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43"/>
  </p:handoutMasterIdLst>
  <p:sldIdLst>
    <p:sldId id="256" r:id="rId2"/>
    <p:sldId id="257" r:id="rId3"/>
    <p:sldId id="316" r:id="rId4"/>
    <p:sldId id="317" r:id="rId5"/>
    <p:sldId id="314" r:id="rId6"/>
    <p:sldId id="315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13" r:id="rId18"/>
    <p:sldId id="329" r:id="rId19"/>
    <p:sldId id="330" r:id="rId20"/>
    <p:sldId id="331" r:id="rId21"/>
    <p:sldId id="332" r:id="rId22"/>
    <p:sldId id="333" r:id="rId23"/>
    <p:sldId id="336" r:id="rId24"/>
    <p:sldId id="356" r:id="rId25"/>
    <p:sldId id="357" r:id="rId26"/>
    <p:sldId id="340" r:id="rId27"/>
    <p:sldId id="341" r:id="rId28"/>
    <p:sldId id="352" r:id="rId29"/>
    <p:sldId id="345" r:id="rId30"/>
    <p:sldId id="348" r:id="rId31"/>
    <p:sldId id="347" r:id="rId32"/>
    <p:sldId id="349" r:id="rId33"/>
    <p:sldId id="353" r:id="rId34"/>
    <p:sldId id="354" r:id="rId35"/>
    <p:sldId id="355" r:id="rId36"/>
    <p:sldId id="358" r:id="rId37"/>
    <p:sldId id="359" r:id="rId38"/>
    <p:sldId id="360" r:id="rId39"/>
    <p:sldId id="361" r:id="rId40"/>
    <p:sldId id="362" r:id="rId41"/>
    <p:sldId id="364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ffice 2004 Test Drive User" initials="MS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51A"/>
    <a:srgbClr val="003D2A"/>
    <a:srgbClr val="FED5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1" autoAdjust="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1212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F12D8-497F-E44F-BD5D-B71DA2702320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70D6F-946E-E643-BF61-CF9D10817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39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3C8B4-E670-0F4C-A36B-AD909122AB0E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A3A3DD-B855-2D4A-BB7C-738BDF6B6D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3C8B4-E670-0F4C-A36B-AD909122AB0E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A3A3DD-B855-2D4A-BB7C-738BDF6B6D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3C8B4-E670-0F4C-A36B-AD909122AB0E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A3A3DD-B855-2D4A-BB7C-738BDF6B6D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3C8B4-E670-0F4C-A36B-AD909122AB0E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A3A3DD-B855-2D4A-BB7C-738BDF6B6D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3C8B4-E670-0F4C-A36B-AD909122AB0E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A3A3DD-B855-2D4A-BB7C-738BDF6B6D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3C8B4-E670-0F4C-A36B-AD909122AB0E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A3A3DD-B855-2D4A-BB7C-738BDF6B6D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3C8B4-E670-0F4C-A36B-AD909122AB0E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A3A3DD-B855-2D4A-BB7C-738BDF6B6D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3C8B4-E670-0F4C-A36B-AD909122AB0E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A3A3DD-B855-2D4A-BB7C-738BDF6B6D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3C8B4-E670-0F4C-A36B-AD909122AB0E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A3A3DD-B855-2D4A-BB7C-738BDF6B6D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3C8B4-E670-0F4C-A36B-AD909122AB0E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A3A3DD-B855-2D4A-BB7C-738BDF6B6D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Tech.ti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7200" y="5969675"/>
            <a:ext cx="3268133" cy="68949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55700" y="6452325"/>
            <a:ext cx="7531100" cy="25655"/>
          </a:xfrm>
          <a:prstGeom prst="line">
            <a:avLst/>
          </a:prstGeom>
          <a:ln w="31750">
            <a:solidFill>
              <a:srgbClr val="F9C5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2201"/>
            <a:ext cx="7772400" cy="13080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Enrollment &amp; Marketing</a:t>
            </a:r>
            <a:br>
              <a:rPr lang="en-US" dirty="0" smtClean="0"/>
            </a:br>
            <a:r>
              <a:rPr lang="en-US" dirty="0" smtClean="0"/>
              <a:t>Strategic Plan Working Group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October 21, 2015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Arkansas Tech Brand</a:t>
            </a:r>
          </a:p>
          <a:p>
            <a:pPr lvl="1"/>
            <a:r>
              <a:rPr lang="en-US" dirty="0" smtClean="0"/>
              <a:t>What it is</a:t>
            </a:r>
          </a:p>
          <a:p>
            <a:pPr lvl="2"/>
            <a:r>
              <a:rPr lang="en-US" dirty="0" smtClean="0"/>
              <a:t>Significant regional differences</a:t>
            </a:r>
          </a:p>
          <a:p>
            <a:pPr lvl="2"/>
            <a:r>
              <a:rPr lang="en-US" dirty="0" smtClean="0"/>
              <a:t>Very strong brand in River Valley &amp; Fort Smith</a:t>
            </a:r>
          </a:p>
          <a:p>
            <a:pPr lvl="2"/>
            <a:r>
              <a:rPr lang="en-US" dirty="0" smtClean="0"/>
              <a:t>Much work to do in NWA &amp; Central</a:t>
            </a:r>
          </a:p>
          <a:p>
            <a:pPr lvl="2">
              <a:buNone/>
            </a:pPr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Arkansas Tech Brand</a:t>
            </a:r>
          </a:p>
          <a:p>
            <a:pPr lvl="1"/>
            <a:r>
              <a:rPr lang="en-US" dirty="0" smtClean="0"/>
              <a:t>What it is: Students (Positive)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reen Shot 2015-10-12 at 10.29.43 AM.png"/>
          <p:cNvPicPr>
            <a:picLocks noChangeAspect="1"/>
          </p:cNvPicPr>
          <p:nvPr/>
        </p:nvPicPr>
        <p:blipFill>
          <a:blip r:embed="rId2"/>
          <a:srcRect l="4861" t="28287" b="5179"/>
          <a:stretch>
            <a:fillRect/>
          </a:stretch>
        </p:blipFill>
        <p:spPr>
          <a:xfrm>
            <a:off x="1394112" y="2857500"/>
            <a:ext cx="6352888" cy="280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Arkansas Tech Brand</a:t>
            </a:r>
          </a:p>
          <a:p>
            <a:pPr lvl="1"/>
            <a:r>
              <a:rPr lang="en-US" dirty="0" smtClean="0"/>
              <a:t>What it is: Students (Negative)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 Shot 2015-10-12 at 10.30.16 AM.png"/>
          <p:cNvPicPr>
            <a:picLocks noChangeAspect="1"/>
          </p:cNvPicPr>
          <p:nvPr/>
        </p:nvPicPr>
        <p:blipFill>
          <a:blip r:embed="rId2"/>
          <a:srcRect l="6390" t="21782" r="6550"/>
          <a:stretch>
            <a:fillRect/>
          </a:stretch>
        </p:blipFill>
        <p:spPr>
          <a:xfrm>
            <a:off x="1866942" y="2857500"/>
            <a:ext cx="5410158" cy="3136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Arkansas Tech Brand</a:t>
            </a:r>
          </a:p>
          <a:p>
            <a:pPr lvl="1"/>
            <a:r>
              <a:rPr lang="en-US" dirty="0" smtClean="0"/>
              <a:t>What it is: Parents (Positive)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 Shot 2015-10-12 at 10.30.01 AM.png"/>
          <p:cNvPicPr>
            <a:picLocks noChangeAspect="1"/>
          </p:cNvPicPr>
          <p:nvPr/>
        </p:nvPicPr>
        <p:blipFill>
          <a:blip r:embed="rId2"/>
          <a:srcRect t="23028" r="2524"/>
          <a:stretch>
            <a:fillRect/>
          </a:stretch>
        </p:blipFill>
        <p:spPr>
          <a:xfrm>
            <a:off x="1437933" y="2793999"/>
            <a:ext cx="6356719" cy="311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Arkansas Tech Brand</a:t>
            </a:r>
          </a:p>
          <a:p>
            <a:pPr lvl="1"/>
            <a:r>
              <a:rPr lang="en-US" dirty="0" smtClean="0"/>
              <a:t>What it is: Parents (Negative)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 Shot 2015-10-12 at 10.30.28 AM.png"/>
          <p:cNvPicPr>
            <a:picLocks noChangeAspect="1"/>
          </p:cNvPicPr>
          <p:nvPr/>
        </p:nvPicPr>
        <p:blipFill>
          <a:blip r:embed="rId2"/>
          <a:srcRect t="27582"/>
          <a:stretch>
            <a:fillRect/>
          </a:stretch>
        </p:blipFill>
        <p:spPr>
          <a:xfrm>
            <a:off x="1346200" y="2794000"/>
            <a:ext cx="6477000" cy="2955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Arkansas Tech Brand</a:t>
            </a:r>
          </a:p>
          <a:p>
            <a:pPr lvl="1"/>
            <a:r>
              <a:rPr lang="en-US" dirty="0" smtClean="0"/>
              <a:t>Updated research in first half of 2016</a:t>
            </a:r>
          </a:p>
          <a:p>
            <a:pPr lvl="1"/>
            <a:r>
              <a:rPr lang="en-US" dirty="0" smtClean="0"/>
              <a:t>Hoping for improvements in NWA &amp; Central</a:t>
            </a:r>
          </a:p>
          <a:p>
            <a:pPr lvl="1"/>
            <a:r>
              <a:rPr lang="en-US" dirty="0" smtClean="0"/>
              <a:t>Tracking against 2013 study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Arkansas Tech Brand</a:t>
            </a:r>
          </a:p>
          <a:p>
            <a:pPr lvl="1"/>
            <a:r>
              <a:rPr lang="en-US" dirty="0" smtClean="0"/>
              <a:t>What will the Tech brand be in 2020?</a:t>
            </a:r>
          </a:p>
          <a:p>
            <a:pPr lvl="2"/>
            <a:r>
              <a:rPr lang="en-US" dirty="0" smtClean="0"/>
              <a:t>Third largest university in Arkansas</a:t>
            </a:r>
          </a:p>
          <a:p>
            <a:pPr lvl="2"/>
            <a:r>
              <a:rPr lang="en-US" dirty="0" smtClean="0"/>
              <a:t>Quality education</a:t>
            </a:r>
          </a:p>
          <a:p>
            <a:pPr lvl="2"/>
            <a:r>
              <a:rPr lang="en-US" dirty="0" smtClean="0"/>
              <a:t>Quality graduates</a:t>
            </a:r>
          </a:p>
          <a:p>
            <a:pPr lvl="2"/>
            <a:r>
              <a:rPr lang="en-US" dirty="0" smtClean="0"/>
              <a:t>Vibrant university campus</a:t>
            </a:r>
          </a:p>
          <a:p>
            <a:pPr lvl="2"/>
            <a:r>
              <a:rPr lang="en-US" dirty="0" smtClean="0"/>
              <a:t>School of choice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Brand Messaging</a:t>
            </a:r>
          </a:p>
          <a:p>
            <a:pPr lvl="1"/>
            <a:r>
              <a:rPr lang="en-US" dirty="0" smtClean="0"/>
              <a:t>What are the messages about Arkansas Tech that we communicate with prospective students and their influencers?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2001-2004</a:t>
            </a:r>
          </a:p>
          <a:p>
            <a:pPr lvl="1"/>
            <a:r>
              <a:rPr lang="en-US" dirty="0" smtClean="0"/>
              <a:t>Growth in facilities</a:t>
            </a:r>
          </a:p>
          <a:p>
            <a:pPr lvl="1"/>
            <a:r>
              <a:rPr lang="en-US" dirty="0" smtClean="0"/>
              <a:t>Growth in academic programs</a:t>
            </a:r>
          </a:p>
          <a:p>
            <a:pPr lvl="1"/>
            <a:r>
              <a:rPr lang="en-US" dirty="0" smtClean="0"/>
              <a:t>Bigger than you think</a:t>
            </a:r>
          </a:p>
          <a:p>
            <a:pPr lvl="1"/>
            <a:r>
              <a:rPr lang="en-US" dirty="0" smtClean="0"/>
              <a:t>Better than you think</a:t>
            </a:r>
          </a:p>
          <a:p>
            <a:pPr lvl="1"/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pic>
        <p:nvPicPr>
          <p:cNvPr id="7" name="Content Placeholder 6" descr="Screen Shot 2015-10-12 at 11.02.55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1221" r="-235"/>
          <a:stretch>
            <a:fillRect/>
          </a:stretch>
        </p:blipFill>
        <p:spPr>
          <a:xfrm>
            <a:off x="668232" y="2578101"/>
            <a:ext cx="1744769" cy="2286000"/>
          </a:xfrm>
          <a:ln w="6350" cmpd="sng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creen Shot 2015-10-12 at 11.15.3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1" y="1625601"/>
            <a:ext cx="3548418" cy="22860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Screen Shot 2015-10-12 at 11.16.0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119" y="3987801"/>
            <a:ext cx="3534973" cy="22860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515100" y="1879600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Newspaper Insert</a:t>
            </a:r>
          </a:p>
          <a:p>
            <a:r>
              <a:rPr lang="en-US" dirty="0" smtClean="0"/>
              <a:t>Qty: 175,000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Planning Presentation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Brand Identity</a:t>
            </a:r>
          </a:p>
          <a:p>
            <a:r>
              <a:rPr lang="en-US" sz="2800" dirty="0" smtClean="0"/>
              <a:t>Brand Messaging</a:t>
            </a:r>
          </a:p>
          <a:p>
            <a:r>
              <a:rPr lang="en-US" sz="2800" dirty="0" smtClean="0"/>
              <a:t>Target Audiences</a:t>
            </a:r>
          </a:p>
          <a:p>
            <a:r>
              <a:rPr lang="en-US" sz="2800" dirty="0" smtClean="0"/>
              <a:t>Public Relations</a:t>
            </a:r>
          </a:p>
          <a:p>
            <a:r>
              <a:rPr lang="en-US" sz="2800" dirty="0" smtClean="0"/>
              <a:t>Marketing Channels</a:t>
            </a:r>
          </a:p>
          <a:p>
            <a:r>
              <a:rPr lang="en-US" sz="2800" dirty="0" smtClean="0"/>
              <a:t>Internal Communications</a:t>
            </a:r>
          </a:p>
          <a:p>
            <a:r>
              <a:rPr lang="en-US" sz="2800" dirty="0" smtClean="0"/>
              <a:t>Resources &amp; Structure</a:t>
            </a:r>
          </a:p>
          <a:p>
            <a:r>
              <a:rPr lang="en-US" sz="2800" dirty="0" smtClean="0"/>
              <a:t>Recommendations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15100" y="18796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Academic Brochures</a:t>
            </a:r>
            <a:endParaRPr lang="en-US" dirty="0"/>
          </a:p>
        </p:txBody>
      </p:sp>
      <p:pic>
        <p:nvPicPr>
          <p:cNvPr id="9" name="Content Placeholder 8" descr="Screen Shot 2015-10-12 at 1.55.10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12" r="-413"/>
          <a:stretch>
            <a:fillRect/>
          </a:stretch>
        </p:blipFill>
        <p:spPr>
          <a:xfrm>
            <a:off x="2756675" y="2146300"/>
            <a:ext cx="1400947" cy="3200400"/>
          </a:xfrm>
          <a:ln w="6350" cmpd="sng">
            <a:solidFill>
              <a:schemeClr val="tx1"/>
            </a:solidFill>
          </a:ln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creen Shot 2015-10-12 at 1.54.4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16" y="2146300"/>
            <a:ext cx="1412187" cy="32004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Screen Shot 2015-10-12 at 1.54.0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426" y="2146300"/>
            <a:ext cx="1416844" cy="32004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15100" y="18796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Print Ads</a:t>
            </a:r>
            <a:endParaRPr lang="en-US" dirty="0"/>
          </a:p>
        </p:txBody>
      </p:sp>
      <p:pic>
        <p:nvPicPr>
          <p:cNvPr id="12" name="Content Placeholder 11" descr="Screen Shot 2015-10-12 at 1.52.13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4" r="-44"/>
          <a:stretch>
            <a:fillRect/>
          </a:stretch>
        </p:blipFill>
        <p:spPr>
          <a:xfrm>
            <a:off x="711222" y="1879600"/>
            <a:ext cx="2747703" cy="3200024"/>
          </a:xfr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Screen Shot 2015-10-12 at 1.51.5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489" y="2456214"/>
            <a:ext cx="4890311" cy="32004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15100" y="18796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Website</a:t>
            </a:r>
            <a:endParaRPr lang="en-US" dirty="0"/>
          </a:p>
        </p:txBody>
      </p:sp>
      <p:pic>
        <p:nvPicPr>
          <p:cNvPr id="8" name="Content Placeholder 7" descr="Screen Shot 2015-10-12 at 1.57.23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" r="-217"/>
          <a:stretch>
            <a:fillRect/>
          </a:stretch>
        </p:blipFill>
        <p:spPr>
          <a:xfrm>
            <a:off x="1231900" y="1981200"/>
            <a:ext cx="4589640" cy="3429000"/>
          </a:xfr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2005-2010</a:t>
            </a:r>
          </a:p>
          <a:p>
            <a:pPr lvl="1"/>
            <a:r>
              <a:rPr lang="en-US" dirty="0" smtClean="0"/>
              <a:t>Academic quality</a:t>
            </a:r>
          </a:p>
          <a:p>
            <a:pPr lvl="1"/>
            <a:r>
              <a:rPr lang="en-US" dirty="0" smtClean="0"/>
              <a:t>Student stories</a:t>
            </a:r>
          </a:p>
          <a:p>
            <a:pPr lvl="1"/>
            <a:r>
              <a:rPr lang="en-US" dirty="0" smtClean="0"/>
              <a:t>“Why I chose Tech”</a:t>
            </a:r>
          </a:p>
          <a:p>
            <a:pPr lvl="1"/>
            <a:r>
              <a:rPr lang="en-US" dirty="0" smtClean="0"/>
              <a:t>“I Met Myself”</a:t>
            </a:r>
          </a:p>
          <a:p>
            <a:pPr lvl="1"/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91400" y="1727200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Print Ads</a:t>
            </a:r>
            <a:endParaRPr lang="en-US" dirty="0"/>
          </a:p>
        </p:txBody>
      </p:sp>
      <p:pic>
        <p:nvPicPr>
          <p:cNvPr id="8" name="Picture 7" descr="08-323-041 ABPG Next Magazine Ad- leslie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2896" t="1477" r="3499" b="1364"/>
              <a:stretch>
                <a:fillRect/>
              </a:stretch>
            </p:blipFill>
          </mc:Choice>
          <mc:Fallback>
            <p:blipFill>
              <a:blip r:embed="rId3"/>
              <a:srcRect l="2896" t="1477" r="3499" b="1364"/>
              <a:stretch>
                <a:fillRect/>
              </a:stretch>
            </p:blipFill>
          </mc:Fallback>
        </mc:AlternateContent>
        <p:spPr>
          <a:xfrm>
            <a:off x="457200" y="1727200"/>
            <a:ext cx="2410594" cy="3200400"/>
          </a:xfrm>
          <a:prstGeom prst="rect">
            <a:avLst/>
          </a:prstGeom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creen Shot 2015-10-12 at 5.29.3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398" y="2819400"/>
            <a:ext cx="2895002" cy="3200400"/>
          </a:xfrm>
          <a:prstGeom prst="rect">
            <a:avLst/>
          </a:prstGeom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Screen Shot 2015-10-12 at 5.30.2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551" y="1727200"/>
            <a:ext cx="2528047" cy="4114800"/>
          </a:xfrm>
          <a:prstGeom prst="rect">
            <a:avLst/>
          </a:prstGeom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91400" y="1727200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Print Ads</a:t>
            </a:r>
            <a:endParaRPr lang="en-US" dirty="0"/>
          </a:p>
        </p:txBody>
      </p:sp>
      <p:pic>
        <p:nvPicPr>
          <p:cNvPr id="9" name="Picture 8" descr="Screen Shot 2015-10-12 at 5.24.0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27200"/>
            <a:ext cx="2563436" cy="2743200"/>
          </a:xfrm>
          <a:prstGeom prst="rect">
            <a:avLst/>
          </a:prstGeom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Screen Shot 2015-10-12 at 5.25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585" y="3098800"/>
            <a:ext cx="2718229" cy="2743200"/>
          </a:xfrm>
          <a:prstGeom prst="rect">
            <a:avLst/>
          </a:prstGeom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Screen Shot 2015-10-12 at 5.24.3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658" y="1727200"/>
            <a:ext cx="2070847" cy="3200400"/>
          </a:xfrm>
          <a:prstGeom prst="rect">
            <a:avLst/>
          </a:prstGeom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15100" y="17272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Outdoor</a:t>
            </a:r>
            <a:endParaRPr lang="en-US" dirty="0"/>
          </a:p>
        </p:txBody>
      </p:sp>
      <p:pic>
        <p:nvPicPr>
          <p:cNvPr id="12" name="Content Placeholder 11" descr="Screen Shot 2015-10-12 at 3.06.07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129" b="304"/>
          <a:stretch>
            <a:fillRect/>
          </a:stretch>
        </p:blipFill>
        <p:spPr>
          <a:xfrm>
            <a:off x="609601" y="1817132"/>
            <a:ext cx="5537675" cy="1828800"/>
          </a:xfrm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Screen Shot 2015-10-12 at 3.06.4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863317"/>
            <a:ext cx="5495476" cy="1828800"/>
          </a:xfrm>
          <a:prstGeom prst="rect">
            <a:avLst/>
          </a:prstGeom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2011-2013</a:t>
            </a:r>
          </a:p>
          <a:p>
            <a:pPr lvl="1"/>
            <a:r>
              <a:rPr lang="en-US" dirty="0" smtClean="0"/>
              <a:t>Accelerated Degree Program</a:t>
            </a:r>
          </a:p>
          <a:p>
            <a:pPr lvl="1"/>
            <a:r>
              <a:rPr lang="en-US" dirty="0" smtClean="0"/>
              <a:t>Peer-to-Peer</a:t>
            </a:r>
          </a:p>
          <a:p>
            <a:pPr lvl="1"/>
            <a:r>
              <a:rPr lang="en-US" dirty="0" smtClean="0"/>
              <a:t>“Choose Tech”</a:t>
            </a:r>
          </a:p>
          <a:p>
            <a:pPr lvl="1"/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" y="49657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Online/</a:t>
            </a:r>
            <a:r>
              <a:rPr lang="en-US" dirty="0" err="1" smtClean="0"/>
              <a:t>Facebook</a:t>
            </a:r>
            <a:endParaRPr lang="en-US" dirty="0" smtClean="0"/>
          </a:p>
        </p:txBody>
      </p:sp>
      <p:pic>
        <p:nvPicPr>
          <p:cNvPr id="11" name="Picture 10" descr="Screen Shot 2015-10-12 at 4.22.3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27200"/>
            <a:ext cx="3350315" cy="22860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Screen Shot 2015-10-12 at 4.22.1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624" y="1727200"/>
            <a:ext cx="3672151" cy="22860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Screen Shot 2015-10-12 at 4.21.2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900" y="3597898"/>
            <a:ext cx="3714750" cy="22860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15100" y="17272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Microsite</a:t>
            </a:r>
            <a:endParaRPr lang="en-US" dirty="0" smtClean="0"/>
          </a:p>
        </p:txBody>
      </p:sp>
      <p:pic>
        <p:nvPicPr>
          <p:cNvPr id="8" name="Content Placeholder 7" descr="Screen Shot 2015-10-12 at 3.49.49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" r="-2"/>
          <a:stretch>
            <a:fillRect/>
          </a:stretch>
        </p:blipFill>
        <p:spPr>
          <a:xfrm>
            <a:off x="508000" y="1689101"/>
            <a:ext cx="6146800" cy="4086877"/>
          </a:xfrm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Arkansas Tech Brand</a:t>
            </a:r>
          </a:p>
          <a:p>
            <a:pPr lvl="1"/>
            <a:r>
              <a:rPr lang="en-US" dirty="0" smtClean="0"/>
              <a:t>What it was</a:t>
            </a:r>
          </a:p>
          <a:p>
            <a:pPr lvl="1"/>
            <a:r>
              <a:rPr lang="en-US" dirty="0" smtClean="0"/>
              <a:t>What it is</a:t>
            </a:r>
          </a:p>
          <a:p>
            <a:pPr lvl="1"/>
            <a:r>
              <a:rPr lang="en-US" dirty="0" smtClean="0"/>
              <a:t>What it will become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15100" y="17272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Print</a:t>
            </a:r>
          </a:p>
        </p:txBody>
      </p:sp>
      <p:pic>
        <p:nvPicPr>
          <p:cNvPr id="8" name="Picture 7" descr="Screen Shot 2015-10-12 at 3.46.0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1673878"/>
            <a:ext cx="4579963" cy="41021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15100" y="17272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Print</a:t>
            </a:r>
          </a:p>
        </p:txBody>
      </p:sp>
      <p:pic>
        <p:nvPicPr>
          <p:cNvPr id="7" name="Picture 6" descr="Screen Shot 2015-10-12 at 3.46.4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673878"/>
            <a:ext cx="4091390" cy="41021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2013-2015</a:t>
            </a:r>
          </a:p>
          <a:p>
            <a:pPr lvl="1"/>
            <a:r>
              <a:rPr lang="en-US" dirty="0" smtClean="0"/>
              <a:t>Discover What You Don’t Know About Tech</a:t>
            </a:r>
          </a:p>
          <a:p>
            <a:pPr lvl="1"/>
            <a:r>
              <a:rPr lang="en-US" dirty="0" smtClean="0"/>
              <a:t>Real Students</a:t>
            </a:r>
          </a:p>
          <a:p>
            <a:pPr lvl="1"/>
            <a:r>
              <a:rPr lang="en-US" dirty="0" smtClean="0"/>
              <a:t>Growth/Size</a:t>
            </a:r>
          </a:p>
          <a:p>
            <a:pPr lvl="1"/>
            <a:r>
              <a:rPr lang="en-US" dirty="0" smtClean="0"/>
              <a:t>Graduation Rates</a:t>
            </a:r>
          </a:p>
          <a:p>
            <a:pPr lvl="1"/>
            <a:r>
              <a:rPr lang="en-US" dirty="0" smtClean="0"/>
              <a:t>Value</a:t>
            </a:r>
          </a:p>
          <a:p>
            <a:pPr lvl="1"/>
            <a:r>
              <a:rPr lang="en-US" dirty="0" smtClean="0"/>
              <a:t>Diversity</a:t>
            </a:r>
          </a:p>
          <a:p>
            <a:pPr lvl="1"/>
            <a:r>
              <a:rPr lang="en-US" dirty="0" smtClean="0"/>
              <a:t>Campus Life</a:t>
            </a:r>
          </a:p>
          <a:p>
            <a:pPr lvl="1"/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15100" y="17272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Online/Mobile</a:t>
            </a:r>
          </a:p>
        </p:txBody>
      </p:sp>
      <p:pic>
        <p:nvPicPr>
          <p:cNvPr id="7" name="Picture 6" descr="Screen Shot 2015-10-12 at 4.20.5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1" y="1727200"/>
            <a:ext cx="5203861" cy="27432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7" descr="Screen Shot 2015-10-12 at 4.21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982" y="2908300"/>
            <a:ext cx="2100128" cy="31242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15100" y="17272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Print</a:t>
            </a:r>
          </a:p>
        </p:txBody>
      </p:sp>
      <p:pic>
        <p:nvPicPr>
          <p:cNvPr id="8" name="Picture 7" descr="Screen Shot 2015-10-12 at 4.05.2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45" y="2489200"/>
            <a:ext cx="1680970" cy="22860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Screen Shot 2015-10-12 at 4.08.5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915" y="2159000"/>
            <a:ext cx="1717492" cy="32004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creen Shot 2015-10-12 at 4.10.0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658" y="1689100"/>
            <a:ext cx="1734618" cy="22860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Screen Shot 2015-10-12 at 4.11.2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983" y="2489200"/>
            <a:ext cx="1520817" cy="32004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Screen Shot 2015-10-12 at 4.11.07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729" y="4178300"/>
            <a:ext cx="1756371" cy="21209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9400" y="4902200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Viewbook</a:t>
            </a:r>
            <a:endParaRPr lang="en-US" dirty="0" smtClean="0"/>
          </a:p>
        </p:txBody>
      </p:sp>
      <p:pic>
        <p:nvPicPr>
          <p:cNvPr id="13" name="Picture 12" descr="Screen Shot 2015-10-12 at 4.06.3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689100"/>
            <a:ext cx="1590663" cy="20574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Screen Shot 2015-10-12 at 4.07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464" y="1673226"/>
            <a:ext cx="3181325" cy="20574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Screen Shot 2015-10-12 at 4.06.4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57" y="1673226"/>
            <a:ext cx="3178643" cy="20574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Screen Shot 2015-10-12 at 4.08.1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873500"/>
            <a:ext cx="3182792" cy="20574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Screen Shot 2015-10-12 at 4.08.00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3873500"/>
            <a:ext cx="3184264" cy="2057400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Target Audiences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/>
              <a:t>Traditional prospective students/influencers</a:t>
            </a:r>
          </a:p>
          <a:p>
            <a:pPr marL="1314450" lvl="2" indent="-514350"/>
            <a:r>
              <a:rPr lang="en-US" sz="1600" dirty="0" smtClean="0"/>
              <a:t>River Valley</a:t>
            </a:r>
          </a:p>
          <a:p>
            <a:pPr marL="1314450" lvl="2" indent="-514350"/>
            <a:r>
              <a:rPr lang="en-US" sz="1600" dirty="0" smtClean="0"/>
              <a:t>Fort Smith</a:t>
            </a:r>
          </a:p>
          <a:p>
            <a:pPr marL="1314450" lvl="2" indent="-514350"/>
            <a:r>
              <a:rPr lang="en-US" sz="1600" dirty="0" smtClean="0"/>
              <a:t>Central Arkansas</a:t>
            </a:r>
          </a:p>
          <a:p>
            <a:pPr marL="1314450" lvl="2" indent="-514350"/>
            <a:r>
              <a:rPr lang="en-US" sz="1600" dirty="0" smtClean="0"/>
              <a:t>Northwest Arkansas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/>
              <a:t>Non-traditional students/employers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/>
              <a:t>Alumni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/>
              <a:t>Government and other funding influencers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/>
              <a:t>Campus community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4785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4600" dirty="0" smtClean="0"/>
              <a:t>Public Relations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3100" dirty="0" smtClean="0"/>
              <a:t>Media Relations</a:t>
            </a:r>
            <a:endParaRPr lang="en-US" sz="3100" dirty="0"/>
          </a:p>
          <a:p>
            <a:pPr marL="1314450" lvl="2" indent="-514350"/>
            <a:r>
              <a:rPr lang="en-US" sz="2100" dirty="0" smtClean="0"/>
              <a:t>Regular dissemination of news releases, photographs and video content to newspapers, radio stations, news websites, news services and television stations around state and region; respond to their inquiries</a:t>
            </a:r>
            <a:endParaRPr lang="en-US" sz="2100" dirty="0"/>
          </a:p>
          <a:p>
            <a:pPr marL="914400" lvl="1" indent="-514350">
              <a:buFont typeface="+mj-lt"/>
              <a:buAutoNum type="arabicPeriod"/>
            </a:pPr>
            <a:r>
              <a:rPr lang="en-US" sz="3100" dirty="0"/>
              <a:t>a</a:t>
            </a:r>
            <a:r>
              <a:rPr lang="en-US" sz="3100" dirty="0" smtClean="0"/>
              <a:t>rkansastechnews.com</a:t>
            </a:r>
            <a:endParaRPr lang="en-US" sz="3100" dirty="0"/>
          </a:p>
          <a:p>
            <a:pPr marL="1314450" lvl="2" indent="-514350"/>
            <a:r>
              <a:rPr lang="en-US" sz="2100" dirty="0" smtClean="0"/>
              <a:t>Largely internal communication channel for dissemination of news, photos and video content of interest to the campus community and beyond</a:t>
            </a:r>
            <a:endParaRPr lang="en-US" sz="2100" dirty="0"/>
          </a:p>
          <a:p>
            <a:pPr marL="914400" lvl="1" indent="-514350">
              <a:buFont typeface="+mj-lt"/>
              <a:buAutoNum type="arabicPeriod"/>
            </a:pPr>
            <a:r>
              <a:rPr lang="en-US" sz="3100" dirty="0" smtClean="0"/>
              <a:t>Social Media</a:t>
            </a:r>
            <a:endParaRPr lang="en-US" sz="3100" dirty="0"/>
          </a:p>
          <a:p>
            <a:pPr marL="1314450" lvl="2" indent="-514350"/>
            <a:r>
              <a:rPr lang="en-US" sz="2100" dirty="0" smtClean="0"/>
              <a:t>Maintain, utilize and monitor university accounts on Facebook, Twitter, </a:t>
            </a:r>
            <a:r>
              <a:rPr lang="en-US" sz="2100" dirty="0" err="1" smtClean="0"/>
              <a:t>Instagram</a:t>
            </a:r>
            <a:r>
              <a:rPr lang="en-US" sz="2100" dirty="0" smtClean="0"/>
              <a:t>, Flickr, YouTube and emerging platforms to connect with a variety of audiences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3100" dirty="0" smtClean="0"/>
              <a:t>Tech Action Magazine</a:t>
            </a:r>
            <a:endParaRPr lang="en-US" sz="3100" dirty="0"/>
          </a:p>
          <a:p>
            <a:pPr marL="1314450" lvl="2" indent="-514350"/>
            <a:r>
              <a:rPr lang="en-US" sz="2100" dirty="0" smtClean="0"/>
              <a:t>Articles, photographs, design and editing handled by University Relations</a:t>
            </a:r>
            <a:endParaRPr lang="en-US" sz="2100" dirty="0"/>
          </a:p>
          <a:p>
            <a:pPr marL="1314450" lvl="2" indent="-514350"/>
            <a:endParaRPr lang="en-US" sz="1600" dirty="0"/>
          </a:p>
          <a:p>
            <a:pPr marL="400050" lvl="1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Marketing Channels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 smtClean="0"/>
              <a:t>Cable &amp; Network TV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 smtClean="0"/>
              <a:t>Online &amp; mobile video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 smtClean="0"/>
              <a:t>Cinema video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 smtClean="0"/>
              <a:t>Digital radio (Pandora, </a:t>
            </a:r>
            <a:r>
              <a:rPr lang="en-US" sz="1600" dirty="0" err="1" smtClean="0"/>
              <a:t>Spotify</a:t>
            </a:r>
            <a:r>
              <a:rPr lang="en-US" sz="1600" dirty="0" smtClean="0"/>
              <a:t>)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 smtClean="0"/>
              <a:t>Outdoor boards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 smtClean="0"/>
              <a:t>College-bound print publications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 smtClean="0"/>
              <a:t>Online networks – geographic, demographic &amp; behavioral targeting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 smtClean="0"/>
              <a:t>Mobile devices – geographic, demographic &amp; behavioral targeting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 smtClean="0"/>
              <a:t>Newspapers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 smtClean="0"/>
              <a:t>Collateral/sales support materials</a:t>
            </a:r>
          </a:p>
          <a:p>
            <a:pPr marL="914400" lvl="1" indent="-514350">
              <a:buFont typeface="+mj-lt"/>
              <a:buAutoNum type="arabicPeriod"/>
            </a:pPr>
            <a:endParaRPr lang="en-US" sz="1600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900" dirty="0" smtClean="0"/>
              <a:t>Internal Communications</a:t>
            </a:r>
            <a:endParaRPr lang="en-US" sz="3900" dirty="0"/>
          </a:p>
          <a:p>
            <a:pPr marL="914400" lvl="1" indent="-514350">
              <a:buFont typeface="+mj-lt"/>
              <a:buAutoNum type="arabicPeriod"/>
            </a:pPr>
            <a:r>
              <a:rPr lang="en-US" sz="2600" dirty="0" smtClean="0"/>
              <a:t>Graphic Design Services</a:t>
            </a:r>
            <a:endParaRPr lang="en-US" sz="2600" dirty="0"/>
          </a:p>
          <a:p>
            <a:pPr marL="1314450" lvl="2" indent="-514350"/>
            <a:r>
              <a:rPr lang="en-US" sz="1600" dirty="0" smtClean="0"/>
              <a:t>Flyers, brochures, publications, T-shirts, advertisements, signs, etc. </a:t>
            </a:r>
            <a:endParaRPr lang="en-US" sz="1600" dirty="0"/>
          </a:p>
          <a:p>
            <a:pPr marL="914400" lvl="1" indent="-514350">
              <a:buFont typeface="+mj-lt"/>
              <a:buAutoNum type="arabicPeriod"/>
            </a:pPr>
            <a:r>
              <a:rPr lang="en-US" sz="2600" dirty="0" smtClean="0"/>
              <a:t>atu.edu</a:t>
            </a:r>
            <a:endParaRPr lang="en-US" sz="2600" dirty="0"/>
          </a:p>
          <a:p>
            <a:pPr marL="1314450" lvl="2" indent="-514350"/>
            <a:r>
              <a:rPr lang="en-US" sz="1600" dirty="0" smtClean="0"/>
              <a:t>Responsible for look and feel of website; assist departmental web managers in developing and placing compelling content</a:t>
            </a:r>
            <a:endParaRPr lang="en-US" sz="1600" dirty="0"/>
          </a:p>
          <a:p>
            <a:pPr marL="914400" lvl="1" indent="-514350">
              <a:buFont typeface="+mj-lt"/>
              <a:buAutoNum type="arabicPeriod"/>
            </a:pPr>
            <a:r>
              <a:rPr lang="en-US" sz="2400" dirty="0" err="1" smtClean="0"/>
              <a:t>OneTech</a:t>
            </a:r>
            <a:endParaRPr lang="en-US" sz="2400" dirty="0"/>
          </a:p>
          <a:p>
            <a:pPr marL="1314450" lvl="2" indent="-514350"/>
            <a:r>
              <a:rPr lang="en-US" sz="1600" dirty="0" smtClean="0"/>
              <a:t>Posting of announcements on behalf of campus entities</a:t>
            </a:r>
            <a:endParaRPr lang="en-US" sz="1600" dirty="0"/>
          </a:p>
          <a:p>
            <a:pPr marL="914400" lvl="1" indent="-514350">
              <a:buFont typeface="+mj-lt"/>
              <a:buAutoNum type="arabicPeriod"/>
            </a:pPr>
            <a:r>
              <a:rPr lang="en-US" sz="2400" dirty="0" smtClean="0"/>
              <a:t>Licensing Services</a:t>
            </a:r>
            <a:endParaRPr lang="en-US" sz="2400" dirty="0"/>
          </a:p>
          <a:p>
            <a:pPr marL="1314450" lvl="2" indent="-514350"/>
            <a:r>
              <a:rPr lang="en-US" sz="1600" dirty="0" smtClean="0"/>
              <a:t>Ensures consistent use of Arkansas Tech logos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Arkansas Tech Brand</a:t>
            </a:r>
          </a:p>
          <a:p>
            <a:pPr lvl="1"/>
            <a:r>
              <a:rPr lang="en-US" dirty="0" smtClean="0"/>
              <a:t>Brand research</a:t>
            </a:r>
          </a:p>
          <a:p>
            <a:pPr lvl="2"/>
            <a:r>
              <a:rPr lang="en-US" dirty="0" smtClean="0"/>
              <a:t>Prospective students</a:t>
            </a:r>
          </a:p>
          <a:p>
            <a:pPr lvl="2"/>
            <a:r>
              <a:rPr lang="en-US" dirty="0" smtClean="0"/>
              <a:t>Parents</a:t>
            </a:r>
          </a:p>
          <a:p>
            <a:pPr lvl="2"/>
            <a:r>
              <a:rPr lang="en-US" dirty="0" smtClean="0"/>
              <a:t>Alumni</a:t>
            </a:r>
          </a:p>
          <a:p>
            <a:pPr lvl="1"/>
            <a:r>
              <a:rPr lang="en-US" dirty="0" smtClean="0"/>
              <a:t>Brand strength &amp; attributes for Tech and competitors</a:t>
            </a:r>
          </a:p>
          <a:p>
            <a:pPr lvl="1"/>
            <a:r>
              <a:rPr lang="en-US" dirty="0" smtClean="0"/>
              <a:t>2002, 2006, 2009, 2013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4600" dirty="0" smtClean="0"/>
              <a:t>Structure and Resources</a:t>
            </a:r>
            <a:endParaRPr lang="en-US" sz="4600" dirty="0"/>
          </a:p>
          <a:p>
            <a:pPr marL="914400" lvl="1" indent="-514350">
              <a:buFont typeface="+mj-lt"/>
              <a:buAutoNum type="arabicPeriod"/>
            </a:pPr>
            <a:r>
              <a:rPr lang="en-US" sz="3800" dirty="0" smtClean="0"/>
              <a:t>Current Staff</a:t>
            </a:r>
          </a:p>
          <a:p>
            <a:pPr marL="1314450" lvl="2" indent="-514350"/>
            <a:r>
              <a:rPr lang="en-US" sz="2900" dirty="0" smtClean="0"/>
              <a:t>Susie Nicholson, VP for Student Services and University Relations</a:t>
            </a:r>
          </a:p>
          <a:p>
            <a:pPr marL="1314450" lvl="2" indent="-514350"/>
            <a:r>
              <a:rPr lang="en-US" sz="2900" dirty="0" smtClean="0"/>
              <a:t>Sam Strasner, Director of University Relations</a:t>
            </a:r>
          </a:p>
          <a:p>
            <a:pPr marL="1314450" lvl="2" indent="-514350"/>
            <a:r>
              <a:rPr lang="en-US" sz="2900" dirty="0" smtClean="0"/>
              <a:t>Carrie Phillips, Director of New Media</a:t>
            </a:r>
          </a:p>
          <a:p>
            <a:pPr marL="1314450" lvl="2" indent="-514350"/>
            <a:r>
              <a:rPr lang="en-US" sz="2900" dirty="0" smtClean="0"/>
              <a:t>Mike Stoker, Director of Web Strategies and Operations</a:t>
            </a:r>
          </a:p>
          <a:p>
            <a:pPr marL="1314450" lvl="2" indent="-514350"/>
            <a:r>
              <a:rPr lang="en-US" sz="2900" dirty="0" err="1" smtClean="0"/>
              <a:t>Felisha</a:t>
            </a:r>
            <a:r>
              <a:rPr lang="en-US" sz="2900" dirty="0" smtClean="0"/>
              <a:t> Weaver, Director of Publications and Creative Services</a:t>
            </a:r>
          </a:p>
          <a:p>
            <a:pPr marL="1314450" lvl="2" indent="-514350"/>
            <a:r>
              <a:rPr lang="en-US" sz="2900" dirty="0" smtClean="0"/>
              <a:t>Liz Chrisman, Director of Photography Services</a:t>
            </a:r>
          </a:p>
          <a:p>
            <a:pPr marL="1314450" lvl="2" indent="-514350"/>
            <a:r>
              <a:rPr lang="en-US" sz="2900" dirty="0" smtClean="0"/>
              <a:t>Liz Underwood, Coordinator of Creative Services</a:t>
            </a:r>
          </a:p>
          <a:p>
            <a:pPr marL="1314450" lvl="2" indent="-514350"/>
            <a:r>
              <a:rPr lang="en-US" sz="2900" dirty="0" smtClean="0"/>
              <a:t>Ryan Taylor, Coordinator of Information Services </a:t>
            </a:r>
          </a:p>
          <a:p>
            <a:pPr marL="1314450" lvl="2" indent="-514350"/>
            <a:r>
              <a:rPr lang="en-US" sz="2900" dirty="0" smtClean="0"/>
              <a:t>Brandi Collins, Licensing Coordinator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3800" dirty="0" smtClean="0"/>
              <a:t>Sells Agency</a:t>
            </a:r>
            <a:endParaRPr lang="en-US" sz="3800" dirty="0"/>
          </a:p>
          <a:p>
            <a:pPr marL="1314450" lvl="2" indent="-514350"/>
            <a:r>
              <a:rPr lang="en-US" sz="2900" dirty="0" smtClean="0"/>
              <a:t>Aids in large-scale marketing efforts and strategic communications</a:t>
            </a:r>
            <a:endParaRPr lang="en-US" sz="2900" dirty="0"/>
          </a:p>
          <a:p>
            <a:pPr marL="914400" lvl="1" indent="-514350">
              <a:buFont typeface="+mj-lt"/>
              <a:buAutoNum type="arabicPeriod"/>
            </a:pPr>
            <a:r>
              <a:rPr lang="en-US" sz="3800" dirty="0" smtClean="0"/>
              <a:t>Budget</a:t>
            </a:r>
            <a:endParaRPr lang="en-US" sz="3800" dirty="0"/>
          </a:p>
          <a:p>
            <a:pPr marL="1314450" lvl="2" indent="-514350"/>
            <a:r>
              <a:rPr lang="en-US" sz="2900" dirty="0" smtClean="0"/>
              <a:t>Have built budget over time to reach traditiona</a:t>
            </a:r>
            <a:r>
              <a:rPr lang="en-US" sz="2900" dirty="0" smtClean="0"/>
              <a:t>l-age prospective undergraduate students</a:t>
            </a:r>
            <a:r>
              <a:rPr lang="en-US" sz="2900" dirty="0" smtClean="0"/>
              <a:t> </a:t>
            </a:r>
            <a:r>
              <a:rPr lang="en-US" sz="2900" dirty="0" smtClean="0"/>
              <a:t>(television, web, limited printed pieces)</a:t>
            </a:r>
          </a:p>
          <a:p>
            <a:pPr marL="1314450" lvl="2" indent="-514350"/>
            <a:r>
              <a:rPr lang="en-US" sz="2900" dirty="0" smtClean="0"/>
              <a:t>Additional resources required for increased demand for printed pieces, need for increased marketing for online programs and graduate programs and any other additional marketing needs that arise</a:t>
            </a:r>
            <a:endParaRPr lang="en-US" sz="29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2201"/>
            <a:ext cx="7772400" cy="13080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Enrollment &amp; Marketing</a:t>
            </a:r>
            <a:br>
              <a:rPr lang="en-US" dirty="0" smtClean="0"/>
            </a:br>
            <a:r>
              <a:rPr lang="en-US" dirty="0" smtClean="0"/>
              <a:t>Strategic Plan Working Group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October 21, 2015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Arkansas Tech Brand</a:t>
            </a:r>
          </a:p>
          <a:p>
            <a:pPr lvl="1"/>
            <a:r>
              <a:rPr lang="en-US" dirty="0" smtClean="0"/>
              <a:t>What it was 1998-2001</a:t>
            </a:r>
          </a:p>
          <a:p>
            <a:pPr lvl="2"/>
            <a:r>
              <a:rPr lang="en-US" dirty="0" smtClean="0"/>
              <a:t>No consistent identity</a:t>
            </a:r>
          </a:p>
          <a:p>
            <a:pPr lvl="2"/>
            <a:r>
              <a:rPr lang="en-US" dirty="0" smtClean="0"/>
              <a:t>No strategic direction</a:t>
            </a:r>
          </a:p>
          <a:p>
            <a:pPr lvl="2"/>
            <a:r>
              <a:rPr lang="en-US" dirty="0" smtClean="0"/>
              <a:t>No brand standards</a:t>
            </a:r>
          </a:p>
          <a:p>
            <a:pPr lvl="2"/>
            <a:r>
              <a:rPr lang="en-US" dirty="0" smtClean="0"/>
              <a:t>No consistent external communication of the brand</a:t>
            </a:r>
          </a:p>
          <a:p>
            <a:pPr lvl="2"/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Arkansas Tech Brand</a:t>
            </a:r>
          </a:p>
          <a:p>
            <a:pPr lvl="1"/>
            <a:r>
              <a:rPr lang="en-US" dirty="0" smtClean="0"/>
              <a:t>What it was in 2002</a:t>
            </a:r>
          </a:p>
          <a:p>
            <a:pPr lvl="2"/>
            <a:r>
              <a:rPr lang="en-US" dirty="0" smtClean="0"/>
              <a:t>Values students as individuals</a:t>
            </a:r>
          </a:p>
          <a:p>
            <a:pPr lvl="2"/>
            <a:r>
              <a:rPr lang="en-US" dirty="0" smtClean="0"/>
              <a:t>Good value</a:t>
            </a:r>
          </a:p>
          <a:p>
            <a:pPr lvl="2"/>
            <a:r>
              <a:rPr lang="en-US" dirty="0" smtClean="0"/>
              <a:t>Limited academic programs</a:t>
            </a:r>
          </a:p>
          <a:p>
            <a:pPr lvl="2"/>
            <a:r>
              <a:rPr lang="en-US" dirty="0" smtClean="0"/>
              <a:t>Limited extra-curricula activities</a:t>
            </a:r>
          </a:p>
          <a:p>
            <a:pPr lvl="2"/>
            <a:r>
              <a:rPr lang="en-US" dirty="0" smtClean="0"/>
              <a:t>Not known for strong academic focus</a:t>
            </a:r>
          </a:p>
          <a:p>
            <a:pPr lvl="2"/>
            <a:r>
              <a:rPr lang="en-US" dirty="0" smtClean="0"/>
              <a:t>Brand is significantly improved with contact</a:t>
            </a:r>
          </a:p>
          <a:p>
            <a:pPr lvl="2"/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Arkansas Tech Brand</a:t>
            </a:r>
          </a:p>
          <a:p>
            <a:pPr lvl="1"/>
            <a:r>
              <a:rPr lang="en-US" dirty="0" smtClean="0"/>
              <a:t>What it was in 2006</a:t>
            </a:r>
          </a:p>
          <a:p>
            <a:pPr lvl="2"/>
            <a:r>
              <a:rPr lang="en-US" dirty="0" smtClean="0"/>
              <a:t>Values students as individuals</a:t>
            </a:r>
          </a:p>
          <a:p>
            <a:pPr lvl="2"/>
            <a:r>
              <a:rPr lang="en-US" dirty="0" smtClean="0"/>
              <a:t>Good value</a:t>
            </a:r>
          </a:p>
          <a:p>
            <a:pPr lvl="2"/>
            <a:r>
              <a:rPr lang="en-US" dirty="0" smtClean="0"/>
              <a:t>Accredited engineering program (parents)</a:t>
            </a:r>
          </a:p>
          <a:p>
            <a:pPr lvl="2"/>
            <a:r>
              <a:rPr lang="en-US" dirty="0" smtClean="0"/>
              <a:t>Strong academic focus (students)</a:t>
            </a:r>
          </a:p>
          <a:p>
            <a:pPr lvl="2"/>
            <a:r>
              <a:rPr lang="en-US" dirty="0" smtClean="0"/>
              <a:t>Limited extra-curricula activities</a:t>
            </a:r>
          </a:p>
          <a:p>
            <a:pPr lvl="1"/>
            <a:r>
              <a:rPr lang="en-US" dirty="0" smtClean="0"/>
              <a:t>The UCA marketing blitz effect</a:t>
            </a:r>
          </a:p>
          <a:p>
            <a:pPr lvl="2"/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Arkansas Tech Brand</a:t>
            </a:r>
          </a:p>
          <a:p>
            <a:pPr lvl="1"/>
            <a:r>
              <a:rPr lang="en-US" dirty="0" smtClean="0"/>
              <a:t>What it was in 2009</a:t>
            </a:r>
          </a:p>
          <a:p>
            <a:pPr lvl="2"/>
            <a:r>
              <a:rPr lang="en-US" dirty="0" smtClean="0"/>
              <a:t>Higher unaided awareness</a:t>
            </a:r>
          </a:p>
          <a:p>
            <a:pPr lvl="2"/>
            <a:r>
              <a:rPr lang="en-US" dirty="0" smtClean="0"/>
              <a:t>Values students as individuals</a:t>
            </a:r>
          </a:p>
          <a:p>
            <a:pPr lvl="2"/>
            <a:r>
              <a:rPr lang="en-US" dirty="0" smtClean="0"/>
              <a:t>Good value</a:t>
            </a:r>
          </a:p>
          <a:p>
            <a:pPr lvl="2"/>
            <a:r>
              <a:rPr lang="en-US" dirty="0" smtClean="0"/>
              <a:t>Improved quality</a:t>
            </a:r>
          </a:p>
          <a:p>
            <a:pPr lvl="2"/>
            <a:r>
              <a:rPr lang="en-US" dirty="0" smtClean="0"/>
              <a:t>Producing quality graduates (parents)</a:t>
            </a:r>
          </a:p>
          <a:p>
            <a:pPr lvl="2"/>
            <a:r>
              <a:rPr lang="en-US" dirty="0" smtClean="0"/>
              <a:t>Preparing students for the workforce</a:t>
            </a:r>
          </a:p>
          <a:p>
            <a:pPr lvl="2"/>
            <a:r>
              <a:rPr lang="en-US" dirty="0" smtClean="0"/>
              <a:t>Experiencing significant growth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Branding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Arkansas Tech Brand</a:t>
            </a:r>
          </a:p>
          <a:p>
            <a:pPr lvl="1"/>
            <a:r>
              <a:rPr lang="en-US" dirty="0" smtClean="0"/>
              <a:t>What it is: (2013 research)</a:t>
            </a:r>
          </a:p>
          <a:p>
            <a:pPr lvl="2"/>
            <a:r>
              <a:rPr lang="en-US" dirty="0" smtClean="0"/>
              <a:t>New research methodology</a:t>
            </a:r>
          </a:p>
          <a:p>
            <a:pPr lvl="2"/>
            <a:r>
              <a:rPr lang="en-US" dirty="0" smtClean="0"/>
              <a:t>Regional results</a:t>
            </a:r>
          </a:p>
          <a:p>
            <a:pPr lvl="3"/>
            <a:r>
              <a:rPr lang="en-US" dirty="0" smtClean="0"/>
              <a:t>River Valley</a:t>
            </a:r>
          </a:p>
          <a:p>
            <a:pPr lvl="3"/>
            <a:r>
              <a:rPr lang="en-US" dirty="0" smtClean="0"/>
              <a:t>Fort Smith</a:t>
            </a:r>
          </a:p>
          <a:p>
            <a:pPr lvl="3"/>
            <a:r>
              <a:rPr lang="en-US" dirty="0" smtClean="0"/>
              <a:t>NWA</a:t>
            </a:r>
          </a:p>
          <a:p>
            <a:pPr lvl="3"/>
            <a:r>
              <a:rPr lang="en-US" dirty="0" smtClean="0"/>
              <a:t>Central Arkansas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93838"/>
            <a:ext cx="8229600" cy="1588"/>
          </a:xfrm>
          <a:prstGeom prst="line">
            <a:avLst/>
          </a:prstGeom>
          <a:ln w="85725">
            <a:solidFill>
              <a:srgbClr val="003D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7836</TotalTime>
  <Words>881</Words>
  <Application>Microsoft Office PowerPoint</Application>
  <PresentationFormat>On-screen Show (4:3)</PresentationFormat>
  <Paragraphs>221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Enrollment &amp; Marketing Strategic Plan Working Group </vt:lpstr>
      <vt:lpstr>Strategic Planning Presentation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University Branding</vt:lpstr>
      <vt:lpstr>Enrollment &amp; Marketing Strategic Plan Working Group </vt:lpstr>
    </vt:vector>
  </TitlesOfParts>
  <Company>Sells Agency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 2004 Test Drive User</dc:creator>
  <cp:lastModifiedBy>Samuel Strasner</cp:lastModifiedBy>
  <cp:revision>56</cp:revision>
  <cp:lastPrinted>2015-10-12T15:43:24Z</cp:lastPrinted>
  <dcterms:created xsi:type="dcterms:W3CDTF">2015-10-21T01:26:16Z</dcterms:created>
  <dcterms:modified xsi:type="dcterms:W3CDTF">2015-10-24T13:35:30Z</dcterms:modified>
</cp:coreProperties>
</file>