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6" r:id="rId16"/>
    <p:sldId id="277" r:id="rId17"/>
    <p:sldId id="278" r:id="rId18"/>
    <p:sldId id="279" r:id="rId19"/>
    <p:sldId id="271" r:id="rId20"/>
    <p:sldId id="272" r:id="rId21"/>
    <p:sldId id="273" r:id="rId22"/>
    <p:sldId id="274" r:id="rId23"/>
    <p:sldId id="275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1307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-57" y="-57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F0655-CF86-477B-9131-EC78F69F15E2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60A-3CBC-499F-8731-AEA4E1976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297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F0655-CF86-477B-9131-EC78F69F15E2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60A-3CBC-499F-8731-AEA4E1976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179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F0655-CF86-477B-9131-EC78F69F15E2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60A-3CBC-499F-8731-AEA4E1976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347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F0655-CF86-477B-9131-EC78F69F15E2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60A-3CBC-499F-8731-AEA4E1976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699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F0655-CF86-477B-9131-EC78F69F15E2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60A-3CBC-499F-8731-AEA4E1976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766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F0655-CF86-477B-9131-EC78F69F15E2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60A-3CBC-499F-8731-AEA4E1976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935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F0655-CF86-477B-9131-EC78F69F15E2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60A-3CBC-499F-8731-AEA4E1976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203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F0655-CF86-477B-9131-EC78F69F15E2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60A-3CBC-499F-8731-AEA4E1976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989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F0655-CF86-477B-9131-EC78F69F15E2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60A-3CBC-499F-8731-AEA4E1976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88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F0655-CF86-477B-9131-EC78F69F15E2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60A-3CBC-499F-8731-AEA4E1976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436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F0655-CF86-477B-9131-EC78F69F15E2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60A-3CBC-499F-8731-AEA4E1976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729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F0655-CF86-477B-9131-EC78F69F15E2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6260A-3CBC-499F-8731-AEA4E1976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tu.edu/about.php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AutoShape 23"/>
          <p:cNvSpPr>
            <a:spLocks noChangeArrowheads="1"/>
          </p:cNvSpPr>
          <p:nvPr/>
        </p:nvSpPr>
        <p:spPr bwMode="auto">
          <a:xfrm>
            <a:off x="291545" y="1336079"/>
            <a:ext cx="11608909" cy="57888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>
            <a:glow rad="63500">
              <a:schemeClr val="accent6">
                <a:lumMod val="75000"/>
                <a:alpha val="40000"/>
              </a:schemeClr>
            </a:glow>
            <a:outerShdw dist="35921" dir="2700000" algn="ctr" rotWithShape="0">
              <a:schemeClr val="bg2"/>
            </a:outerShdw>
          </a:effectLst>
        </p:spPr>
        <p:txBody>
          <a:bodyPr wrap="square" lIns="274320" rIns="274320" anchor="ctr">
            <a:spAutoFit/>
          </a:bodyPr>
          <a:lstStyle/>
          <a:p>
            <a:r>
              <a:rPr lang="en-US" sz="2800" b="1" dirty="0" smtClean="0">
                <a:latin typeface="Arial Narrow" panose="020B0606020202030204" pitchFamily="34" charset="0"/>
              </a:rPr>
              <a:t>Arkansas Tech University will strive to increase the graduation rate</a:t>
            </a:r>
          </a:p>
        </p:txBody>
      </p:sp>
      <p:sp>
        <p:nvSpPr>
          <p:cNvPr id="19" name="Rectangle 5"/>
          <p:cNvSpPr txBox="1">
            <a:spLocks noChangeArrowheads="1"/>
          </p:cNvSpPr>
          <p:nvPr/>
        </p:nvSpPr>
        <p:spPr bwMode="auto">
          <a:xfrm>
            <a:off x="291545" y="2324101"/>
            <a:ext cx="11900455" cy="439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  <a:normAutofit/>
          </a:bodyPr>
          <a:lstStyle>
            <a:lvl1pPr marL="228600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 Narrow" pitchFamily="34" charset="0"/>
              <a:buChar char="–"/>
              <a:defRPr sz="1600" b="1" baseline="0">
                <a:solidFill>
                  <a:schemeClr val="tx1"/>
                </a:solidFill>
                <a:latin typeface="+mn-lt"/>
              </a:defRPr>
            </a:lvl2pPr>
            <a:lvl3pPr marL="800100" indent="-17145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110000"/>
              <a:buChar char="•"/>
              <a:defRPr sz="1400" b="1" baseline="0">
                <a:solidFill>
                  <a:schemeClr val="tx1"/>
                </a:solidFill>
                <a:latin typeface="+mn-lt"/>
              </a:defRPr>
            </a:lvl3pPr>
            <a:lvl4pPr marL="1085850" indent="-17145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 Narrow" pitchFamily="34" charset="0"/>
              <a:buChar char="–"/>
              <a:defRPr sz="1400" b="1">
                <a:solidFill>
                  <a:schemeClr val="tx1"/>
                </a:solidFill>
                <a:latin typeface="+mn-lt"/>
              </a:defRPr>
            </a:lvl4pPr>
            <a:lvl5pPr marL="1371600" indent="-17145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Ø"/>
              <a:defRPr sz="1400" b="1">
                <a:solidFill>
                  <a:schemeClr val="tx1"/>
                </a:solidFill>
                <a:latin typeface="+mn-lt"/>
              </a:defRPr>
            </a:lvl5pPr>
            <a:lvl6pPr marL="182880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A81B8"/>
              </a:buClr>
              <a:buChar char="»"/>
              <a:defRPr b="1">
                <a:solidFill>
                  <a:schemeClr val="tx1"/>
                </a:solidFill>
                <a:latin typeface="+mn-lt"/>
              </a:defRPr>
            </a:lvl6pPr>
            <a:lvl7pPr marL="228600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A81B8"/>
              </a:buClr>
              <a:buChar char="»"/>
              <a:defRPr b="1">
                <a:solidFill>
                  <a:schemeClr val="tx1"/>
                </a:solidFill>
                <a:latin typeface="+mn-lt"/>
              </a:defRPr>
            </a:lvl7pPr>
            <a:lvl8pPr marL="274320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A81B8"/>
              </a:buClr>
              <a:buChar char="»"/>
              <a:defRPr b="1">
                <a:solidFill>
                  <a:schemeClr val="tx1"/>
                </a:solidFill>
                <a:latin typeface="+mn-lt"/>
              </a:defRPr>
            </a:lvl8pPr>
            <a:lvl9pPr marL="320040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A81B8"/>
              </a:buClr>
              <a:buChar char="»"/>
              <a:defRPr b="1">
                <a:solidFill>
                  <a:schemeClr val="tx1"/>
                </a:solidFill>
                <a:latin typeface="+mn-lt"/>
              </a:defRPr>
            </a:lvl9pPr>
          </a:lstStyle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accent6">
                  <a:lumMod val="75000"/>
                </a:schemeClr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/>
              </a:rPr>
              <a:t> Key Points</a:t>
            </a:r>
          </a:p>
          <a:p>
            <a:pPr lvl="1">
              <a:buClr>
                <a:schemeClr val="accent6">
                  <a:lumMod val="75000"/>
                </a:schemeClr>
              </a:buClr>
            </a:pPr>
            <a:r>
              <a:rPr lang="en-US" sz="2400" kern="0" dirty="0">
                <a:solidFill>
                  <a:sysClr val="windowText" lastClr="000000"/>
                </a:solidFill>
                <a:latin typeface="Arial Narrow"/>
              </a:rPr>
              <a:t>Current 6 year graduation rate is </a:t>
            </a:r>
            <a:r>
              <a:rPr lang="en-US" sz="2400" kern="0" dirty="0" smtClean="0">
                <a:solidFill>
                  <a:sysClr val="windowText" lastClr="000000"/>
                </a:solidFill>
                <a:latin typeface="Arial Narrow"/>
              </a:rPr>
              <a:t>45</a:t>
            </a:r>
            <a:r>
              <a:rPr lang="en-US" sz="2400" kern="0" dirty="0">
                <a:solidFill>
                  <a:sysClr val="windowText" lastClr="000000"/>
                </a:solidFill>
                <a:latin typeface="Arial Narrow"/>
              </a:rPr>
              <a:t>%, we should target </a:t>
            </a:r>
            <a:r>
              <a:rPr lang="en-US" sz="2400" kern="0" dirty="0" smtClean="0">
                <a:solidFill>
                  <a:sysClr val="windowText" lastClr="000000"/>
                </a:solidFill>
                <a:latin typeface="Arial Narrow"/>
              </a:rPr>
              <a:t>+55%</a:t>
            </a:r>
            <a:endParaRPr lang="en-US" sz="2400" kern="0" dirty="0">
              <a:solidFill>
                <a:sysClr val="windowText" lastClr="000000"/>
              </a:solidFill>
              <a:latin typeface="Arial Narrow"/>
            </a:endParaRPr>
          </a:p>
          <a:p>
            <a:pPr lvl="1">
              <a:buClr>
                <a:schemeClr val="accent6">
                  <a:lumMod val="75000"/>
                </a:schemeClr>
              </a:buClr>
            </a:pPr>
            <a:r>
              <a:rPr lang="en-US" sz="2400" kern="0" dirty="0">
                <a:solidFill>
                  <a:sysClr val="windowText" lastClr="000000"/>
                </a:solidFill>
                <a:latin typeface="Arial Narrow"/>
              </a:rPr>
              <a:t>Graduation rates are highest among our non-traditional students (25+ years old</a:t>
            </a:r>
            <a:r>
              <a:rPr lang="en-US" sz="2400" kern="0" dirty="0" smtClean="0">
                <a:solidFill>
                  <a:sysClr val="windowText" lastClr="000000"/>
                </a:solidFill>
                <a:latin typeface="Arial Narrow"/>
              </a:rPr>
              <a:t>)</a:t>
            </a:r>
          </a:p>
          <a:p>
            <a:pPr lvl="2">
              <a:buClr>
                <a:schemeClr val="accent6">
                  <a:lumMod val="75000"/>
                </a:schemeClr>
              </a:buClr>
            </a:pPr>
            <a:r>
              <a:rPr lang="en-US" sz="2200" kern="0" dirty="0" smtClean="0">
                <a:solidFill>
                  <a:sysClr val="windowText" lastClr="000000"/>
                </a:solidFill>
                <a:latin typeface="Arial Narrow"/>
              </a:rPr>
              <a:t>Strategically </a:t>
            </a:r>
            <a:r>
              <a:rPr lang="en-US" sz="2200" kern="0" dirty="0">
                <a:solidFill>
                  <a:sysClr val="windowText" lastClr="000000"/>
                </a:solidFill>
                <a:latin typeface="Arial Narrow"/>
              </a:rPr>
              <a:t>develop programs that would appeal to this demographic </a:t>
            </a:r>
            <a:endParaRPr lang="en-US" sz="2200" kern="0" dirty="0" smtClean="0">
              <a:solidFill>
                <a:sysClr val="windowText" lastClr="000000"/>
              </a:solidFill>
              <a:latin typeface="Arial Narrow"/>
            </a:endParaRPr>
          </a:p>
          <a:p>
            <a:pPr lvl="3">
              <a:buClr>
                <a:schemeClr val="accent6">
                  <a:lumMod val="75000"/>
                </a:schemeClr>
              </a:buClr>
            </a:pPr>
            <a:r>
              <a:rPr lang="en-US" sz="2200" kern="0" dirty="0" smtClean="0">
                <a:solidFill>
                  <a:sysClr val="windowText" lastClr="000000"/>
                </a:solidFill>
                <a:latin typeface="Arial Narrow"/>
              </a:rPr>
              <a:t>Additional </a:t>
            </a:r>
            <a:r>
              <a:rPr lang="en-US" sz="2200" kern="0" dirty="0">
                <a:solidFill>
                  <a:sysClr val="windowText" lastClr="000000"/>
                </a:solidFill>
                <a:latin typeface="Arial Narrow"/>
              </a:rPr>
              <a:t>online programs especially at the graduate </a:t>
            </a:r>
            <a:r>
              <a:rPr lang="en-US" sz="2200" kern="0" dirty="0" smtClean="0">
                <a:solidFill>
                  <a:sysClr val="windowText" lastClr="000000"/>
                </a:solidFill>
                <a:latin typeface="Arial Narrow"/>
              </a:rPr>
              <a:t>level</a:t>
            </a:r>
          </a:p>
          <a:p>
            <a:pPr lvl="3">
              <a:buClr>
                <a:schemeClr val="accent6">
                  <a:lumMod val="75000"/>
                </a:schemeClr>
              </a:buClr>
            </a:pPr>
            <a:r>
              <a:rPr lang="en-US" sz="2200" kern="0" dirty="0" smtClean="0">
                <a:solidFill>
                  <a:sysClr val="windowText" lastClr="000000"/>
                </a:solidFill>
                <a:latin typeface="Arial Narrow"/>
              </a:rPr>
              <a:t>Develop relationships and programs with companies that could promote the programs to their employees</a:t>
            </a:r>
            <a:endParaRPr lang="en-US" sz="2200" kern="0" dirty="0">
              <a:solidFill>
                <a:sysClr val="windowText" lastClr="000000"/>
              </a:solidFill>
              <a:latin typeface="Arial Narrow"/>
            </a:endParaRPr>
          </a:p>
          <a:p>
            <a:pPr lvl="1">
              <a:buClr>
                <a:schemeClr val="accent6">
                  <a:lumMod val="75000"/>
                </a:schemeClr>
              </a:buClr>
            </a:pPr>
            <a:r>
              <a:rPr lang="en-US" sz="2400" kern="0" dirty="0">
                <a:solidFill>
                  <a:sysClr val="windowText" lastClr="000000"/>
                </a:solidFill>
                <a:latin typeface="Arial Narrow"/>
              </a:rPr>
              <a:t>Need a coordinated retention effort to help students </a:t>
            </a:r>
            <a:r>
              <a:rPr lang="en-US" sz="2400" kern="0" dirty="0" smtClean="0">
                <a:solidFill>
                  <a:sysClr val="windowText" lastClr="000000"/>
                </a:solidFill>
                <a:latin typeface="Arial Narrow"/>
              </a:rPr>
              <a:t>succeed </a:t>
            </a:r>
          </a:p>
          <a:p>
            <a:pPr lvl="2">
              <a:buClr>
                <a:schemeClr val="accent6">
                  <a:lumMod val="75000"/>
                </a:schemeClr>
              </a:buClr>
            </a:pPr>
            <a:r>
              <a:rPr lang="en-US" sz="2200" kern="0" dirty="0" smtClean="0">
                <a:solidFill>
                  <a:sysClr val="windowText" lastClr="000000"/>
                </a:solidFill>
                <a:latin typeface="Arial Narrow"/>
              </a:rPr>
              <a:t>Establish an office on campus that coordinates and “owns” all retention efforts/data</a:t>
            </a:r>
          </a:p>
          <a:p>
            <a:pPr lvl="3">
              <a:buClr>
                <a:schemeClr val="accent6">
                  <a:lumMod val="75000"/>
                </a:schemeClr>
              </a:buClr>
            </a:pPr>
            <a:r>
              <a:rPr lang="en-US" sz="2200" kern="0" dirty="0" smtClean="0">
                <a:solidFill>
                  <a:sysClr val="windowText" lastClr="000000"/>
                </a:solidFill>
                <a:latin typeface="Arial Narrow"/>
              </a:rPr>
              <a:t>Office needs authority to make changes at the course level</a:t>
            </a:r>
          </a:p>
          <a:p>
            <a:pPr lvl="4">
              <a:buClr>
                <a:schemeClr val="accent6">
                  <a:lumMod val="75000"/>
                </a:schemeClr>
              </a:buClr>
            </a:pPr>
            <a:r>
              <a:rPr lang="en-US" sz="2200" kern="0" dirty="0" smtClean="0">
                <a:solidFill>
                  <a:sysClr val="windowText" lastClr="000000"/>
                </a:solidFill>
                <a:latin typeface="Arial Narrow"/>
              </a:rPr>
              <a:t> Remedial courses housed under the designated retention office or college</a:t>
            </a:r>
            <a:endParaRPr lang="en-US" sz="2200" kern="0" dirty="0">
              <a:solidFill>
                <a:sysClr val="windowText" lastClr="000000"/>
              </a:solidFill>
              <a:latin typeface="Arial Narrow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12900" y="101600"/>
            <a:ext cx="80772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STRATEGIC INITIATIVES – GRADUATION RATES</a:t>
            </a:r>
            <a:endParaRPr lang="en-US" sz="3200" b="1" dirty="0">
              <a:solidFill>
                <a:schemeClr val="accent3">
                  <a:lumMod val="40000"/>
                  <a:lumOff val="60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0402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Student Support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Arkansas Tech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306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4355"/>
            <a:ext cx="10515600" cy="1325563"/>
          </a:xfrm>
        </p:spPr>
        <p:txBody>
          <a:bodyPr/>
          <a:lstStyle/>
          <a:p>
            <a:r>
              <a:rPr lang="en-US" b="1" u="sng" dirty="0" smtClean="0"/>
              <a:t>ATU Objectives: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9918"/>
            <a:ext cx="10515600" cy="473704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Increase retention and persistence to graduation</a:t>
            </a:r>
          </a:p>
          <a:p>
            <a:pPr lvl="1"/>
            <a:r>
              <a:rPr lang="en-US" sz="2800" dirty="0" smtClean="0"/>
              <a:t>Student Success Center that coordinates all of the student success programs</a:t>
            </a:r>
          </a:p>
          <a:p>
            <a:pPr lvl="1"/>
            <a:r>
              <a:rPr lang="en-US" sz="2800" dirty="0" smtClean="0"/>
              <a:t>Graduate students faster (changing remedial course offerings and gen </a:t>
            </a:r>
            <a:r>
              <a:rPr lang="en-US" sz="2800" dirty="0" err="1" smtClean="0"/>
              <a:t>ed</a:t>
            </a:r>
            <a:r>
              <a:rPr lang="en-US" sz="2800" dirty="0" smtClean="0"/>
              <a:t> offerings)</a:t>
            </a:r>
          </a:p>
          <a:p>
            <a:pPr lvl="2"/>
            <a:r>
              <a:rPr lang="en-US" sz="2800" dirty="0" smtClean="0"/>
              <a:t>Can these be made available for free online as MOOCS?</a:t>
            </a:r>
          </a:p>
          <a:p>
            <a:pPr lvl="2"/>
            <a:r>
              <a:rPr lang="en-US" sz="2800" dirty="0" smtClean="0"/>
              <a:t>Can these be offered as condensed courses?</a:t>
            </a:r>
          </a:p>
          <a:p>
            <a:pPr lvl="2"/>
            <a:r>
              <a:rPr lang="en-US" sz="2800" dirty="0" smtClean="0"/>
              <a:t>Can remedial courses be turned in to delayed remediation?</a:t>
            </a:r>
          </a:p>
          <a:p>
            <a:pPr lvl="1"/>
            <a:r>
              <a:rPr lang="en-US" sz="2800" dirty="0" smtClean="0"/>
              <a:t>First year, high risk students are enrolled in smaller classes with cohorts for the first year</a:t>
            </a:r>
          </a:p>
        </p:txBody>
      </p:sp>
    </p:spTree>
    <p:extLst>
      <p:ext uri="{BB962C8B-B14F-4D97-AF65-F5344CB8AC3E}">
        <p14:creationId xmlns:p14="http://schemas.microsoft.com/office/powerpoint/2010/main" val="1276124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5821" y="304800"/>
            <a:ext cx="11027979" cy="5872163"/>
          </a:xfrm>
        </p:spPr>
        <p:txBody>
          <a:bodyPr>
            <a:normAutofit lnSpcReduction="10000"/>
          </a:bodyPr>
          <a:lstStyle/>
          <a:p>
            <a:r>
              <a:rPr lang="en-US" sz="3600" b="1" dirty="0" smtClean="0"/>
              <a:t>Improve career success of students</a:t>
            </a:r>
          </a:p>
          <a:p>
            <a:pPr lvl="1"/>
            <a:r>
              <a:rPr lang="en-US" sz="2800" dirty="0" smtClean="0"/>
              <a:t>Increase staffing and expand Career Services</a:t>
            </a:r>
          </a:p>
          <a:p>
            <a:pPr lvl="2"/>
            <a:r>
              <a:rPr lang="en-US" dirty="0" smtClean="0"/>
              <a:t>For each college there should be a career counselor that works with students</a:t>
            </a:r>
          </a:p>
          <a:p>
            <a:pPr lvl="2"/>
            <a:r>
              <a:rPr lang="en-US" dirty="0" smtClean="0"/>
              <a:t>For each college there should be an Employer Relations Advisor that works with industry and businesses</a:t>
            </a:r>
          </a:p>
          <a:p>
            <a:pPr lvl="1"/>
            <a:r>
              <a:rPr lang="en-US" dirty="0" smtClean="0"/>
              <a:t>Increase opportunities for students to connect with community in coursework</a:t>
            </a:r>
          </a:p>
          <a:p>
            <a:pPr lvl="2"/>
            <a:r>
              <a:rPr lang="en-US" dirty="0" smtClean="0"/>
              <a:t>More service learning courses</a:t>
            </a:r>
          </a:p>
          <a:p>
            <a:pPr lvl="2"/>
            <a:r>
              <a:rPr lang="en-US" dirty="0" smtClean="0"/>
              <a:t>More project based courses</a:t>
            </a:r>
          </a:p>
          <a:p>
            <a:pPr lvl="2"/>
            <a:r>
              <a:rPr lang="en-US" dirty="0" smtClean="0"/>
              <a:t>More internship opportunities</a:t>
            </a:r>
          </a:p>
          <a:p>
            <a:pPr lvl="1"/>
            <a:r>
              <a:rPr lang="en-US" dirty="0" smtClean="0"/>
              <a:t>Create a Center for Innovation and Entrepreneurship or Innovation Hub or Innovation Spaces</a:t>
            </a:r>
          </a:p>
          <a:p>
            <a:r>
              <a:rPr lang="en-US" sz="3600" b="1" dirty="0" smtClean="0"/>
              <a:t>Increase diversity in student body and staff/faculty</a:t>
            </a:r>
          </a:p>
          <a:p>
            <a:r>
              <a:rPr lang="en-US" sz="3600" b="1" dirty="0" smtClean="0"/>
              <a:t>Improve campus security</a:t>
            </a:r>
          </a:p>
          <a:p>
            <a:pPr lvl="1"/>
            <a:r>
              <a:rPr lang="en-US" sz="2800" dirty="0" smtClean="0"/>
              <a:t>Create a communication center</a:t>
            </a:r>
          </a:p>
          <a:p>
            <a:pPr lvl="1"/>
            <a:r>
              <a:rPr lang="en-US" sz="2800" dirty="0" smtClean="0"/>
              <a:t>Increase number of officers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628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352" y="189186"/>
            <a:ext cx="11519338" cy="5987777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Increase number of faculty and staff</a:t>
            </a:r>
          </a:p>
          <a:p>
            <a:r>
              <a:rPr lang="en-US" sz="3600" b="1" dirty="0" smtClean="0"/>
              <a:t>Improve communication</a:t>
            </a:r>
            <a:r>
              <a:rPr lang="en-US" sz="3600" b="1" dirty="0"/>
              <a:t> </a:t>
            </a:r>
            <a:r>
              <a:rPr lang="en-US" sz="3600" b="1" dirty="0" smtClean="0"/>
              <a:t>among all of the different university parts</a:t>
            </a:r>
          </a:p>
          <a:p>
            <a:r>
              <a:rPr lang="en-US" sz="3600" b="1" dirty="0" smtClean="0"/>
              <a:t>Improve coordination with Ozark campus and Career Center</a:t>
            </a:r>
          </a:p>
          <a:p>
            <a:pPr lvl="1"/>
            <a:r>
              <a:rPr lang="en-US" sz="2800" dirty="0" smtClean="0"/>
              <a:t>Stackable degrees and certificates</a:t>
            </a:r>
          </a:p>
          <a:p>
            <a:pPr lvl="1"/>
            <a:r>
              <a:rPr lang="en-US" sz="2800" dirty="0" smtClean="0"/>
              <a:t>Bachelor of Applied Sciences</a:t>
            </a:r>
          </a:p>
        </p:txBody>
      </p:sp>
    </p:spTree>
    <p:extLst>
      <p:ext uri="{BB962C8B-B14F-4D97-AF65-F5344CB8AC3E}">
        <p14:creationId xmlns:p14="http://schemas.microsoft.com/office/powerpoint/2010/main" val="13692655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372" y="483476"/>
            <a:ext cx="10975428" cy="5693487"/>
          </a:xfrm>
        </p:spPr>
        <p:txBody>
          <a:bodyPr/>
          <a:lstStyle/>
          <a:p>
            <a:r>
              <a:rPr lang="en-US" sz="3600" b="1" dirty="0" smtClean="0"/>
              <a:t>Improve the process for providing student services and support</a:t>
            </a:r>
          </a:p>
          <a:p>
            <a:pPr lvl="1"/>
            <a:r>
              <a:rPr lang="en-US" sz="2800" dirty="0" smtClean="0"/>
              <a:t>One-stop Student Services Center</a:t>
            </a:r>
          </a:p>
          <a:p>
            <a:r>
              <a:rPr lang="en-US" sz="3600" b="1" dirty="0" smtClean="0"/>
              <a:t>Improve success of students between ages of 20-24</a:t>
            </a:r>
          </a:p>
          <a:p>
            <a:pPr lvl="1"/>
            <a:r>
              <a:rPr lang="en-US" sz="2800" dirty="0" smtClean="0"/>
              <a:t>Child care center on campus</a:t>
            </a:r>
          </a:p>
          <a:p>
            <a:pPr lvl="1"/>
            <a:r>
              <a:rPr lang="en-US" sz="2800" dirty="0" smtClean="0"/>
              <a:t>More flexible course offering to assist with work schedule (online courses, condensed courses or Saturday and evening offerings)</a:t>
            </a:r>
          </a:p>
          <a:p>
            <a:pPr lvl="1"/>
            <a:r>
              <a:rPr lang="en-US" sz="2800" dirty="0" smtClean="0"/>
              <a:t>More on campus work opportunities (student worker positions) that are then coordinated by Career Services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6598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Structure and Faculty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OBJECTIVE</a:t>
            </a:r>
            <a:endParaRPr lang="en-US" sz="2400" dirty="0"/>
          </a:p>
          <a:p>
            <a:pPr lvl="1"/>
            <a:r>
              <a:rPr lang="en-US" dirty="0"/>
              <a:t>To improve/enhance faculty experience on all campuses</a:t>
            </a:r>
            <a:endParaRPr lang="en-US" sz="2000" dirty="0"/>
          </a:p>
          <a:p>
            <a:pPr lvl="2"/>
            <a:r>
              <a:rPr lang="en-US" dirty="0"/>
              <a:t>Advising load</a:t>
            </a:r>
            <a:endParaRPr lang="en-US" sz="1800" dirty="0"/>
          </a:p>
          <a:p>
            <a:pPr lvl="2"/>
            <a:r>
              <a:rPr lang="en-US" dirty="0"/>
              <a:t>Promotion and tenure</a:t>
            </a:r>
            <a:endParaRPr lang="en-US" sz="1800" dirty="0"/>
          </a:p>
          <a:p>
            <a:pPr lvl="2"/>
            <a:r>
              <a:rPr lang="en-US" dirty="0"/>
              <a:t>Shared Governance</a:t>
            </a:r>
            <a:endParaRPr lang="en-US" sz="1800" dirty="0"/>
          </a:p>
          <a:p>
            <a:pPr lvl="2"/>
            <a:r>
              <a:rPr lang="en-US" dirty="0"/>
              <a:t>Transparency</a:t>
            </a:r>
            <a:endParaRPr lang="en-US" sz="1800" dirty="0"/>
          </a:p>
          <a:p>
            <a:pPr lvl="2"/>
            <a:r>
              <a:rPr lang="en-US" dirty="0"/>
              <a:t>Salaries</a:t>
            </a:r>
            <a:endParaRPr lang="en-US" sz="1800" dirty="0"/>
          </a:p>
          <a:p>
            <a:pPr lvl="2"/>
            <a:r>
              <a:rPr lang="en-US" dirty="0"/>
              <a:t>Step-down </a:t>
            </a:r>
            <a:r>
              <a:rPr lang="en-US" dirty="0" smtClean="0"/>
              <a:t>retirement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384934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Structure and Faculty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OBJECTIVE</a:t>
            </a:r>
            <a:endParaRPr lang="en-US" sz="2400" dirty="0"/>
          </a:p>
          <a:p>
            <a:pPr lvl="1"/>
            <a:r>
              <a:rPr lang="en-US" dirty="0"/>
              <a:t>To maintain transparency and shared governance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4475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Structure and Faculty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OBJECTIVE</a:t>
            </a:r>
            <a:r>
              <a:rPr lang="en-US" dirty="0"/>
              <a:t>:</a:t>
            </a:r>
            <a:endParaRPr lang="en-US" sz="2400" dirty="0"/>
          </a:p>
          <a:p>
            <a:pPr lvl="1"/>
            <a:r>
              <a:rPr lang="en-US" dirty="0"/>
              <a:t>To improve diversity among faculty/staff/students</a:t>
            </a:r>
            <a:endParaRPr lang="en-US" sz="2000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2376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Structure and Faculty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OBJECTIVE</a:t>
            </a:r>
            <a:r>
              <a:rPr lang="en-US" dirty="0"/>
              <a:t>:</a:t>
            </a:r>
            <a:endParaRPr lang="en-US" sz="2400" dirty="0"/>
          </a:p>
          <a:p>
            <a:pPr lvl="1"/>
            <a:r>
              <a:rPr lang="en-US" dirty="0"/>
              <a:t>To re-align administrative structure and to reduce redundancy</a:t>
            </a:r>
            <a:endParaRPr lang="en-US" sz="2000" dirty="0"/>
          </a:p>
          <a:p>
            <a:pPr lvl="1"/>
            <a:r>
              <a:rPr lang="en-US" dirty="0"/>
              <a:t>Ozark campus administration/faculty/staff integrated/invited to attend applicable meetings on Russellville campus</a:t>
            </a:r>
            <a:endParaRPr lang="en-US" sz="2000" dirty="0"/>
          </a:p>
          <a:p>
            <a:pPr lvl="1"/>
            <a:r>
              <a:rPr lang="en-US" dirty="0"/>
              <a:t>Re-align academic structure on Russellville campus</a:t>
            </a:r>
            <a:endParaRPr lang="en-US" sz="2000" dirty="0"/>
          </a:p>
          <a:p>
            <a:pPr lvl="1"/>
            <a:r>
              <a:rPr lang="en-US" dirty="0"/>
              <a:t>Re-align academic structure on Ozark campus from a flat structure to mirror the re-aligned structure of the Russellville campus</a:t>
            </a:r>
            <a:endParaRPr lang="en-US" sz="2000" dirty="0"/>
          </a:p>
          <a:p>
            <a:pPr lvl="1"/>
            <a:r>
              <a:rPr lang="en-US" dirty="0"/>
              <a:t>Streamline processes that currently require approval from the Vice President of Academic Affairs</a:t>
            </a:r>
            <a:endParaRPr lang="en-US" sz="2000" dirty="0"/>
          </a:p>
          <a:p>
            <a:pPr lvl="1"/>
            <a:r>
              <a:rPr lang="en-US" dirty="0"/>
              <a:t>Change to Provost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4522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519707"/>
            <a:ext cx="7766936" cy="3593206"/>
          </a:xfrm>
        </p:spPr>
        <p:txBody>
          <a:bodyPr/>
          <a:lstStyle/>
          <a:p>
            <a:pPr algn="ctr"/>
            <a:r>
              <a:rPr lang="en-US" sz="7200" dirty="0" smtClean="0"/>
              <a:t>Working Group- University as a </a:t>
            </a:r>
            <a:br>
              <a:rPr lang="en-US" sz="7200" dirty="0" smtClean="0"/>
            </a:br>
            <a:r>
              <a:rPr lang="en-US" sz="7200" dirty="0" smtClean="0"/>
              <a:t>Public Institution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78318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23"/>
          <p:cNvSpPr>
            <a:spLocks noChangeArrowheads="1"/>
          </p:cNvSpPr>
          <p:nvPr/>
        </p:nvSpPr>
        <p:spPr bwMode="auto">
          <a:xfrm>
            <a:off x="291545" y="1085016"/>
            <a:ext cx="11608909" cy="105560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>
            <a:glow rad="63500">
              <a:schemeClr val="accent6">
                <a:lumMod val="75000"/>
                <a:alpha val="40000"/>
              </a:schemeClr>
            </a:glow>
            <a:outerShdw dist="35921" dir="2700000" algn="ctr" rotWithShape="0">
              <a:schemeClr val="bg2"/>
            </a:outerShdw>
          </a:effectLst>
        </p:spPr>
        <p:txBody>
          <a:bodyPr wrap="square" lIns="274320" rIns="274320" anchor="ctr">
            <a:spAutoFit/>
          </a:bodyPr>
          <a:lstStyle/>
          <a:p>
            <a:r>
              <a:rPr lang="en-US" sz="2800" b="1" dirty="0" smtClean="0">
                <a:latin typeface="Arial Narrow" panose="020B0606020202030204" pitchFamily="34" charset="0"/>
              </a:rPr>
              <a:t>Arkansas Tech University will create a dedicated office housed in Academic Affairs that will generate and coordinate all retention efforts on campus </a:t>
            </a:r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291545" y="2228851"/>
            <a:ext cx="11900455" cy="448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  <a:normAutofit fontScale="77500" lnSpcReduction="20000"/>
          </a:bodyPr>
          <a:lstStyle>
            <a:lvl1pPr marL="228600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 Narrow" pitchFamily="34" charset="0"/>
              <a:buChar char="–"/>
              <a:defRPr sz="1600" b="1" baseline="0">
                <a:solidFill>
                  <a:schemeClr val="tx1"/>
                </a:solidFill>
                <a:latin typeface="+mn-lt"/>
              </a:defRPr>
            </a:lvl2pPr>
            <a:lvl3pPr marL="800100" indent="-17145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110000"/>
              <a:buChar char="•"/>
              <a:defRPr sz="1400" b="1" baseline="0">
                <a:solidFill>
                  <a:schemeClr val="tx1"/>
                </a:solidFill>
                <a:latin typeface="+mn-lt"/>
              </a:defRPr>
            </a:lvl3pPr>
            <a:lvl4pPr marL="1085850" indent="-17145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 Narrow" pitchFamily="34" charset="0"/>
              <a:buChar char="–"/>
              <a:defRPr sz="1400" b="1">
                <a:solidFill>
                  <a:schemeClr val="tx1"/>
                </a:solidFill>
                <a:latin typeface="+mn-lt"/>
              </a:defRPr>
            </a:lvl4pPr>
            <a:lvl5pPr marL="1371600" indent="-17145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Ø"/>
              <a:defRPr sz="1400" b="1">
                <a:solidFill>
                  <a:schemeClr val="tx1"/>
                </a:solidFill>
                <a:latin typeface="+mn-lt"/>
              </a:defRPr>
            </a:lvl5pPr>
            <a:lvl6pPr marL="182880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A81B8"/>
              </a:buClr>
              <a:buChar char="»"/>
              <a:defRPr b="1">
                <a:solidFill>
                  <a:schemeClr val="tx1"/>
                </a:solidFill>
                <a:latin typeface="+mn-lt"/>
              </a:defRPr>
            </a:lvl6pPr>
            <a:lvl7pPr marL="228600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A81B8"/>
              </a:buClr>
              <a:buChar char="»"/>
              <a:defRPr b="1">
                <a:solidFill>
                  <a:schemeClr val="tx1"/>
                </a:solidFill>
                <a:latin typeface="+mn-lt"/>
              </a:defRPr>
            </a:lvl7pPr>
            <a:lvl8pPr marL="274320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A81B8"/>
              </a:buClr>
              <a:buChar char="»"/>
              <a:defRPr b="1">
                <a:solidFill>
                  <a:schemeClr val="tx1"/>
                </a:solidFill>
                <a:latin typeface="+mn-lt"/>
              </a:defRPr>
            </a:lvl8pPr>
            <a:lvl9pPr marL="320040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A81B8"/>
              </a:buClr>
              <a:buChar char="»"/>
              <a:defRPr b="1">
                <a:solidFill>
                  <a:schemeClr val="tx1"/>
                </a:solidFill>
                <a:latin typeface="+mn-lt"/>
              </a:defRPr>
            </a:lvl9pPr>
          </a:lstStyle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accent6">
                  <a:lumMod val="75000"/>
                </a:schemeClr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/>
              </a:rPr>
              <a:t> Key Points</a:t>
            </a:r>
          </a:p>
          <a:p>
            <a:pPr lvl="2">
              <a:buClr>
                <a:schemeClr val="accent6">
                  <a:lumMod val="75000"/>
                </a:schemeClr>
              </a:buClr>
            </a:pPr>
            <a:r>
              <a:rPr lang="en-US" sz="2200" kern="0" dirty="0" smtClean="0">
                <a:solidFill>
                  <a:sysClr val="windowText" lastClr="000000"/>
                </a:solidFill>
                <a:latin typeface="Arial Narrow"/>
              </a:rPr>
              <a:t>Need a resource to mine the data to better understand trends in subpopulations of students</a:t>
            </a:r>
          </a:p>
          <a:p>
            <a:pPr lvl="2">
              <a:buClr>
                <a:schemeClr val="accent6">
                  <a:lumMod val="75000"/>
                </a:schemeClr>
              </a:buClr>
            </a:pPr>
            <a:r>
              <a:rPr lang="en-US" sz="2200" kern="0" dirty="0" smtClean="0">
                <a:solidFill>
                  <a:sysClr val="windowText" lastClr="000000"/>
                </a:solidFill>
                <a:latin typeface="Arial Narrow"/>
              </a:rPr>
              <a:t>Office will promote High Impact Practices (HIPS)</a:t>
            </a:r>
          </a:p>
          <a:p>
            <a:pPr lvl="3">
              <a:buClr>
                <a:schemeClr val="accent6">
                  <a:lumMod val="75000"/>
                </a:schemeClr>
              </a:buClr>
            </a:pPr>
            <a:r>
              <a:rPr lang="en-US" sz="2200" kern="0" dirty="0" smtClean="0">
                <a:solidFill>
                  <a:sysClr val="windowText" lastClr="000000"/>
                </a:solidFill>
                <a:latin typeface="Arial Narrow"/>
              </a:rPr>
              <a:t>First-Year Seminars and Experiences (such as TECH 1001 and CSP 1013)</a:t>
            </a:r>
          </a:p>
          <a:p>
            <a:pPr lvl="3">
              <a:buClr>
                <a:schemeClr val="accent6">
                  <a:lumMod val="75000"/>
                </a:schemeClr>
              </a:buClr>
            </a:pPr>
            <a:r>
              <a:rPr lang="en-US" sz="2200" kern="0" dirty="0" smtClean="0">
                <a:solidFill>
                  <a:sysClr val="windowText" lastClr="000000"/>
                </a:solidFill>
                <a:latin typeface="Arial Narrow"/>
              </a:rPr>
              <a:t>Learning Communities </a:t>
            </a:r>
          </a:p>
          <a:p>
            <a:pPr lvl="3">
              <a:buClr>
                <a:schemeClr val="accent6">
                  <a:lumMod val="75000"/>
                </a:schemeClr>
              </a:buClr>
            </a:pPr>
            <a:r>
              <a:rPr lang="en-US" sz="2200" kern="0" dirty="0" smtClean="0">
                <a:solidFill>
                  <a:sysClr val="windowText" lastClr="000000"/>
                </a:solidFill>
                <a:latin typeface="Arial Narrow"/>
              </a:rPr>
              <a:t>Undergraduate Research </a:t>
            </a:r>
          </a:p>
          <a:p>
            <a:pPr lvl="2">
              <a:buClr>
                <a:schemeClr val="accent6">
                  <a:lumMod val="75000"/>
                </a:schemeClr>
              </a:buClr>
            </a:pPr>
            <a:r>
              <a:rPr lang="en-US" sz="2200" kern="0" dirty="0" smtClean="0">
                <a:solidFill>
                  <a:sysClr val="windowText" lastClr="000000"/>
                </a:solidFill>
                <a:latin typeface="Arial Narrow"/>
              </a:rPr>
              <a:t>Coordinate all retention efforts</a:t>
            </a:r>
          </a:p>
          <a:p>
            <a:pPr lvl="3">
              <a:buClr>
                <a:schemeClr val="accent6">
                  <a:lumMod val="75000"/>
                </a:schemeClr>
              </a:buClr>
            </a:pPr>
            <a:r>
              <a:rPr lang="en-US" sz="2200" kern="0" dirty="0" smtClean="0">
                <a:solidFill>
                  <a:sysClr val="windowText" lastClr="000000"/>
                </a:solidFill>
                <a:latin typeface="Arial Narrow"/>
              </a:rPr>
              <a:t>Early Warning System</a:t>
            </a:r>
          </a:p>
          <a:p>
            <a:pPr lvl="3">
              <a:buClr>
                <a:schemeClr val="accent6">
                  <a:lumMod val="75000"/>
                </a:schemeClr>
              </a:buClr>
            </a:pPr>
            <a:r>
              <a:rPr lang="en-US" sz="2200" kern="0" dirty="0" smtClean="0">
                <a:solidFill>
                  <a:sysClr val="windowText" lastClr="000000"/>
                </a:solidFill>
                <a:latin typeface="Arial Narrow"/>
              </a:rPr>
              <a:t>Complete College America Remedial Redesign</a:t>
            </a:r>
          </a:p>
          <a:p>
            <a:pPr lvl="3">
              <a:buClr>
                <a:schemeClr val="accent6">
                  <a:lumMod val="75000"/>
                </a:schemeClr>
              </a:buClr>
            </a:pPr>
            <a:r>
              <a:rPr lang="en-US" sz="2200" kern="0" dirty="0" smtClean="0">
                <a:solidFill>
                  <a:sysClr val="windowText" lastClr="000000"/>
                </a:solidFill>
                <a:latin typeface="Arial Narrow"/>
              </a:rPr>
              <a:t>Gateway to Completion</a:t>
            </a:r>
          </a:p>
          <a:p>
            <a:pPr lvl="3">
              <a:buClr>
                <a:schemeClr val="accent6">
                  <a:lumMod val="75000"/>
                </a:schemeClr>
              </a:buClr>
            </a:pPr>
            <a:r>
              <a:rPr lang="en-US" sz="2200" kern="0" dirty="0" smtClean="0">
                <a:solidFill>
                  <a:sysClr val="windowText" lastClr="000000"/>
                </a:solidFill>
                <a:latin typeface="Arial Narrow"/>
              </a:rPr>
              <a:t>Tutoring and Supplemental Instruction</a:t>
            </a:r>
          </a:p>
          <a:p>
            <a:pPr lvl="3">
              <a:buClr>
                <a:schemeClr val="accent6">
                  <a:lumMod val="75000"/>
                </a:schemeClr>
              </a:buClr>
            </a:pPr>
            <a:r>
              <a:rPr lang="en-US" sz="2200" kern="0" dirty="0" smtClean="0">
                <a:solidFill>
                  <a:sysClr val="windowText" lastClr="000000"/>
                </a:solidFill>
                <a:latin typeface="Arial Narrow"/>
              </a:rPr>
              <a:t>Bridge to Excellence</a:t>
            </a:r>
          </a:p>
          <a:p>
            <a:pPr lvl="3">
              <a:buClr>
                <a:schemeClr val="accent6">
                  <a:lumMod val="75000"/>
                </a:schemeClr>
              </a:buClr>
            </a:pPr>
            <a:r>
              <a:rPr lang="en-US" sz="2200" kern="0" dirty="0" smtClean="0">
                <a:solidFill>
                  <a:sysClr val="windowText" lastClr="000000"/>
                </a:solidFill>
                <a:latin typeface="Arial Narrow"/>
              </a:rPr>
              <a:t>TRIO programs</a:t>
            </a:r>
          </a:p>
          <a:p>
            <a:pPr lvl="4">
              <a:buClr>
                <a:schemeClr val="accent6">
                  <a:lumMod val="75000"/>
                </a:schemeClr>
              </a:buClr>
            </a:pPr>
            <a:r>
              <a:rPr lang="en-US" sz="2200" kern="0" dirty="0" smtClean="0">
                <a:solidFill>
                  <a:sysClr val="windowText" lastClr="000000"/>
                </a:solidFill>
                <a:latin typeface="Arial Narrow"/>
              </a:rPr>
              <a:t>Upward Bound</a:t>
            </a:r>
          </a:p>
          <a:p>
            <a:pPr lvl="4">
              <a:buClr>
                <a:schemeClr val="accent6">
                  <a:lumMod val="75000"/>
                </a:schemeClr>
              </a:buClr>
            </a:pPr>
            <a:r>
              <a:rPr lang="en-US" sz="2200" kern="0" dirty="0" smtClean="0">
                <a:solidFill>
                  <a:sysClr val="windowText" lastClr="000000"/>
                </a:solidFill>
                <a:latin typeface="Arial Narrow"/>
              </a:rPr>
              <a:t>Upward Bound Math Sciences</a:t>
            </a:r>
          </a:p>
          <a:p>
            <a:pPr lvl="4">
              <a:buClr>
                <a:schemeClr val="accent6">
                  <a:lumMod val="75000"/>
                </a:schemeClr>
              </a:buClr>
            </a:pPr>
            <a:r>
              <a:rPr lang="en-US" sz="2200" kern="0" dirty="0" smtClean="0">
                <a:solidFill>
                  <a:sysClr val="windowText" lastClr="000000"/>
                </a:solidFill>
                <a:latin typeface="Arial Narrow"/>
              </a:rPr>
              <a:t>Student Support Services</a:t>
            </a:r>
          </a:p>
          <a:p>
            <a:pPr lvl="2">
              <a:buClr>
                <a:schemeClr val="accent6">
                  <a:lumMod val="75000"/>
                </a:schemeClr>
              </a:buClr>
            </a:pPr>
            <a:r>
              <a:rPr lang="en-US" sz="2200" kern="0" dirty="0" smtClean="0">
                <a:solidFill>
                  <a:sysClr val="windowText" lastClr="000000"/>
                </a:solidFill>
                <a:latin typeface="Arial Narrow"/>
              </a:rPr>
              <a:t>Office should be given authority to make changes at the course level to aid in retention. </a:t>
            </a:r>
            <a:endParaRPr lang="en-US" sz="2200" kern="0" dirty="0">
              <a:solidFill>
                <a:sysClr val="windowText" lastClr="000000"/>
              </a:solidFill>
              <a:latin typeface="Arial Narro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12900" y="101600"/>
            <a:ext cx="80772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STRATEGIC INITIATIVES – RETENTION </a:t>
            </a:r>
            <a:endParaRPr lang="en-US" sz="3200" b="1" dirty="0">
              <a:solidFill>
                <a:schemeClr val="accent3">
                  <a:lumMod val="40000"/>
                  <a:lumOff val="60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70708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711200"/>
          </a:xfrm>
        </p:spPr>
        <p:txBody>
          <a:bodyPr>
            <a:normAutofit fontScale="90000"/>
          </a:bodyPr>
          <a:lstStyle/>
          <a:p>
            <a:pPr algn="ctr">
              <a:lnSpc>
                <a:spcPct val="200000"/>
              </a:lnSpc>
            </a:pPr>
            <a:r>
              <a:rPr lang="en-US" dirty="0" smtClean="0"/>
              <a:t>Objective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940159"/>
            <a:ext cx="8596668" cy="564352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000" dirty="0" smtClean="0"/>
              <a:t>Unanimously recommend ATU consider revising its mission statement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/>
              <a:t>	ATU </a:t>
            </a:r>
            <a:r>
              <a:rPr lang="en-US" sz="2000" b="1" dirty="0"/>
              <a:t>Mission</a:t>
            </a: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	Arkansas </a:t>
            </a:r>
            <a:r>
              <a:rPr lang="en-US" sz="2000" dirty="0"/>
              <a:t>Tech University, a state-supported institution of higher </a:t>
            </a:r>
            <a:r>
              <a:rPr lang="en-US" sz="2000" dirty="0" smtClean="0"/>
              <a:t>	education</a:t>
            </a:r>
            <a:r>
              <a:rPr lang="en-US" sz="2000" dirty="0"/>
              <a:t>, </a:t>
            </a:r>
            <a:r>
              <a:rPr lang="en-US" sz="2000" dirty="0" smtClean="0"/>
              <a:t>is dedicated </a:t>
            </a:r>
            <a:r>
              <a:rPr lang="en-US" sz="2000" dirty="0"/>
              <a:t>to </a:t>
            </a:r>
            <a:r>
              <a:rPr lang="en-US" sz="2000" dirty="0" smtClean="0"/>
              <a:t>nurturing </a:t>
            </a:r>
            <a:r>
              <a:rPr lang="en-US" sz="2000" dirty="0"/>
              <a:t>scholastic development, </a:t>
            </a:r>
            <a:r>
              <a:rPr lang="en-US" sz="2000" dirty="0" smtClean="0"/>
              <a:t>	integrity</a:t>
            </a:r>
            <a:r>
              <a:rPr lang="en-US" sz="2000" dirty="0"/>
              <a:t>, </a:t>
            </a:r>
            <a:r>
              <a:rPr lang="en-US" sz="2000" dirty="0" smtClean="0"/>
              <a:t>and professionalism.  The </a:t>
            </a:r>
            <a:r>
              <a:rPr lang="en-US" sz="2000" dirty="0"/>
              <a:t>University offers a </a:t>
            </a:r>
            <a:r>
              <a:rPr lang="en-US" sz="2000" dirty="0" smtClean="0"/>
              <a:t>wide </a:t>
            </a:r>
            <a:r>
              <a:rPr lang="en-US" sz="2000" dirty="0"/>
              <a:t>range of </a:t>
            </a:r>
            <a:r>
              <a:rPr lang="en-US" sz="2000" dirty="0" smtClean="0"/>
              <a:t>	traditional and 	innovative </a:t>
            </a:r>
            <a:r>
              <a:rPr lang="en-US" sz="2000" dirty="0"/>
              <a:t>programs which </a:t>
            </a:r>
            <a:r>
              <a:rPr lang="en-US" sz="2000" dirty="0" smtClean="0"/>
              <a:t>provide </a:t>
            </a:r>
            <a:r>
              <a:rPr lang="en-US" sz="2000" dirty="0"/>
              <a:t>a solid </a:t>
            </a:r>
            <a:r>
              <a:rPr lang="en-US" sz="2000" dirty="0" smtClean="0"/>
              <a:t>	educational foundation </a:t>
            </a:r>
            <a:r>
              <a:rPr lang="en-US" sz="2000" dirty="0"/>
              <a:t>for </a:t>
            </a:r>
            <a:r>
              <a:rPr lang="en-US" sz="2000" dirty="0" smtClean="0"/>
              <a:t>life-	long </a:t>
            </a:r>
            <a:r>
              <a:rPr lang="en-US" sz="2000" dirty="0"/>
              <a:t>learning to a diverse </a:t>
            </a:r>
            <a:r>
              <a:rPr lang="en-US" sz="2000" dirty="0" smtClean="0"/>
              <a:t>	community </a:t>
            </a:r>
            <a:r>
              <a:rPr lang="en-US" sz="2000" dirty="0"/>
              <a:t>of </a:t>
            </a:r>
            <a:r>
              <a:rPr lang="en-US" sz="2000" dirty="0" smtClean="0"/>
              <a:t>learners 	(</a:t>
            </a:r>
            <a:r>
              <a:rPr lang="en-US" sz="2000" u="sng" dirty="0" smtClean="0">
                <a:hlinkClick r:id="rId2"/>
              </a:rPr>
              <a:t>http</a:t>
            </a:r>
            <a:r>
              <a:rPr lang="en-US" sz="2000" u="sng" dirty="0">
                <a:hlinkClick r:id="rId2"/>
              </a:rPr>
              <a:t>://www.atu.edu/about.php</a:t>
            </a:r>
            <a:r>
              <a:rPr lang="en-US" sz="2000" dirty="0" smtClean="0"/>
              <a:t>).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Key Results (5 Characteristics of a Good Mission Statement)</a:t>
            </a:r>
          </a:p>
          <a:p>
            <a:pPr lvl="2">
              <a:spcBef>
                <a:spcPts val="0"/>
              </a:spcBef>
            </a:pPr>
            <a:r>
              <a:rPr lang="en-US" sz="2000" dirty="0" smtClean="0"/>
              <a:t>Succinct as possible</a:t>
            </a:r>
          </a:p>
          <a:p>
            <a:pPr lvl="2">
              <a:spcBef>
                <a:spcPts val="0"/>
              </a:spcBef>
            </a:pPr>
            <a:r>
              <a:rPr lang="en-US" sz="2000" dirty="0" smtClean="0"/>
              <a:t>Memorable</a:t>
            </a:r>
          </a:p>
          <a:p>
            <a:pPr lvl="2">
              <a:spcBef>
                <a:spcPts val="0"/>
              </a:spcBef>
            </a:pPr>
            <a:r>
              <a:rPr lang="en-US" sz="2000" dirty="0" smtClean="0"/>
              <a:t>Unique to ATU</a:t>
            </a:r>
          </a:p>
          <a:p>
            <a:pPr lvl="2">
              <a:spcBef>
                <a:spcPts val="0"/>
              </a:spcBef>
            </a:pPr>
            <a:r>
              <a:rPr lang="en-US" sz="2000" dirty="0" smtClean="0"/>
              <a:t>Realistic</a:t>
            </a:r>
          </a:p>
          <a:p>
            <a:pPr lvl="2">
              <a:spcBef>
                <a:spcPts val="0"/>
              </a:spcBef>
            </a:pPr>
            <a:r>
              <a:rPr lang="en-US" sz="2000" dirty="0" smtClean="0"/>
              <a:t>Current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Actions</a:t>
            </a:r>
          </a:p>
          <a:p>
            <a:pPr lvl="2">
              <a:spcBef>
                <a:spcPts val="0"/>
              </a:spcBef>
            </a:pPr>
            <a:r>
              <a:rPr lang="en-US" sz="2000" dirty="0" smtClean="0"/>
              <a:t>Recommendation this be included in the Strategic Plan produced in the Spring</a:t>
            </a:r>
          </a:p>
          <a:p>
            <a:pPr lvl="2">
              <a:spcBef>
                <a:spcPts val="0"/>
              </a:spcBef>
            </a:pPr>
            <a:r>
              <a:rPr lang="en-US" sz="2000" dirty="0" smtClean="0"/>
              <a:t>Committee, task force, etc., that evaluates current ATU mission statement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22521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424" y="-128789"/>
            <a:ext cx="8596668" cy="712989"/>
          </a:xfrm>
        </p:spPr>
        <p:txBody>
          <a:bodyPr>
            <a:normAutofit fontScale="90000"/>
          </a:bodyPr>
          <a:lstStyle/>
          <a:p>
            <a:pPr algn="ctr">
              <a:lnSpc>
                <a:spcPct val="200000"/>
              </a:lnSpc>
            </a:pPr>
            <a:r>
              <a:rPr lang="en-US" dirty="0" smtClean="0"/>
              <a:t>Objective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953037"/>
            <a:ext cx="8596668" cy="5904963"/>
          </a:xfrm>
        </p:spPr>
        <p:txBody>
          <a:bodyPr>
            <a:normAutofit lnSpcReduction="10000"/>
          </a:bodyPr>
          <a:lstStyle/>
          <a:p>
            <a:r>
              <a:rPr lang="en-US" sz="2600" dirty="0" smtClean="0"/>
              <a:t>ATU develop a campaign with multiple initiatives to increase the Tech identity and brand within the ATU community (faculty, staff and students across all campuses) and the surrounding towns</a:t>
            </a:r>
            <a:endParaRPr lang="en-US" sz="2600" dirty="0"/>
          </a:p>
          <a:p>
            <a:r>
              <a:rPr lang="en-US" sz="2600" dirty="0" smtClean="0"/>
              <a:t>Key Results</a:t>
            </a:r>
          </a:p>
          <a:p>
            <a:pPr lvl="1"/>
            <a:r>
              <a:rPr lang="en-US" sz="2200" dirty="0" smtClean="0"/>
              <a:t>Better brand recognition (1 or a few symbols everyone recognizes)</a:t>
            </a:r>
          </a:p>
          <a:p>
            <a:pPr lvl="1"/>
            <a:r>
              <a:rPr lang="en-US" sz="2200" dirty="0"/>
              <a:t>More visibility </a:t>
            </a:r>
            <a:r>
              <a:rPr lang="en-US" sz="2200" dirty="0" smtClean="0"/>
              <a:t>of </a:t>
            </a:r>
            <a:r>
              <a:rPr lang="en-US" sz="2200" dirty="0"/>
              <a:t>ATU in </a:t>
            </a:r>
            <a:r>
              <a:rPr lang="en-US" sz="2200" dirty="0" smtClean="0"/>
              <a:t>surrounding </a:t>
            </a:r>
            <a:r>
              <a:rPr lang="en-US" sz="2200" dirty="0"/>
              <a:t>towns with flags, signs, etc.</a:t>
            </a:r>
          </a:p>
          <a:p>
            <a:pPr lvl="1"/>
            <a:r>
              <a:rPr lang="en-US" sz="2200" dirty="0" smtClean="0"/>
              <a:t>Increased loyalty to Tech among faculty, staff, students, alumni and the surrounding towns</a:t>
            </a:r>
          </a:p>
          <a:p>
            <a:r>
              <a:rPr lang="en-US" sz="2600" dirty="0" smtClean="0"/>
              <a:t>Possible Actions</a:t>
            </a:r>
          </a:p>
          <a:p>
            <a:pPr lvl="1"/>
            <a:r>
              <a:rPr lang="en-US" sz="2200" dirty="0" smtClean="0"/>
              <a:t>Explore a rebranding and/or reduction of ATU symbols</a:t>
            </a:r>
          </a:p>
          <a:p>
            <a:pPr lvl="1"/>
            <a:r>
              <a:rPr lang="en-US" sz="2200" dirty="0" smtClean="0"/>
              <a:t>Campaign to </a:t>
            </a:r>
            <a:r>
              <a:rPr lang="en-US" sz="2200" dirty="0" err="1" smtClean="0"/>
              <a:t>Techify</a:t>
            </a:r>
            <a:r>
              <a:rPr lang="en-US" sz="2200" dirty="0" smtClean="0"/>
              <a:t> Russellville and surrounding towns</a:t>
            </a:r>
          </a:p>
          <a:p>
            <a:pPr lvl="1"/>
            <a:r>
              <a:rPr lang="en-US" sz="2200" dirty="0" smtClean="0"/>
              <a:t>Have Tech Days where  ATU students, faculty, staff and alumni go green and gold, not just Razorback red</a:t>
            </a:r>
          </a:p>
          <a:p>
            <a:pPr lvl="1"/>
            <a:r>
              <a:rPr lang="en-US" sz="2200" dirty="0" smtClean="0"/>
              <a:t>Tech days not just for ATU but our surrounding communities as well</a:t>
            </a:r>
          </a:p>
          <a:p>
            <a:pPr lvl="1"/>
            <a:r>
              <a:rPr lang="en-US" sz="2200" dirty="0" smtClean="0"/>
              <a:t>Rejuvenate Tech Connect committee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39872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-152400"/>
            <a:ext cx="8596668" cy="927100"/>
          </a:xfrm>
        </p:spPr>
        <p:txBody>
          <a:bodyPr>
            <a:normAutofit fontScale="90000"/>
          </a:bodyPr>
          <a:lstStyle/>
          <a:p>
            <a:pPr algn="ctr">
              <a:lnSpc>
                <a:spcPct val="200000"/>
              </a:lnSpc>
            </a:pPr>
            <a:r>
              <a:rPr lang="en-US" dirty="0" smtClean="0"/>
              <a:t>Objective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991674"/>
            <a:ext cx="8596668" cy="586632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ATU explore the creation of a Community Engagement Office with supporting staff</a:t>
            </a:r>
          </a:p>
          <a:p>
            <a:r>
              <a:rPr lang="en-US" sz="2400" dirty="0"/>
              <a:t>Key Results</a:t>
            </a:r>
          </a:p>
          <a:p>
            <a:pPr lvl="1"/>
            <a:r>
              <a:rPr lang="en-US" sz="2000" dirty="0" smtClean="0"/>
              <a:t>Bridge building between ATU and its surrounding communities</a:t>
            </a:r>
          </a:p>
          <a:p>
            <a:pPr lvl="1"/>
            <a:r>
              <a:rPr lang="en-US" sz="2000" dirty="0" smtClean="0"/>
              <a:t>Increased collaboration between ATU and surrounding communities</a:t>
            </a:r>
          </a:p>
          <a:p>
            <a:pPr lvl="1"/>
            <a:r>
              <a:rPr lang="en-US" sz="2000" dirty="0" smtClean="0"/>
              <a:t>Resource sharing </a:t>
            </a:r>
            <a:r>
              <a:rPr lang="en-US" sz="2000" dirty="0"/>
              <a:t>between ATU and surrounding communities</a:t>
            </a:r>
          </a:p>
          <a:p>
            <a:pPr lvl="1"/>
            <a:r>
              <a:rPr lang="en-US" sz="2000" dirty="0" smtClean="0"/>
              <a:t>Increased experiential learning opportunities to compliment </a:t>
            </a:r>
            <a:r>
              <a:rPr lang="en-US" sz="2000" dirty="0"/>
              <a:t>c</a:t>
            </a:r>
            <a:r>
              <a:rPr lang="en-US" sz="2000" dirty="0" smtClean="0"/>
              <a:t>lass instruction</a:t>
            </a:r>
          </a:p>
          <a:p>
            <a:pPr lvl="1"/>
            <a:r>
              <a:rPr lang="en-US" sz="2000" dirty="0" smtClean="0"/>
              <a:t>Instilling a habit of community involvement and leadership in ATU students</a:t>
            </a:r>
          </a:p>
          <a:p>
            <a:r>
              <a:rPr lang="en-US" sz="2400" dirty="0" smtClean="0"/>
              <a:t>Actions</a:t>
            </a:r>
          </a:p>
          <a:p>
            <a:pPr lvl="1"/>
            <a:r>
              <a:rPr lang="en-US" sz="2000" dirty="0" smtClean="0"/>
              <a:t>Explore creation of a new office</a:t>
            </a:r>
          </a:p>
          <a:p>
            <a:pPr lvl="1"/>
            <a:r>
              <a:rPr lang="en-US" sz="2000" dirty="0" smtClean="0"/>
              <a:t>Evaluate if this should be its own department, a center or new component of existing department (like </a:t>
            </a:r>
            <a:r>
              <a:rPr lang="en-US" sz="2000" dirty="0"/>
              <a:t>S</a:t>
            </a:r>
            <a:r>
              <a:rPr lang="en-US" sz="2000" dirty="0" smtClean="0"/>
              <a:t>tudent Services)</a:t>
            </a:r>
          </a:p>
        </p:txBody>
      </p:sp>
    </p:spTree>
    <p:extLst>
      <p:ext uri="{BB962C8B-B14F-4D97-AF65-F5344CB8AC3E}">
        <p14:creationId xmlns:p14="http://schemas.microsoft.com/office/powerpoint/2010/main" val="3141414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-264732"/>
            <a:ext cx="8596668" cy="836232"/>
          </a:xfrm>
        </p:spPr>
        <p:txBody>
          <a:bodyPr>
            <a:normAutofit fontScale="90000"/>
          </a:bodyPr>
          <a:lstStyle/>
          <a:p>
            <a:pPr algn="ctr">
              <a:lnSpc>
                <a:spcPct val="200000"/>
              </a:lnSpc>
            </a:pPr>
            <a:r>
              <a:rPr lang="en-US" dirty="0" smtClean="0"/>
              <a:t>Objective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772733"/>
            <a:ext cx="8596668" cy="6059510"/>
          </a:xfrm>
        </p:spPr>
        <p:txBody>
          <a:bodyPr>
            <a:noAutofit/>
          </a:bodyPr>
          <a:lstStyle/>
          <a:p>
            <a:r>
              <a:rPr lang="en-US" sz="2400" dirty="0" smtClean="0"/>
              <a:t>ATU explore creation of a department with staff to facilitate routinized experiential learning opportunities</a:t>
            </a:r>
          </a:p>
          <a:p>
            <a:r>
              <a:rPr lang="en-US" sz="2400" dirty="0" smtClean="0"/>
              <a:t>Key Results</a:t>
            </a:r>
          </a:p>
          <a:p>
            <a:pPr lvl="1"/>
            <a:r>
              <a:rPr lang="en-US" sz="2000" dirty="0" smtClean="0"/>
              <a:t>Increased internship opportunities in businesses in our surrounding communities</a:t>
            </a:r>
          </a:p>
          <a:p>
            <a:pPr lvl="1"/>
            <a:r>
              <a:rPr lang="en-US" sz="2000" dirty="0" smtClean="0"/>
              <a:t>Increased marketability of ATU students through on-the-job experience</a:t>
            </a:r>
          </a:p>
          <a:p>
            <a:pPr lvl="1"/>
            <a:r>
              <a:rPr lang="en-US" sz="2000" dirty="0" smtClean="0"/>
              <a:t>Increased networking for ATU students</a:t>
            </a:r>
          </a:p>
          <a:p>
            <a:pPr lvl="1"/>
            <a:r>
              <a:rPr lang="en-US" sz="2000" dirty="0"/>
              <a:t>Support for departments and programs that have or want to add internship requirements</a:t>
            </a:r>
          </a:p>
          <a:p>
            <a:pPr lvl="1"/>
            <a:r>
              <a:rPr lang="en-US" sz="2000" dirty="0" smtClean="0"/>
              <a:t>Added value to ATU degrees and enhanced list of business contacts</a:t>
            </a:r>
          </a:p>
          <a:p>
            <a:r>
              <a:rPr lang="en-US" sz="2200" dirty="0" smtClean="0"/>
              <a:t>Action</a:t>
            </a:r>
          </a:p>
          <a:p>
            <a:pPr lvl="1"/>
            <a:r>
              <a:rPr lang="en-US" sz="2000" dirty="0"/>
              <a:t>Explore creation of a new office</a:t>
            </a:r>
          </a:p>
          <a:p>
            <a:pPr lvl="1"/>
            <a:r>
              <a:rPr lang="en-US" sz="2000" dirty="0"/>
              <a:t>Evaluate if this should be its own department, a center or new component of existing department (</a:t>
            </a:r>
            <a:r>
              <a:rPr lang="en-US" sz="2000" dirty="0" smtClean="0"/>
              <a:t>like Norman Career Services)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83722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23"/>
          <p:cNvSpPr>
            <a:spLocks noChangeArrowheads="1"/>
          </p:cNvSpPr>
          <p:nvPr/>
        </p:nvSpPr>
        <p:spPr bwMode="auto">
          <a:xfrm>
            <a:off x="291545" y="1094779"/>
            <a:ext cx="11608909" cy="57888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>
            <a:glow rad="63500">
              <a:schemeClr val="accent6">
                <a:lumMod val="75000"/>
                <a:alpha val="40000"/>
              </a:schemeClr>
            </a:glow>
            <a:outerShdw dist="35921" dir="2700000" algn="ctr" rotWithShape="0">
              <a:schemeClr val="bg2"/>
            </a:outerShdw>
          </a:effectLst>
        </p:spPr>
        <p:txBody>
          <a:bodyPr wrap="square" lIns="274320" rIns="274320" anchor="ctr">
            <a:spAutoFit/>
          </a:bodyPr>
          <a:lstStyle/>
          <a:p>
            <a:r>
              <a:rPr lang="en-US" sz="2800" b="1" dirty="0" smtClean="0">
                <a:latin typeface="Arial Narrow" panose="020B0606020202030204" pitchFamily="34" charset="0"/>
              </a:rPr>
              <a:t>Arkansas Tech University will increase the diversity of the student population</a:t>
            </a:r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291545" y="1905001"/>
            <a:ext cx="11900455" cy="481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  <a:normAutofit/>
          </a:bodyPr>
          <a:lstStyle>
            <a:lvl1pPr marL="228600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 Narrow" pitchFamily="34" charset="0"/>
              <a:buChar char="–"/>
              <a:defRPr sz="1600" b="1" baseline="0">
                <a:solidFill>
                  <a:schemeClr val="tx1"/>
                </a:solidFill>
                <a:latin typeface="+mn-lt"/>
              </a:defRPr>
            </a:lvl2pPr>
            <a:lvl3pPr marL="800100" indent="-17145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110000"/>
              <a:buChar char="•"/>
              <a:defRPr sz="1400" b="1" baseline="0">
                <a:solidFill>
                  <a:schemeClr val="tx1"/>
                </a:solidFill>
                <a:latin typeface="+mn-lt"/>
              </a:defRPr>
            </a:lvl3pPr>
            <a:lvl4pPr marL="1085850" indent="-17145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 Narrow" pitchFamily="34" charset="0"/>
              <a:buChar char="–"/>
              <a:defRPr sz="1400" b="1">
                <a:solidFill>
                  <a:schemeClr val="tx1"/>
                </a:solidFill>
                <a:latin typeface="+mn-lt"/>
              </a:defRPr>
            </a:lvl4pPr>
            <a:lvl5pPr marL="1371600" indent="-17145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Ø"/>
              <a:defRPr sz="1400" b="1">
                <a:solidFill>
                  <a:schemeClr val="tx1"/>
                </a:solidFill>
                <a:latin typeface="+mn-lt"/>
              </a:defRPr>
            </a:lvl5pPr>
            <a:lvl6pPr marL="182880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A81B8"/>
              </a:buClr>
              <a:buChar char="»"/>
              <a:defRPr b="1">
                <a:solidFill>
                  <a:schemeClr val="tx1"/>
                </a:solidFill>
                <a:latin typeface="+mn-lt"/>
              </a:defRPr>
            </a:lvl6pPr>
            <a:lvl7pPr marL="228600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A81B8"/>
              </a:buClr>
              <a:buChar char="»"/>
              <a:defRPr b="1">
                <a:solidFill>
                  <a:schemeClr val="tx1"/>
                </a:solidFill>
                <a:latin typeface="+mn-lt"/>
              </a:defRPr>
            </a:lvl7pPr>
            <a:lvl8pPr marL="274320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A81B8"/>
              </a:buClr>
              <a:buChar char="»"/>
              <a:defRPr b="1">
                <a:solidFill>
                  <a:schemeClr val="tx1"/>
                </a:solidFill>
                <a:latin typeface="+mn-lt"/>
              </a:defRPr>
            </a:lvl8pPr>
            <a:lvl9pPr marL="320040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A81B8"/>
              </a:buClr>
              <a:buChar char="»"/>
              <a:defRPr b="1">
                <a:solidFill>
                  <a:schemeClr val="tx1"/>
                </a:solidFill>
                <a:latin typeface="+mn-lt"/>
              </a:defRPr>
            </a:lvl9pPr>
          </a:lstStyle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accent6">
                  <a:lumMod val="75000"/>
                </a:schemeClr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/>
              </a:rPr>
              <a:t> Key Points</a:t>
            </a:r>
          </a:p>
          <a:p>
            <a:pPr lvl="1">
              <a:buClr>
                <a:schemeClr val="accent6">
                  <a:lumMod val="75000"/>
                </a:schemeClr>
              </a:buClr>
            </a:pPr>
            <a:r>
              <a:rPr lang="en-US" sz="2400" kern="0" dirty="0" smtClean="0">
                <a:solidFill>
                  <a:sysClr val="windowText" lastClr="000000"/>
                </a:solidFill>
                <a:latin typeface="Arial Narrow"/>
              </a:rPr>
              <a:t>ATU has the lowest percentage of minority students (22%) of all other four year public institutions in the state </a:t>
            </a:r>
          </a:p>
          <a:p>
            <a:pPr lvl="1">
              <a:buClr>
                <a:schemeClr val="accent6">
                  <a:lumMod val="75000"/>
                </a:schemeClr>
              </a:buClr>
            </a:pPr>
            <a:r>
              <a:rPr lang="en-US" sz="2400" kern="0" dirty="0">
                <a:solidFill>
                  <a:sysClr val="windowText" lastClr="000000"/>
                </a:solidFill>
                <a:latin typeface="Arial Narrow"/>
              </a:rPr>
              <a:t> </a:t>
            </a:r>
            <a:r>
              <a:rPr lang="en-US" sz="2400" kern="0" dirty="0" smtClean="0">
                <a:solidFill>
                  <a:sysClr val="windowText" lastClr="000000"/>
                </a:solidFill>
                <a:latin typeface="Arial Narrow"/>
              </a:rPr>
              <a:t>Latino population is the fastest growing demographic in the state</a:t>
            </a:r>
          </a:p>
          <a:p>
            <a:pPr lvl="2">
              <a:buClr>
                <a:schemeClr val="accent6">
                  <a:lumMod val="75000"/>
                </a:schemeClr>
              </a:buClr>
            </a:pPr>
            <a:r>
              <a:rPr lang="en-US" sz="2200" kern="0" dirty="0" smtClean="0">
                <a:solidFill>
                  <a:sysClr val="windowText" lastClr="000000"/>
                </a:solidFill>
                <a:latin typeface="Arial Narrow"/>
              </a:rPr>
              <a:t>Strategically target this population by identifying programs that may cater to their interest</a:t>
            </a:r>
          </a:p>
          <a:p>
            <a:pPr lvl="2">
              <a:buClr>
                <a:schemeClr val="accent6">
                  <a:lumMod val="75000"/>
                </a:schemeClr>
              </a:buClr>
            </a:pPr>
            <a:r>
              <a:rPr lang="en-US" sz="2200" kern="0" dirty="0" smtClean="0">
                <a:solidFill>
                  <a:sysClr val="windowText" lastClr="000000"/>
                </a:solidFill>
                <a:latin typeface="Arial Narrow"/>
              </a:rPr>
              <a:t>Translate all online course material, marketing materials, and especially website to Spanish</a:t>
            </a:r>
          </a:p>
          <a:p>
            <a:pPr lvl="2">
              <a:buClr>
                <a:schemeClr val="accent6">
                  <a:lumMod val="75000"/>
                </a:schemeClr>
              </a:buClr>
            </a:pPr>
            <a:r>
              <a:rPr lang="en-US" sz="2200" kern="0" dirty="0" smtClean="0">
                <a:solidFill>
                  <a:sysClr val="windowText" lastClr="000000"/>
                </a:solidFill>
                <a:latin typeface="Arial Narrow"/>
              </a:rPr>
              <a:t>Staff all offices with </a:t>
            </a:r>
            <a:r>
              <a:rPr lang="en-US" sz="2200" u="sng" kern="0" dirty="0" smtClean="0">
                <a:solidFill>
                  <a:sysClr val="windowText" lastClr="000000"/>
                </a:solidFill>
                <a:latin typeface="Arial Narrow"/>
              </a:rPr>
              <a:t>multiple</a:t>
            </a:r>
            <a:r>
              <a:rPr lang="en-US" sz="2200" kern="0" dirty="0" smtClean="0">
                <a:solidFill>
                  <a:sysClr val="windowText" lastClr="000000"/>
                </a:solidFill>
                <a:latin typeface="Arial Narrow"/>
              </a:rPr>
              <a:t> staff members that are fluent in Spanish</a:t>
            </a:r>
          </a:p>
          <a:p>
            <a:pPr lvl="1">
              <a:buClr>
                <a:schemeClr val="accent6">
                  <a:lumMod val="75000"/>
                </a:schemeClr>
              </a:buClr>
            </a:pPr>
            <a:r>
              <a:rPr lang="en-US" sz="2400" kern="0" dirty="0" smtClean="0">
                <a:solidFill>
                  <a:sysClr val="windowText" lastClr="000000"/>
                </a:solidFill>
                <a:latin typeface="Arial Narrow"/>
              </a:rPr>
              <a:t>Increase recruiting efforts from countries around the globe</a:t>
            </a:r>
          </a:p>
          <a:p>
            <a:pPr lvl="2">
              <a:buClr>
                <a:schemeClr val="accent6">
                  <a:lumMod val="75000"/>
                </a:schemeClr>
              </a:buClr>
            </a:pPr>
            <a:r>
              <a:rPr lang="en-US" sz="2200" kern="0" dirty="0" smtClean="0">
                <a:solidFill>
                  <a:sysClr val="windowText" lastClr="000000"/>
                </a:solidFill>
                <a:latin typeface="Arial Narrow"/>
              </a:rPr>
              <a:t>We should leverage the IMSSO office to recruit more highly qualified international students.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12900" y="101600"/>
            <a:ext cx="80772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STRATEGIC INITIATIVES – DIVERSITY </a:t>
            </a:r>
            <a:endParaRPr lang="en-US" sz="3200" b="1" dirty="0">
              <a:solidFill>
                <a:schemeClr val="accent3">
                  <a:lumMod val="40000"/>
                  <a:lumOff val="60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9487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23"/>
          <p:cNvSpPr>
            <a:spLocks noChangeArrowheads="1"/>
          </p:cNvSpPr>
          <p:nvPr/>
        </p:nvSpPr>
        <p:spPr bwMode="auto">
          <a:xfrm>
            <a:off x="291545" y="1027390"/>
            <a:ext cx="11608909" cy="200906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>
            <a:glow rad="63500">
              <a:schemeClr val="accent6">
                <a:lumMod val="75000"/>
                <a:alpha val="40000"/>
              </a:schemeClr>
            </a:glow>
            <a:outerShdw dist="35921" dir="2700000" algn="ctr" rotWithShape="0">
              <a:schemeClr val="bg2"/>
            </a:outerShdw>
          </a:effectLst>
        </p:spPr>
        <p:txBody>
          <a:bodyPr wrap="square" lIns="274320" rIns="274320" anchor="ctr">
            <a:spAutoFit/>
          </a:bodyPr>
          <a:lstStyle/>
          <a:p>
            <a:r>
              <a:rPr lang="en-US" sz="2800" b="1" dirty="0" smtClean="0">
                <a:latin typeface="Arial Narrow" panose="020B0606020202030204" pitchFamily="34" charset="0"/>
              </a:rPr>
              <a:t>Arkansas Tech University will work to streamline the application, financial aid, and registration process. The university should set a goal to process applications, financial aid, and registration in no longer than a month from first contact.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12900" y="101600"/>
            <a:ext cx="105791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STRATEGIC INITIATIVES – ENROLLMENT PROCESS </a:t>
            </a:r>
            <a:endParaRPr lang="en-US" sz="3200" b="1" dirty="0">
              <a:solidFill>
                <a:schemeClr val="accent3">
                  <a:lumMod val="40000"/>
                  <a:lumOff val="6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291545" y="3181349"/>
            <a:ext cx="11900455" cy="3536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  <a:normAutofit/>
          </a:bodyPr>
          <a:lstStyle>
            <a:lvl1pPr marL="228600" indent="-2286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 Narrow" pitchFamily="34" charset="0"/>
              <a:buChar char="–"/>
              <a:defRPr sz="1600" b="1" baseline="0">
                <a:solidFill>
                  <a:schemeClr val="tx1"/>
                </a:solidFill>
                <a:latin typeface="+mn-lt"/>
              </a:defRPr>
            </a:lvl2pPr>
            <a:lvl3pPr marL="800100" indent="-17145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110000"/>
              <a:buChar char="•"/>
              <a:defRPr sz="1400" b="1" baseline="0">
                <a:solidFill>
                  <a:schemeClr val="tx1"/>
                </a:solidFill>
                <a:latin typeface="+mn-lt"/>
              </a:defRPr>
            </a:lvl3pPr>
            <a:lvl4pPr marL="1085850" indent="-17145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 Narrow" pitchFamily="34" charset="0"/>
              <a:buChar char="–"/>
              <a:defRPr sz="1400" b="1">
                <a:solidFill>
                  <a:schemeClr val="tx1"/>
                </a:solidFill>
                <a:latin typeface="+mn-lt"/>
              </a:defRPr>
            </a:lvl4pPr>
            <a:lvl5pPr marL="1371600" indent="-17145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Ø"/>
              <a:defRPr sz="1400" b="1">
                <a:solidFill>
                  <a:schemeClr val="tx1"/>
                </a:solidFill>
                <a:latin typeface="+mn-lt"/>
              </a:defRPr>
            </a:lvl5pPr>
            <a:lvl6pPr marL="182880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A81B8"/>
              </a:buClr>
              <a:buChar char="»"/>
              <a:defRPr b="1">
                <a:solidFill>
                  <a:schemeClr val="tx1"/>
                </a:solidFill>
                <a:latin typeface="+mn-lt"/>
              </a:defRPr>
            </a:lvl6pPr>
            <a:lvl7pPr marL="228600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A81B8"/>
              </a:buClr>
              <a:buChar char="»"/>
              <a:defRPr b="1">
                <a:solidFill>
                  <a:schemeClr val="tx1"/>
                </a:solidFill>
                <a:latin typeface="+mn-lt"/>
              </a:defRPr>
            </a:lvl7pPr>
            <a:lvl8pPr marL="274320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A81B8"/>
              </a:buClr>
              <a:buChar char="»"/>
              <a:defRPr b="1">
                <a:solidFill>
                  <a:schemeClr val="tx1"/>
                </a:solidFill>
                <a:latin typeface="+mn-lt"/>
              </a:defRPr>
            </a:lvl8pPr>
            <a:lvl9pPr marL="320040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A81B8"/>
              </a:buClr>
              <a:buChar char="»"/>
              <a:defRPr b="1">
                <a:solidFill>
                  <a:schemeClr val="tx1"/>
                </a:solidFill>
                <a:latin typeface="+mn-lt"/>
              </a:defRPr>
            </a:lvl9pPr>
          </a:lstStyle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accent6">
                  <a:lumMod val="75000"/>
                </a:schemeClr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/>
              </a:rPr>
              <a:t> Key Points</a:t>
            </a:r>
          </a:p>
          <a:p>
            <a:pPr lvl="1">
              <a:buClr>
                <a:schemeClr val="accent6">
                  <a:lumMod val="75000"/>
                </a:schemeClr>
              </a:buClr>
            </a:pPr>
            <a:r>
              <a:rPr lang="en-US" sz="2400" kern="0" dirty="0" smtClean="0">
                <a:solidFill>
                  <a:sysClr val="windowText" lastClr="000000"/>
                </a:solidFill>
                <a:latin typeface="Arial Narrow"/>
              </a:rPr>
              <a:t> ATU was found to be a month and a half behind offering financial aid awards to students when compare to other universities of similar size and scope.</a:t>
            </a:r>
          </a:p>
          <a:p>
            <a:pPr lvl="1">
              <a:buClr>
                <a:schemeClr val="accent6">
                  <a:lumMod val="75000"/>
                </a:schemeClr>
              </a:buClr>
            </a:pPr>
            <a:r>
              <a:rPr lang="en-US" sz="2400" kern="0" dirty="0" smtClean="0">
                <a:solidFill>
                  <a:sysClr val="windowText" lastClr="000000"/>
                </a:solidFill>
                <a:latin typeface="Arial Narrow"/>
              </a:rPr>
              <a:t>We could make a goal of having an academic advisor contact potential students within 48 hours of receiving an initial correspondence.</a:t>
            </a:r>
          </a:p>
          <a:p>
            <a:pPr lvl="2">
              <a:buClr>
                <a:schemeClr val="accent6">
                  <a:lumMod val="75000"/>
                </a:schemeClr>
              </a:buClr>
            </a:pPr>
            <a:r>
              <a:rPr lang="en-US" sz="2200" kern="0" dirty="0" smtClean="0">
                <a:solidFill>
                  <a:sysClr val="windowText" lastClr="000000"/>
                </a:solidFill>
                <a:latin typeface="Arial Narrow"/>
              </a:rPr>
              <a:t>Advisor could send prospective student information on programs of interest</a:t>
            </a:r>
          </a:p>
          <a:p>
            <a:pPr lvl="1">
              <a:buClr>
                <a:schemeClr val="accent6">
                  <a:lumMod val="75000"/>
                </a:schemeClr>
              </a:buClr>
            </a:pPr>
            <a:endParaRPr lang="en-US" sz="2200" kern="0" dirty="0" smtClean="0">
              <a:solidFill>
                <a:sysClr val="windowText" lastClr="000000"/>
              </a:solidFill>
              <a:latin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2538051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944168"/>
            <a:ext cx="9144000" cy="231363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Musings and Projected Findings</a:t>
            </a:r>
          </a:p>
          <a:p>
            <a:r>
              <a:rPr lang="en-US" sz="2800" dirty="0" smtClean="0"/>
              <a:t>Financial </a:t>
            </a:r>
            <a:r>
              <a:rPr lang="en-US" sz="2800" dirty="0"/>
              <a:t>Structure and </a:t>
            </a:r>
            <a:r>
              <a:rPr lang="en-US" sz="2800" dirty="0" smtClean="0"/>
              <a:t>Operations</a:t>
            </a:r>
          </a:p>
          <a:p>
            <a:r>
              <a:rPr lang="en-US" sz="2800" dirty="0" smtClean="0"/>
              <a:t>Working Group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9601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5465"/>
            <a:ext cx="10515600" cy="4592096"/>
          </a:xfrm>
        </p:spPr>
        <p:txBody>
          <a:bodyPr/>
          <a:lstStyle/>
          <a:p>
            <a:r>
              <a:rPr lang="en-US" dirty="0" smtClean="0"/>
              <a:t>Vision: Act as responsible stewards of the University’s resources to produce an educational product which benefits all of ATU’s stakeholders.</a:t>
            </a:r>
          </a:p>
          <a:p>
            <a:r>
              <a:rPr lang="en-US" dirty="0" smtClean="0"/>
              <a:t>Mission: To construct </a:t>
            </a:r>
            <a:r>
              <a:rPr lang="en-US" dirty="0"/>
              <a:t>a planned and rational process of protecting and budgeting for the University’s financial and physical </a:t>
            </a:r>
            <a:r>
              <a:rPr lang="en-US" dirty="0" smtClean="0"/>
              <a:t>resources.</a:t>
            </a:r>
          </a:p>
          <a:p>
            <a:pPr lvl="1"/>
            <a:r>
              <a:rPr lang="en-US" dirty="0" smtClean="0"/>
              <a:t>funds received from state appropriations, student tuition and fees, and donor contributions</a:t>
            </a:r>
          </a:p>
          <a:p>
            <a:pPr lvl="1"/>
            <a:r>
              <a:rPr lang="en-US" dirty="0" smtClean="0"/>
              <a:t>the physical plant (buildings, land, etc.)</a:t>
            </a:r>
          </a:p>
          <a:p>
            <a:pPr lvl="1"/>
            <a:r>
              <a:rPr lang="en-US" dirty="0" smtClean="0"/>
              <a:t>capital and non-capital purchases (technology, equipment, etc.)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7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5465"/>
            <a:ext cx="10515600" cy="4592096"/>
          </a:xfrm>
        </p:spPr>
        <p:txBody>
          <a:bodyPr/>
          <a:lstStyle/>
          <a:p>
            <a:r>
              <a:rPr lang="en-US" dirty="0" smtClean="0"/>
              <a:t>Objective One: Ensure that the University’s financial status remains sound but flexible with or without enrollment growth</a:t>
            </a:r>
          </a:p>
          <a:p>
            <a:r>
              <a:rPr lang="en-US" dirty="0"/>
              <a:t>Key Results</a:t>
            </a:r>
          </a:p>
          <a:p>
            <a:pPr lvl="1"/>
            <a:r>
              <a:rPr lang="en-US" dirty="0" smtClean="0"/>
              <a:t>Accurate and meaningful enrollment projections</a:t>
            </a:r>
          </a:p>
          <a:p>
            <a:pPr lvl="1"/>
            <a:r>
              <a:rPr lang="en-US" dirty="0" smtClean="0"/>
              <a:t>Academic pricing structure which keeps Tech competitive and solvent</a:t>
            </a:r>
          </a:p>
          <a:p>
            <a:pPr lvl="1"/>
            <a:r>
              <a:rPr lang="en-US" dirty="0" smtClean="0"/>
              <a:t>Auxiliary funding model which provides neutral or positive cash flows</a:t>
            </a:r>
          </a:p>
          <a:p>
            <a:pPr lvl="1"/>
            <a:r>
              <a:rPr lang="en-US" dirty="0" smtClean="0"/>
              <a:t>Active development efforts to increase donor base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80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5465"/>
            <a:ext cx="10515600" cy="4592096"/>
          </a:xfrm>
        </p:spPr>
        <p:txBody>
          <a:bodyPr/>
          <a:lstStyle/>
          <a:p>
            <a:r>
              <a:rPr lang="en-US" dirty="0"/>
              <a:t>Objective Two: Construct a budgeting system for capital and non-capital purchases to provide for replacement and repair funding in advance</a:t>
            </a:r>
          </a:p>
          <a:p>
            <a:r>
              <a:rPr lang="en-US" dirty="0" smtClean="0"/>
              <a:t>Key Results</a:t>
            </a:r>
          </a:p>
          <a:p>
            <a:pPr lvl="1"/>
            <a:r>
              <a:rPr lang="en-US" dirty="0" smtClean="0"/>
              <a:t>Construction of a critical maintenance hierarchy which can be used to schedule and budget for repairs</a:t>
            </a:r>
          </a:p>
          <a:p>
            <a:pPr lvl="1"/>
            <a:r>
              <a:rPr lang="en-US" dirty="0" smtClean="0"/>
              <a:t>Creation of a budgetary system to plan for and fund repairs on all facilities from construction to demise</a:t>
            </a:r>
          </a:p>
          <a:p>
            <a:pPr lvl="1"/>
            <a:r>
              <a:rPr lang="en-US" dirty="0" smtClean="0"/>
              <a:t>Categorization of health and status for all machinery and equipment to prepare for repair and replacement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20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5465"/>
            <a:ext cx="10515600" cy="4803111"/>
          </a:xfrm>
        </p:spPr>
        <p:txBody>
          <a:bodyPr/>
          <a:lstStyle/>
          <a:p>
            <a:r>
              <a:rPr lang="en-US" dirty="0"/>
              <a:t>Objective Three: Create a technology structure (hardware and software) which allows and budgets for upgrades and replacement on rotation</a:t>
            </a:r>
          </a:p>
          <a:p>
            <a:r>
              <a:rPr lang="en-US" dirty="0"/>
              <a:t>Key Results</a:t>
            </a:r>
          </a:p>
          <a:p>
            <a:pPr lvl="1"/>
            <a:r>
              <a:rPr lang="en-US" dirty="0" smtClean="0"/>
              <a:t>Coordination of all technology upgrades, purchases and replacements through the Office of Information Systems</a:t>
            </a:r>
          </a:p>
          <a:p>
            <a:pPr lvl="1"/>
            <a:r>
              <a:rPr lang="en-US" dirty="0" smtClean="0"/>
              <a:t>Cooperation between all departments on campus on software and hardware usage to promote compatibility</a:t>
            </a:r>
          </a:p>
          <a:p>
            <a:pPr lvl="1"/>
            <a:r>
              <a:rPr lang="en-US" dirty="0" smtClean="0"/>
              <a:t>Categorization of all technology so that periodic replacement and repair can be budgeted for and executed in a timely manner without recourse to other budgets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76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1438</TotalTime>
  <Words>1462</Words>
  <Application>Microsoft Office PowerPoint</Application>
  <PresentationFormat>Custom</PresentationFormat>
  <Paragraphs>177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Student Support</vt:lpstr>
      <vt:lpstr>ATU Objectives:</vt:lpstr>
      <vt:lpstr>PowerPoint Presentation</vt:lpstr>
      <vt:lpstr>PowerPoint Presentation</vt:lpstr>
      <vt:lpstr>PowerPoint Presentation</vt:lpstr>
      <vt:lpstr>Academic Structure and Faculty</vt:lpstr>
      <vt:lpstr>Academic Structure and Faculty</vt:lpstr>
      <vt:lpstr>Academic Structure and Faculty</vt:lpstr>
      <vt:lpstr>Academic Structure and Faculty</vt:lpstr>
      <vt:lpstr>Working Group- University as a  Public Institution</vt:lpstr>
      <vt:lpstr>Objective 1</vt:lpstr>
      <vt:lpstr>Objective 2</vt:lpstr>
      <vt:lpstr>Objective 3</vt:lpstr>
      <vt:lpstr>Objective 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Bullock</dc:creator>
  <cp:lastModifiedBy>Jana Crouch</cp:lastModifiedBy>
  <cp:revision>24</cp:revision>
  <dcterms:created xsi:type="dcterms:W3CDTF">2015-09-22T14:02:13Z</dcterms:created>
  <dcterms:modified xsi:type="dcterms:W3CDTF">2015-09-28T16:21:15Z</dcterms:modified>
</cp:coreProperties>
</file>