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1" r:id="rId9"/>
    <p:sldId id="262" r:id="rId10"/>
    <p:sldId id="265" r:id="rId11"/>
    <p:sldId id="266" r:id="rId12"/>
    <p:sldId id="267" r:id="rId13"/>
    <p:sldId id="27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71C3B4D-060D-4C02-90AE-8425F6DE5638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260D8834-C433-416D-94DA-4142ECDEF2E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Procurement Card 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Policies and Guidelines</a:t>
            </a:r>
          </a:p>
          <a:p>
            <a:r>
              <a:rPr lang="en-US" dirty="0" smtClean="0"/>
              <a:t>Arkansas Tech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Cardholder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Optional step for the cardholder</a:t>
            </a:r>
          </a:p>
          <a:p>
            <a:r>
              <a:rPr lang="en-US" dirty="0" smtClean="0"/>
              <a:t>May be assigned by department</a:t>
            </a:r>
          </a:p>
          <a:p>
            <a:r>
              <a:rPr lang="en-US" dirty="0" smtClean="0"/>
              <a:t>Responsible for obtaining the statement</a:t>
            </a:r>
          </a:p>
          <a:p>
            <a:r>
              <a:rPr lang="en-US" dirty="0" smtClean="0"/>
              <a:t>Prepare the PCard log</a:t>
            </a:r>
          </a:p>
          <a:p>
            <a:r>
              <a:rPr lang="en-US" dirty="0" smtClean="0"/>
              <a:t>Maintaining records with applicable back-up documentation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Cardholder responsibilities</a:t>
            </a:r>
            <a:br>
              <a:rPr lang="en-US" dirty="0" smtClean="0"/>
            </a:br>
            <a:r>
              <a:rPr lang="en-US" dirty="0" smtClean="0"/>
              <a:t>Do’s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sz="1800" dirty="0" smtClean="0"/>
              <a:t>Ensure Pcard is used for Tech business only </a:t>
            </a:r>
          </a:p>
          <a:p>
            <a:pPr lvl="1"/>
            <a:r>
              <a:rPr lang="en-US" sz="1800" dirty="0" smtClean="0"/>
              <a:t>Hold card in secure location</a:t>
            </a:r>
          </a:p>
          <a:p>
            <a:pPr lvl="1"/>
            <a:r>
              <a:rPr lang="en-US" sz="1800" dirty="0" smtClean="0"/>
              <a:t>Adhere to purchase limits of card and purchasing rules and regulations</a:t>
            </a:r>
          </a:p>
          <a:p>
            <a:pPr lvl="1"/>
            <a:r>
              <a:rPr lang="en-US" sz="1800" dirty="0" smtClean="0"/>
              <a:t>Obtain all receipts</a:t>
            </a:r>
          </a:p>
          <a:p>
            <a:pPr lvl="1"/>
            <a:r>
              <a:rPr lang="en-US" sz="1800" dirty="0" smtClean="0"/>
              <a:t>Submit PCard log monthly to Purchasing Department</a:t>
            </a:r>
          </a:p>
          <a:p>
            <a:pPr lvl="1"/>
            <a:r>
              <a:rPr lang="en-US" sz="1800" dirty="0" smtClean="0"/>
              <a:t>Retain copies of PCard log and documentation for two years</a:t>
            </a:r>
          </a:p>
          <a:p>
            <a:pPr lvl="1"/>
            <a:r>
              <a:rPr lang="en-US" sz="1800" dirty="0" smtClean="0"/>
              <a:t>Attempt to resolve disputes with vendors</a:t>
            </a:r>
          </a:p>
        </p:txBody>
      </p:sp>
      <p:pic>
        <p:nvPicPr>
          <p:cNvPr id="5122" name="Picture 2" descr="C:\Users\jwarren2\AppData\Local\Microsoft\Windows\Temporary Internet Files\Content.IE5\TNF1VDR7\MC9003704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648200"/>
            <a:ext cx="4495800" cy="100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64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Cardholder responsibilities</a:t>
            </a:r>
            <a:br>
              <a:rPr lang="en-US" dirty="0" smtClean="0"/>
            </a:br>
            <a:r>
              <a:rPr lang="en-US" dirty="0" smtClean="0"/>
              <a:t>DO’s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sz="1800" dirty="0" smtClean="0"/>
              <a:t>Ensure credit is received for returned items</a:t>
            </a:r>
          </a:p>
          <a:p>
            <a:pPr lvl="1"/>
            <a:r>
              <a:rPr lang="en-US" sz="1800" dirty="0" smtClean="0"/>
              <a:t>Immediately notify VISA of a lost or stolen card-24 hours a day</a:t>
            </a:r>
          </a:p>
          <a:p>
            <a:pPr lvl="1"/>
            <a:r>
              <a:rPr lang="en-US" sz="1800" dirty="0" smtClean="0"/>
              <a:t>Notify Purchasing during business hours </a:t>
            </a:r>
          </a:p>
          <a:p>
            <a:pPr lvl="1"/>
            <a:r>
              <a:rPr lang="en-US" sz="1800" dirty="0" smtClean="0"/>
              <a:t>Return the PCard to Purchasing upon leaving employment at Tech </a:t>
            </a:r>
            <a:endParaRPr lang="en-US" sz="1800" dirty="0"/>
          </a:p>
          <a:p>
            <a:pPr lvl="2"/>
            <a:r>
              <a:rPr lang="en-US" sz="1600" dirty="0" smtClean="0"/>
              <a:t>upon the request of the Department head or Purchasing Department</a:t>
            </a:r>
          </a:p>
          <a:p>
            <a:pPr lvl="1"/>
            <a:r>
              <a:rPr lang="en-US" sz="1800" dirty="0" smtClean="0"/>
              <a:t>Contact the Purchasing department if transferring departments</a:t>
            </a:r>
          </a:p>
          <a:p>
            <a:pPr lvl="1"/>
            <a:endParaRPr lang="en-US" sz="1800" dirty="0" smtClean="0"/>
          </a:p>
          <a:p>
            <a:pPr marL="68580" indent="0">
              <a:buNone/>
            </a:pPr>
            <a:endParaRPr lang="en-US" sz="1800" dirty="0"/>
          </a:p>
        </p:txBody>
      </p:sp>
      <p:pic>
        <p:nvPicPr>
          <p:cNvPr id="4" name="Picture 2" descr="C:\Users\jwarren2\AppData\Local\Microsoft\Windows\Temporary Internet Files\Content.IE5\TNF1VDR7\MC9003704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67200"/>
            <a:ext cx="4495800" cy="100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64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icrosoft Excel - Blank transaction log.xlsx  [Read-Only]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72" r="38702"/>
          <a:stretch/>
        </p:blipFill>
        <p:spPr>
          <a:xfrm>
            <a:off x="1066800" y="1143000"/>
            <a:ext cx="7543800" cy="54294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Pcard Log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838200" y="2086220"/>
            <a:ext cx="457200" cy="2286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41657"/>
            <a:ext cx="914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1684838"/>
            <a:ext cx="914400" cy="146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05600" y="1641657"/>
            <a:ext cx="304800" cy="152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1641657"/>
            <a:ext cx="914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28600" y="5181600"/>
            <a:ext cx="838200" cy="533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Cardholder Responsibilities</a:t>
            </a:r>
            <a:br>
              <a:rPr lang="en-US" dirty="0" smtClean="0"/>
            </a:br>
            <a:r>
              <a:rPr lang="en-US" dirty="0" smtClean="0"/>
              <a:t>Don’ts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Allow anyone else to use your card</a:t>
            </a:r>
          </a:p>
          <a:p>
            <a:r>
              <a:rPr lang="en-US" dirty="0" smtClean="0"/>
              <a:t>Accept cash in lieu of a credit</a:t>
            </a:r>
          </a:p>
          <a:p>
            <a:endParaRPr lang="en-US" dirty="0"/>
          </a:p>
          <a:p>
            <a:r>
              <a:rPr lang="en-US" b="1" dirty="0" smtClean="0"/>
              <a:t>Ultimate responsibility for use/misuse of charges rest with the cardholder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Purchasing Department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University’s procurement card program</a:t>
            </a:r>
          </a:p>
          <a:p>
            <a:r>
              <a:rPr lang="en-US" dirty="0" smtClean="0"/>
              <a:t>ATU’s contact with US Bank</a:t>
            </a:r>
          </a:p>
          <a:p>
            <a:r>
              <a:rPr lang="en-US" dirty="0" smtClean="0"/>
              <a:t>Training cardholders</a:t>
            </a:r>
          </a:p>
          <a:p>
            <a:r>
              <a:rPr lang="en-US" dirty="0" smtClean="0"/>
              <a:t>Audit monthly PCard logs for accuracy</a:t>
            </a:r>
          </a:p>
          <a:p>
            <a:endParaRPr lang="en-US" dirty="0"/>
          </a:p>
        </p:txBody>
      </p:sp>
      <p:pic>
        <p:nvPicPr>
          <p:cNvPr id="4098" name="Picture 2" descr="C:\Users\jwarren2\AppData\Local\Microsoft\Windows\Temporary Internet Files\Content.IE5\TNF1VDR7\MC9004486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64280"/>
            <a:ext cx="2667000" cy="177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6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Cardholder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for Termination</a:t>
            </a:r>
          </a:p>
          <a:p>
            <a:pPr lvl="1"/>
            <a:r>
              <a:rPr lang="en-US" dirty="0" smtClean="0"/>
              <a:t>Move to a new job and the PCard is not required</a:t>
            </a:r>
          </a:p>
          <a:p>
            <a:pPr lvl="1"/>
            <a:r>
              <a:rPr lang="en-US" dirty="0" smtClean="0"/>
              <a:t>Terminates ATU employment</a:t>
            </a:r>
          </a:p>
          <a:p>
            <a:pPr lvl="1"/>
            <a:r>
              <a:rPr lang="en-US" dirty="0" smtClean="0"/>
              <a:t>Card is used for personal or unauthorized purposes</a:t>
            </a:r>
          </a:p>
          <a:p>
            <a:pPr lvl="1"/>
            <a:r>
              <a:rPr lang="en-US" dirty="0" smtClean="0"/>
              <a:t>Card is used to purchase alcoholic beverages, or any substance that violates policy, law or regulation pertaining to ATU</a:t>
            </a:r>
          </a:p>
          <a:p>
            <a:pPr lvl="1"/>
            <a:r>
              <a:rPr lang="en-US" dirty="0" smtClean="0"/>
              <a:t>Cardholder splits a purchase to circumvent the limitations of AR Procurement Law</a:t>
            </a:r>
          </a:p>
          <a:p>
            <a:pPr lvl="1"/>
            <a:r>
              <a:rPr lang="en-US" dirty="0" smtClean="0"/>
              <a:t>Cardholder fails to provide liaison with required receipts</a:t>
            </a:r>
          </a:p>
          <a:p>
            <a:pPr lvl="2"/>
            <a:r>
              <a:rPr lang="en-US" dirty="0" smtClean="0"/>
              <a:t>Failure to provide a receipt will result in employee reimbursing the University </a:t>
            </a:r>
          </a:p>
          <a:p>
            <a:pPr lvl="1"/>
            <a:r>
              <a:rPr lang="en-US" dirty="0" smtClean="0"/>
              <a:t>Cardholder fails to provide information about any specific purchase</a:t>
            </a:r>
          </a:p>
          <a:p>
            <a:pPr lvl="1"/>
            <a:r>
              <a:rPr lang="en-US" dirty="0" smtClean="0"/>
              <a:t>Cardholder does not adhere to all the Pcard policies and guidelines</a:t>
            </a:r>
          </a:p>
          <a:p>
            <a:pPr marL="46863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32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Documentation of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Who, What, When, and How Much?</a:t>
            </a:r>
          </a:p>
          <a:p>
            <a:r>
              <a:rPr lang="en-US" dirty="0" smtClean="0"/>
              <a:t>Must </a:t>
            </a:r>
            <a:r>
              <a:rPr lang="en-US" dirty="0"/>
              <a:t>include </a:t>
            </a:r>
          </a:p>
          <a:p>
            <a:pPr lvl="2"/>
            <a:r>
              <a:rPr lang="en-US" dirty="0"/>
              <a:t>Vendor Name</a:t>
            </a:r>
          </a:p>
          <a:p>
            <a:pPr lvl="2"/>
            <a:r>
              <a:rPr lang="en-US" dirty="0"/>
              <a:t>Date of Purchase</a:t>
            </a:r>
          </a:p>
          <a:p>
            <a:pPr lvl="2"/>
            <a:r>
              <a:rPr lang="en-US" dirty="0"/>
              <a:t>Description and quantity of each item</a:t>
            </a:r>
          </a:p>
          <a:p>
            <a:pPr lvl="2"/>
            <a:r>
              <a:rPr lang="en-US" dirty="0"/>
              <a:t>Per item cost</a:t>
            </a:r>
          </a:p>
          <a:p>
            <a:pPr lvl="2"/>
            <a:r>
              <a:rPr lang="en-US" dirty="0"/>
              <a:t>Total cost of the </a:t>
            </a:r>
            <a:r>
              <a:rPr lang="en-US" dirty="0" smtClean="0"/>
              <a:t>transaction</a:t>
            </a:r>
          </a:p>
          <a:p>
            <a:pPr lvl="2"/>
            <a:r>
              <a:rPr lang="en-US" dirty="0" smtClean="0"/>
              <a:t>If not included on receipt,  handwrite details of purchase</a:t>
            </a:r>
            <a:endParaRPr lang="en-US" dirty="0"/>
          </a:p>
        </p:txBody>
      </p:sp>
      <p:pic>
        <p:nvPicPr>
          <p:cNvPr id="6148" name="Picture 4" descr="C:\Users\jwarren2\AppData\Local\Microsoft\Windows\Temporary Internet Files\Content.IE5\GLYNEZ19\dglxasset[1].as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07879">
            <a:off x="6604645" y="3072444"/>
            <a:ext cx="1830629" cy="18608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9118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Sources of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 source of documentation</a:t>
            </a:r>
          </a:p>
          <a:p>
            <a:pPr lvl="1"/>
            <a:r>
              <a:rPr lang="en-US" dirty="0"/>
              <a:t>Original receipt from the merchant-emailed receipts are acceptable</a:t>
            </a:r>
          </a:p>
          <a:p>
            <a:pPr lvl="1"/>
            <a:r>
              <a:rPr lang="en-US" dirty="0"/>
              <a:t>Order form for books, subscriptions, or similar items</a:t>
            </a:r>
          </a:p>
          <a:p>
            <a:pPr lvl="1"/>
            <a:r>
              <a:rPr lang="en-US" dirty="0"/>
              <a:t>Invoice showing credit card payment</a:t>
            </a:r>
          </a:p>
          <a:p>
            <a:pPr lvl="1"/>
            <a:r>
              <a:rPr lang="en-US" dirty="0"/>
              <a:t>Packing slip form delivery annotated by the cardholder as ordered by , received by, paid by and signature of </a:t>
            </a:r>
            <a:r>
              <a:rPr lang="en-US" dirty="0" smtClean="0"/>
              <a:t>Cardholder</a:t>
            </a:r>
          </a:p>
          <a:p>
            <a:pPr lvl="1"/>
            <a:r>
              <a:rPr lang="en-US" dirty="0" smtClean="0"/>
              <a:t>Complete Lost/Unobtainable Procurement Card Receipt Form located at atu.edu/purchasing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Refunds and Promotional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Refunds</a:t>
            </a:r>
          </a:p>
          <a:p>
            <a:pPr lvl="1"/>
            <a:r>
              <a:rPr lang="en-US" dirty="0" smtClean="0"/>
              <a:t>Deposited back into the appropriate account </a:t>
            </a:r>
          </a:p>
          <a:p>
            <a:pPr lvl="1"/>
            <a:r>
              <a:rPr lang="en-US" dirty="0" smtClean="0"/>
              <a:t>Documentation of the refund is required with the PCard log</a:t>
            </a:r>
          </a:p>
          <a:p>
            <a:pPr lvl="1"/>
            <a:endParaRPr lang="en-US" dirty="0"/>
          </a:p>
          <a:p>
            <a:r>
              <a:rPr lang="en-US" dirty="0" smtClean="0"/>
              <a:t>Promotional Items</a:t>
            </a:r>
          </a:p>
          <a:p>
            <a:pPr lvl="1"/>
            <a:r>
              <a:rPr lang="en-US" dirty="0" smtClean="0"/>
              <a:t>Two types of promotional items</a:t>
            </a:r>
          </a:p>
          <a:p>
            <a:pPr lvl="2"/>
            <a:r>
              <a:rPr lang="en-US" dirty="0" smtClean="0"/>
              <a:t>First-received as a result of PCard transaction, become the property of ATU</a:t>
            </a:r>
          </a:p>
          <a:p>
            <a:pPr lvl="2"/>
            <a:r>
              <a:rPr lang="en-US" dirty="0" smtClean="0"/>
              <a:t>Second-Items purchased to promote the University</a:t>
            </a:r>
          </a:p>
          <a:p>
            <a:pPr lvl="3"/>
            <a:r>
              <a:rPr lang="en-US" dirty="0" smtClean="0"/>
              <a:t>Require approval of the Controller’s office prior to purchase and copy of approval must be included in PCard log</a:t>
            </a:r>
          </a:p>
        </p:txBody>
      </p:sp>
      <p:pic>
        <p:nvPicPr>
          <p:cNvPr id="1026" name="Picture 2" descr="C:\Users\jwarren2\AppData\Local\Microsoft\Windows\Temporary Internet Files\Content.IE5\M4D3XSRB\MC9000450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52600"/>
            <a:ext cx="1603858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7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State of Arkansas/Arkansas Tech University</a:t>
            </a:r>
            <a:endParaRPr lang="en-US" dirty="0"/>
          </a:p>
          <a:p>
            <a:r>
              <a:rPr lang="en-US" dirty="0" smtClean="0"/>
              <a:t>Program helps manage lower-dollar</a:t>
            </a:r>
            <a:r>
              <a:rPr lang="en-US" dirty="0"/>
              <a:t> </a:t>
            </a:r>
            <a:r>
              <a:rPr lang="en-US" dirty="0" smtClean="0"/>
              <a:t>supply purchases</a:t>
            </a:r>
          </a:p>
          <a:p>
            <a:r>
              <a:rPr lang="en-US" dirty="0" smtClean="0"/>
              <a:t>Used by full-time employees</a:t>
            </a:r>
          </a:p>
          <a:p>
            <a:r>
              <a:rPr lang="en-US" dirty="0" smtClean="0"/>
              <a:t>Liability at department level</a:t>
            </a:r>
          </a:p>
          <a:p>
            <a:r>
              <a:rPr lang="en-US" dirty="0" smtClean="0"/>
              <a:t>Personal purchases are strictly forbidden and may result in disciplinary action</a:t>
            </a:r>
          </a:p>
        </p:txBody>
      </p:sp>
      <p:pic>
        <p:nvPicPr>
          <p:cNvPr id="1030" name="Picture 6" descr="C:\Users\jwarren2\AppData\Local\Microsoft\Windows\Temporary Internet Files\Content.IE5\N2CMUMLE\MC9001568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253" y="2057400"/>
            <a:ext cx="2309196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6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Card Declined/Disputes and Billing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 Declined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ontact the Purchasing Department for assistance</a:t>
            </a:r>
          </a:p>
          <a:p>
            <a:pPr lvl="1"/>
            <a:r>
              <a:rPr lang="en-US" dirty="0" smtClean="0"/>
              <a:t>Merchant Category Code Blocking</a:t>
            </a:r>
          </a:p>
          <a:p>
            <a:pPr marL="468630" lvl="1" indent="0">
              <a:buNone/>
            </a:pPr>
            <a:endParaRPr lang="en-US" dirty="0" smtClean="0"/>
          </a:p>
          <a:p>
            <a:r>
              <a:rPr lang="en-US" dirty="0" smtClean="0"/>
              <a:t>Unresolved Disputes and Billing Errors</a:t>
            </a:r>
          </a:p>
          <a:p>
            <a:pPr lvl="1"/>
            <a:r>
              <a:rPr lang="en-US" dirty="0" smtClean="0"/>
              <a:t>Cardholder responsible for contacting vendor to resolve disputed charges</a:t>
            </a:r>
          </a:p>
          <a:p>
            <a:pPr lvl="1"/>
            <a:r>
              <a:rPr lang="en-US" dirty="0" smtClean="0"/>
              <a:t>If unsuccessful, contact Purchasing Department for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Reconciliation and allocation of billing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Funds are not encumbered at the time of purchase</a:t>
            </a:r>
          </a:p>
          <a:p>
            <a:r>
              <a:rPr lang="en-US" dirty="0" smtClean="0"/>
              <a:t>Cardholders responsibility to make sure that there are sufficient funds to cover charges at the time of reconciliation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ATU is not a tax exempt agency </a:t>
            </a:r>
          </a:p>
          <a:p>
            <a:pPr lvl="1"/>
            <a:r>
              <a:rPr lang="en-US" dirty="0" smtClean="0"/>
              <a:t>You may see a separate line item on your budget for taxes paid on transactions</a:t>
            </a:r>
            <a:endParaRPr lang="en-US" dirty="0"/>
          </a:p>
        </p:txBody>
      </p:sp>
      <p:pic>
        <p:nvPicPr>
          <p:cNvPr id="7171" name="Picture 3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8369">
            <a:off x="6586017" y="4191000"/>
            <a:ext cx="1780337" cy="178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7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End of Fiscal Year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Goods and services expended in the year they are received</a:t>
            </a:r>
          </a:p>
          <a:p>
            <a:r>
              <a:rPr lang="en-US" dirty="0" smtClean="0"/>
              <a:t>Watch your email and OneTech for announcements on PCard cut-off date for current year</a:t>
            </a:r>
            <a:endParaRPr lang="en-US" dirty="0"/>
          </a:p>
        </p:txBody>
      </p:sp>
      <p:pic>
        <p:nvPicPr>
          <p:cNvPr id="8195" name="Picture 3" descr="C:\Users\jwarren2\AppData\Local\Microsoft\Windows\Temporary Internet Files\Content.IE5\15BN09T2\dglxasse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921" y="2971800"/>
            <a:ext cx="3840479" cy="2743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Manual and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Procurement Manual and Forms located at atu.edu/purchasing</a:t>
            </a:r>
          </a:p>
          <a:p>
            <a:r>
              <a:rPr lang="en-US" dirty="0" smtClean="0"/>
              <a:t>Contact Purchasing at 479-968-0269 or purchasing@atu.edu</a:t>
            </a:r>
          </a:p>
        </p:txBody>
      </p:sp>
    </p:spTree>
    <p:extLst>
      <p:ext uri="{BB962C8B-B14F-4D97-AF65-F5344CB8AC3E}">
        <p14:creationId xmlns:p14="http://schemas.microsoft.com/office/powerpoint/2010/main" val="4902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93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procurement card?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endParaRPr lang="en-US" dirty="0" smtClean="0"/>
          </a:p>
          <a:p>
            <a:pPr>
              <a:spcBef>
                <a:spcPts val="3000"/>
              </a:spcBef>
            </a:pPr>
            <a:r>
              <a:rPr lang="en-US" dirty="0" smtClean="0"/>
              <a:t>Visa credit card issued by U.S. Bank</a:t>
            </a:r>
          </a:p>
          <a:p>
            <a:r>
              <a:rPr lang="en-US" dirty="0" smtClean="0"/>
              <a:t>The PCard is to be used only for official business purchases for Arkansas Tech University</a:t>
            </a:r>
          </a:p>
          <a:p>
            <a:r>
              <a:rPr lang="en-US" dirty="0" smtClean="0"/>
              <a:t>Issued only in an individual cardholders name</a:t>
            </a:r>
            <a:endParaRPr lang="en-US" dirty="0"/>
          </a:p>
        </p:txBody>
      </p:sp>
      <p:pic>
        <p:nvPicPr>
          <p:cNvPr id="5" name="Content Placeholder 4" descr="C:\Users\jwarren2\AppData\Local\Microsoft\Windows\Temporary Internet Files\Content.IE5\N2CMUMLE\MC900440384[1].pn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0" y="2377757"/>
            <a:ext cx="2194560" cy="21945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1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Who may carry a Pcard?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Full-time employee of Arkansas Tech University</a:t>
            </a:r>
          </a:p>
          <a:p>
            <a:pPr lvl="1"/>
            <a:r>
              <a:rPr lang="en-US" dirty="0" smtClean="0"/>
              <a:t>Employees with budgets funded by grants or any other special funding must receive approval for a PCard from the Budget department and for each purchase made on the card.</a:t>
            </a:r>
          </a:p>
          <a:p>
            <a:r>
              <a:rPr lang="en-US" dirty="0" smtClean="0"/>
              <a:t>Only used by the cardholder</a:t>
            </a:r>
          </a:p>
          <a:p>
            <a:pPr lvl="1"/>
            <a:r>
              <a:rPr lang="en-US" dirty="0" smtClean="0"/>
              <a:t>No other office worker may use your card</a:t>
            </a:r>
          </a:p>
          <a:p>
            <a:pPr lvl="1"/>
            <a:r>
              <a:rPr lang="en-US" dirty="0" smtClean="0"/>
              <a:t>Your name-Your signature</a:t>
            </a:r>
            <a:endParaRPr lang="en-US" dirty="0"/>
          </a:p>
          <a:p>
            <a:pPr lvl="1"/>
            <a:r>
              <a:rPr lang="en-US" dirty="0" smtClean="0"/>
              <a:t>Cards may not be transferred between individuals</a:t>
            </a:r>
          </a:p>
        </p:txBody>
      </p:sp>
    </p:spTree>
    <p:extLst>
      <p:ext uri="{BB962C8B-B14F-4D97-AF65-F5344CB8AC3E}">
        <p14:creationId xmlns:p14="http://schemas.microsoft.com/office/powerpoint/2010/main" val="18369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Pcard Transaction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Cardholder enters a business or goes online and makes a purchase</a:t>
            </a:r>
            <a:endParaRPr lang="en-US" dirty="0"/>
          </a:p>
          <a:p>
            <a:r>
              <a:rPr lang="en-US" dirty="0" smtClean="0"/>
              <a:t>Merchant submits the transaction to Visa who submits it to U.S. Bank</a:t>
            </a:r>
          </a:p>
          <a:p>
            <a:r>
              <a:rPr lang="en-US" dirty="0" smtClean="0"/>
              <a:t>U.S. Bank bills ATU on the 15</a:t>
            </a:r>
            <a:r>
              <a:rPr lang="en-US" baseline="30000" dirty="0" smtClean="0"/>
              <a:t>th</a:t>
            </a:r>
            <a:r>
              <a:rPr lang="en-US" dirty="0" smtClean="0"/>
              <a:t> of each month for </a:t>
            </a:r>
            <a:r>
              <a:rPr lang="en-US" b="1" dirty="0" smtClean="0"/>
              <a:t>all</a:t>
            </a:r>
            <a:r>
              <a:rPr lang="en-US" dirty="0" smtClean="0"/>
              <a:t> charges made by our PCard users</a:t>
            </a:r>
          </a:p>
          <a:p>
            <a:r>
              <a:rPr lang="en-US" dirty="0" smtClean="0"/>
              <a:t>Tech reconciles receipts from the PCard transaction log </a:t>
            </a:r>
          </a:p>
          <a:p>
            <a:r>
              <a:rPr lang="en-US" dirty="0" smtClean="0"/>
              <a:t>Tech makes a single payment to U.S. Bank for all charges for all departments. </a:t>
            </a:r>
            <a:r>
              <a:rPr lang="en-US" dirty="0"/>
              <a:t> </a:t>
            </a:r>
            <a:r>
              <a:rPr lang="en-US" dirty="0" smtClean="0"/>
              <a:t>Individual vendors are not set up in Banner for each purchase.</a:t>
            </a:r>
          </a:p>
          <a:p>
            <a:r>
              <a:rPr lang="en-US" dirty="0" smtClean="0"/>
              <a:t>Accounting department debits/credits each appropriate departmental budget </a:t>
            </a:r>
          </a:p>
          <a:p>
            <a:r>
              <a:rPr lang="en-US" b="1" dirty="0" smtClean="0"/>
              <a:t>Departments are responsible for assuring that credit card charges are accurate on their budget</a:t>
            </a:r>
          </a:p>
        </p:txBody>
      </p:sp>
    </p:spTree>
    <p:extLst>
      <p:ext uri="{BB962C8B-B14F-4D97-AF65-F5344CB8AC3E}">
        <p14:creationId xmlns:p14="http://schemas.microsoft.com/office/powerpoint/2010/main" val="387816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Making a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Purchasing in person</a:t>
            </a:r>
          </a:p>
          <a:p>
            <a:r>
              <a:rPr lang="en-US" dirty="0" smtClean="0"/>
              <a:t>Phone orders</a:t>
            </a:r>
          </a:p>
          <a:p>
            <a:r>
              <a:rPr lang="en-US" dirty="0" smtClean="0"/>
              <a:t>Internet orders</a:t>
            </a:r>
          </a:p>
          <a:p>
            <a:r>
              <a:rPr lang="en-US" dirty="0" smtClean="0"/>
              <a:t>Making sure that the company is legitimate</a:t>
            </a:r>
          </a:p>
          <a:p>
            <a:r>
              <a:rPr lang="en-US" dirty="0" smtClean="0"/>
              <a:t>Procurement cards may </a:t>
            </a:r>
            <a:r>
              <a:rPr lang="en-US" b="1" dirty="0" smtClean="0"/>
              <a:t>not </a:t>
            </a:r>
            <a:r>
              <a:rPr lang="en-US" dirty="0" smtClean="0"/>
              <a:t>be used at the </a:t>
            </a:r>
          </a:p>
          <a:p>
            <a:pPr marL="68580" indent="0">
              <a:buNone/>
            </a:pPr>
            <a:r>
              <a:rPr lang="en-US" dirty="0" smtClean="0"/>
              <a:t>    Campus Bookstore or at Chartwells Catering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services.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 descr="C:\Users\jwarren2\AppData\Local\Microsoft\Windows\Temporary Internet Files\Content.IE5\PAPXEZYM\MP90042234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76400"/>
            <a:ext cx="2202616" cy="3302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9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Allowable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Included, but not limited to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General office </a:t>
            </a:r>
            <a:r>
              <a:rPr lang="en-US" dirty="0"/>
              <a:t>s</a:t>
            </a:r>
            <a:r>
              <a:rPr lang="en-US" dirty="0" smtClean="0"/>
              <a:t>upplies</a:t>
            </a:r>
          </a:p>
          <a:p>
            <a:pPr lvl="1"/>
            <a:r>
              <a:rPr lang="en-US" dirty="0" smtClean="0"/>
              <a:t>Educational supplies</a:t>
            </a:r>
          </a:p>
          <a:p>
            <a:pPr lvl="1"/>
            <a:r>
              <a:rPr lang="en-US" dirty="0" smtClean="0"/>
              <a:t>Lab supplies</a:t>
            </a:r>
          </a:p>
          <a:p>
            <a:pPr lvl="1"/>
            <a:r>
              <a:rPr lang="en-US" dirty="0" smtClean="0"/>
              <a:t>Postage</a:t>
            </a:r>
          </a:p>
          <a:p>
            <a:pPr lvl="1"/>
            <a:r>
              <a:rPr lang="en-US" dirty="0" smtClean="0"/>
              <a:t>UPS, FedEx</a:t>
            </a:r>
          </a:p>
        </p:txBody>
      </p:sp>
      <p:pic>
        <p:nvPicPr>
          <p:cNvPr id="1029" name="Picture 5" descr="C:\Users\jwarren2\AppData\Local\Microsoft\Windows\Temporary Internet Files\Content.IE5\TNF1VDR7\MP9004423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52600"/>
            <a:ext cx="214771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95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Non-Allowable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581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Alcoholic beverages of any kind</a:t>
            </a:r>
          </a:p>
          <a:p>
            <a:r>
              <a:rPr lang="en-US" dirty="0" smtClean="0"/>
              <a:t>Cash advances</a:t>
            </a:r>
          </a:p>
          <a:p>
            <a:r>
              <a:rPr lang="en-US" dirty="0" smtClean="0"/>
              <a:t>Printing-Excluding Copies</a:t>
            </a:r>
          </a:p>
          <a:p>
            <a:r>
              <a:rPr lang="en-US" dirty="0" smtClean="0"/>
              <a:t>Food, meals, kitchen items, space heaters</a:t>
            </a:r>
          </a:p>
          <a:p>
            <a:r>
              <a:rPr lang="en-US" dirty="0" smtClean="0"/>
              <a:t>Gifts, greeting cards, gift-certificates, flowers</a:t>
            </a:r>
          </a:p>
          <a:p>
            <a:r>
              <a:rPr lang="en-US" dirty="0" smtClean="0"/>
              <a:t>Travel expenses of any kind</a:t>
            </a:r>
          </a:p>
        </p:txBody>
      </p:sp>
      <p:pic>
        <p:nvPicPr>
          <p:cNvPr id="17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349" y="4472412"/>
            <a:ext cx="972451" cy="95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561" y="4495800"/>
            <a:ext cx="1295400" cy="127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561" y="3124200"/>
            <a:ext cx="515251" cy="50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669893" cy="66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942"/>
            <a:ext cx="1028591" cy="101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1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Non-Allowable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581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Any items listed on mandatory agency or state contracts</a:t>
            </a:r>
          </a:p>
          <a:p>
            <a:r>
              <a:rPr lang="en-US" dirty="0" smtClean="0"/>
              <a:t>Any purchase involving a trade-in</a:t>
            </a:r>
          </a:p>
          <a:p>
            <a:r>
              <a:rPr lang="en-US" dirty="0" smtClean="0"/>
              <a:t>Any other purchase not permitted under Tech policy and or/procedures</a:t>
            </a:r>
          </a:p>
          <a:p>
            <a:r>
              <a:rPr lang="en-US" dirty="0" smtClean="0"/>
              <a:t>Any item that is to be inventoried</a:t>
            </a:r>
          </a:p>
          <a:p>
            <a:r>
              <a:rPr lang="en-US" dirty="0" smtClean="0"/>
              <a:t>Questionable items are dealt with on a case-by-case basis</a:t>
            </a:r>
          </a:p>
          <a:p>
            <a:pPr marL="68580" indent="0">
              <a:buNone/>
            </a:pPr>
            <a:endParaRPr lang="en-US" dirty="0" smtClean="0"/>
          </a:p>
        </p:txBody>
      </p:sp>
      <p:pic>
        <p:nvPicPr>
          <p:cNvPr id="5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262" y="3728142"/>
            <a:ext cx="515251" cy="50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56115"/>
            <a:ext cx="669893" cy="66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392" y="4269876"/>
            <a:ext cx="669893" cy="66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875291"/>
            <a:ext cx="592572" cy="58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jwarren2\AppData\Local\Microsoft\Windows\Temporary Internet Files\Content.IE5\SCF9FE2C\MC9004325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095" y="1256115"/>
            <a:ext cx="1028591" cy="101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1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599</TotalTime>
  <Words>961</Words>
  <Application>Microsoft Office PowerPoint</Application>
  <PresentationFormat>On-screen Show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Urban Pop</vt:lpstr>
      <vt:lpstr>Procurement Card </vt:lpstr>
      <vt:lpstr>Introduction</vt:lpstr>
      <vt:lpstr>What is a procurement card?</vt:lpstr>
      <vt:lpstr>Who may carry a Pcard?</vt:lpstr>
      <vt:lpstr>Pcard Transaction</vt:lpstr>
      <vt:lpstr>Making a Purchase</vt:lpstr>
      <vt:lpstr>Allowable Charges</vt:lpstr>
      <vt:lpstr>Non-Allowable Charges</vt:lpstr>
      <vt:lpstr>Non-Allowable Charges</vt:lpstr>
      <vt:lpstr>Cardholder liaison</vt:lpstr>
      <vt:lpstr>Cardholder responsibilities Do’s</vt:lpstr>
      <vt:lpstr>Cardholder responsibilities DO’s</vt:lpstr>
      <vt:lpstr>Pcard Log</vt:lpstr>
      <vt:lpstr>Cardholder Responsibilities Don’ts </vt:lpstr>
      <vt:lpstr>Purchasing Department Responsibilities</vt:lpstr>
      <vt:lpstr>Cardholder Termination</vt:lpstr>
      <vt:lpstr>Documentation of Expenditures</vt:lpstr>
      <vt:lpstr>Sources of Documentation</vt:lpstr>
      <vt:lpstr>Refunds and Promotional Items</vt:lpstr>
      <vt:lpstr>Card Declined/Disputes and Billing Errors</vt:lpstr>
      <vt:lpstr>Reconciliation and allocation of billing</vt:lpstr>
      <vt:lpstr>End of Fiscal Year Procedure</vt:lpstr>
      <vt:lpstr>Manual and Forms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Card</dc:title>
  <dc:creator>Warren, Jennifer Kristine</dc:creator>
  <cp:lastModifiedBy>Warren, Jennifer Kristine</cp:lastModifiedBy>
  <cp:revision>41</cp:revision>
  <dcterms:created xsi:type="dcterms:W3CDTF">2014-02-26T20:45:09Z</dcterms:created>
  <dcterms:modified xsi:type="dcterms:W3CDTF">2014-02-28T15:23:29Z</dcterms:modified>
</cp:coreProperties>
</file>