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321" r:id="rId3"/>
    <p:sldId id="335" r:id="rId4"/>
    <p:sldId id="287" r:id="rId5"/>
    <p:sldId id="334" r:id="rId6"/>
    <p:sldId id="289" r:id="rId7"/>
    <p:sldId id="322" r:id="rId8"/>
    <p:sldId id="329" r:id="rId9"/>
    <p:sldId id="324" r:id="rId10"/>
    <p:sldId id="336" r:id="rId11"/>
    <p:sldId id="326" r:id="rId12"/>
    <p:sldId id="332" r:id="rId13"/>
    <p:sldId id="33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1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8" autoAdjust="0"/>
    <p:restoredTop sz="94750" autoAdjust="0"/>
  </p:normalViewPr>
  <p:slideViewPr>
    <p:cSldViewPr>
      <p:cViewPr varScale="1">
        <p:scale>
          <a:sx n="104" d="100"/>
          <a:sy n="104" d="100"/>
        </p:scale>
        <p:origin x="16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537C8-D867-418F-B503-ECEC1A0A5A19}" type="datetimeFigureOut">
              <a:rPr lang="en-US" smtClean="0"/>
              <a:t>8/7/2024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F0E30-984A-40A1-B5ED-0F4CCE4E74D3}" type="slidenum">
              <a:rPr lang="en-US" smtClean="0"/>
              <a:t>‹#›</a:t>
            </a:fld>
            <a:endParaRPr lang="en-US"/>
          </a:p>
        </p:txBody>
      </p:sp>
    </p:spTree>
    <p:extLst>
      <p:ext uri="{BB962C8B-B14F-4D97-AF65-F5344CB8AC3E}">
        <p14:creationId xmlns:p14="http://schemas.microsoft.com/office/powerpoint/2010/main" val="160369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F0E30-984A-40A1-B5ED-0F4CCE4E74D3}" type="slidenum">
              <a:rPr lang="en-US" smtClean="0"/>
              <a:t>8</a:t>
            </a:fld>
            <a:endParaRPr lang="en-US"/>
          </a:p>
        </p:txBody>
      </p:sp>
    </p:spTree>
    <p:extLst>
      <p:ext uri="{BB962C8B-B14F-4D97-AF65-F5344CB8AC3E}">
        <p14:creationId xmlns:p14="http://schemas.microsoft.com/office/powerpoint/2010/main" val="392778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F0E30-984A-40A1-B5ED-0F4CCE4E74D3}" type="slidenum">
              <a:rPr lang="en-US" smtClean="0"/>
              <a:t>9</a:t>
            </a:fld>
            <a:endParaRPr lang="en-US"/>
          </a:p>
        </p:txBody>
      </p:sp>
    </p:spTree>
    <p:extLst>
      <p:ext uri="{BB962C8B-B14F-4D97-AF65-F5344CB8AC3E}">
        <p14:creationId xmlns:p14="http://schemas.microsoft.com/office/powerpoint/2010/main" val="914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F0E30-984A-40A1-B5ED-0F4CCE4E74D3}" type="slidenum">
              <a:rPr lang="en-US" smtClean="0"/>
              <a:t>10</a:t>
            </a:fld>
            <a:endParaRPr lang="en-US"/>
          </a:p>
        </p:txBody>
      </p:sp>
    </p:spTree>
    <p:extLst>
      <p:ext uri="{BB962C8B-B14F-4D97-AF65-F5344CB8AC3E}">
        <p14:creationId xmlns:p14="http://schemas.microsoft.com/office/powerpoint/2010/main" val="82636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F0E30-984A-40A1-B5ED-0F4CCE4E74D3}" type="slidenum">
              <a:rPr lang="en-US" smtClean="0"/>
              <a:t>11</a:t>
            </a:fld>
            <a:endParaRPr lang="en-US"/>
          </a:p>
        </p:txBody>
      </p:sp>
    </p:spTree>
    <p:extLst>
      <p:ext uri="{BB962C8B-B14F-4D97-AF65-F5344CB8AC3E}">
        <p14:creationId xmlns:p14="http://schemas.microsoft.com/office/powerpoint/2010/main" val="153115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F0E30-984A-40A1-B5ED-0F4CCE4E74D3}" type="slidenum">
              <a:rPr lang="en-US" smtClean="0"/>
              <a:t>12</a:t>
            </a:fld>
            <a:endParaRPr lang="en-US"/>
          </a:p>
        </p:txBody>
      </p:sp>
    </p:spTree>
    <p:extLst>
      <p:ext uri="{BB962C8B-B14F-4D97-AF65-F5344CB8AC3E}">
        <p14:creationId xmlns:p14="http://schemas.microsoft.com/office/powerpoint/2010/main" val="380041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C97647-1C20-4539-8B0E-CCEC12D332B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383955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7647-1C20-4539-8B0E-CCEC12D332B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146158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7647-1C20-4539-8B0E-CCEC12D332B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220186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7647-1C20-4539-8B0E-CCEC12D332B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141757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97647-1C20-4539-8B0E-CCEC12D332B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352536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97647-1C20-4539-8B0E-CCEC12D332BB}"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345494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97647-1C20-4539-8B0E-CCEC12D332BB}"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54905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97647-1C20-4539-8B0E-CCEC12D332BB}"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395125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97647-1C20-4539-8B0E-CCEC12D332BB}"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57900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97647-1C20-4539-8B0E-CCEC12D332BB}"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77251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97647-1C20-4539-8B0E-CCEC12D332BB}"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5EDF5-046D-42AF-A098-97336F33FD2F}" type="slidenum">
              <a:rPr lang="en-US" smtClean="0"/>
              <a:t>‹#›</a:t>
            </a:fld>
            <a:endParaRPr lang="en-US"/>
          </a:p>
        </p:txBody>
      </p:sp>
    </p:spTree>
    <p:extLst>
      <p:ext uri="{BB962C8B-B14F-4D97-AF65-F5344CB8AC3E}">
        <p14:creationId xmlns:p14="http://schemas.microsoft.com/office/powerpoint/2010/main" val="245994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7647-1C20-4539-8B0E-CCEC12D332BB}" type="datetimeFigureOut">
              <a:rPr lang="en-US" smtClean="0"/>
              <a:t>8/7/2024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5EDF5-046D-42AF-A098-97336F33FD2F}" type="slidenum">
              <a:rPr lang="en-US" smtClean="0"/>
              <a:t>‹#›</a:t>
            </a:fld>
            <a:endParaRPr lang="en-US"/>
          </a:p>
        </p:txBody>
      </p:sp>
    </p:spTree>
    <p:extLst>
      <p:ext uri="{BB962C8B-B14F-4D97-AF65-F5344CB8AC3E}">
        <p14:creationId xmlns:p14="http://schemas.microsoft.com/office/powerpoint/2010/main" val="249854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atu.edu/purchasing/"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purchasing@atu.edu" TargetMode="External"/><Relationship Id="rId5" Type="http://schemas.openxmlformats.org/officeDocument/2006/relationships/hyperlink" Target="http://educandoenlanaturaleza.blogspot.com/2015/02/dar-las-gracias.html"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13EB1-09D2-4DFF-961E-DCA812B5CA08}"/>
              </a:ext>
            </a:extLst>
          </p:cNvPr>
          <p:cNvPicPr>
            <a:picLocks noChangeAspect="1"/>
          </p:cNvPicPr>
          <p:nvPr/>
        </p:nvPicPr>
        <p:blipFill>
          <a:blip r:embed="rId3"/>
          <a:srcRect/>
          <a:stretch/>
        </p:blipFill>
        <p:spPr>
          <a:xfrm>
            <a:off x="1" y="2"/>
            <a:ext cx="9144000" cy="6857998"/>
          </a:xfrm>
          <a:prstGeom prst="rect">
            <a:avLst/>
          </a:prstGeom>
        </p:spPr>
      </p:pic>
      <p:sp>
        <p:nvSpPr>
          <p:cNvPr id="9" name="TextBox 8">
            <a:extLst>
              <a:ext uri="{FF2B5EF4-FFF2-40B4-BE49-F238E27FC236}">
                <a16:creationId xmlns:a16="http://schemas.microsoft.com/office/drawing/2014/main" id="{84455BB2-D1CB-4F35-922F-C0A165C7CEA2}"/>
              </a:ext>
            </a:extLst>
          </p:cNvPr>
          <p:cNvSpPr txBox="1"/>
          <p:nvPr/>
        </p:nvSpPr>
        <p:spPr>
          <a:xfrm>
            <a:off x="1257300" y="1447800"/>
            <a:ext cx="6629400" cy="2739211"/>
          </a:xfrm>
          <a:prstGeom prst="rect">
            <a:avLst/>
          </a:prstGeom>
          <a:solidFill>
            <a:srgbClr val="003E1C"/>
          </a:solidFill>
        </p:spPr>
        <p:txBody>
          <a:bodyPr wrap="square" rtlCol="0">
            <a:spAutoFit/>
          </a:bodyPr>
          <a:lstStyle/>
          <a:p>
            <a:pPr algn="ctr"/>
            <a:r>
              <a:rPr lang="en-US" sz="3600" dirty="0">
                <a:solidFill>
                  <a:schemeClr val="bg1"/>
                </a:solidFill>
                <a:latin typeface="Leelawadee" panose="020B0502040204020203" pitchFamily="34" charset="-34"/>
                <a:cs typeface="Leelawadee" panose="020B0502040204020203" pitchFamily="34" charset="-34"/>
              </a:rPr>
              <a:t>ATU Procurement Training for Faculty and Staff</a:t>
            </a:r>
          </a:p>
          <a:p>
            <a:pPr algn="ctr"/>
            <a:endParaRPr lang="en-US" sz="2000" dirty="0">
              <a:solidFill>
                <a:schemeClr val="bg1"/>
              </a:solidFill>
              <a:latin typeface="Leelawadee" panose="020B0502040204020203" pitchFamily="34" charset="-34"/>
              <a:cs typeface="Leelawadee" panose="020B0502040204020203" pitchFamily="34" charset="-34"/>
            </a:endParaRPr>
          </a:p>
          <a:p>
            <a:pPr algn="ctr"/>
            <a:r>
              <a:rPr lang="en-US" sz="2000" dirty="0">
                <a:solidFill>
                  <a:schemeClr val="bg1"/>
                </a:solidFill>
                <a:latin typeface="Leelawadee" panose="020B0502040204020203" pitchFamily="34" charset="-34"/>
                <a:cs typeface="Leelawadee" panose="020B0502040204020203" pitchFamily="34" charset="-34"/>
              </a:rPr>
              <a:t>Business Services</a:t>
            </a:r>
          </a:p>
          <a:p>
            <a:pPr algn="ctr"/>
            <a:r>
              <a:rPr lang="en-US" sz="2000" dirty="0">
                <a:solidFill>
                  <a:schemeClr val="bg1"/>
                </a:solidFill>
                <a:latin typeface="Leelawadee" panose="020B0502040204020203" pitchFamily="34" charset="-34"/>
                <a:cs typeface="Leelawadee" panose="020B0502040204020203" pitchFamily="34" charset="-34"/>
              </a:rPr>
              <a:t>Procurement Services</a:t>
            </a:r>
          </a:p>
          <a:p>
            <a:pPr algn="ctr"/>
            <a:r>
              <a:rPr lang="en-US" sz="2000" dirty="0">
                <a:solidFill>
                  <a:schemeClr val="bg1"/>
                </a:solidFill>
                <a:latin typeface="Leelawadee" panose="020B0502040204020203" pitchFamily="34" charset="-34"/>
                <a:cs typeface="Leelawadee" panose="020B0502040204020203" pitchFamily="34" charset="-34"/>
              </a:rPr>
              <a:t>purchasing@atu.edu</a:t>
            </a:r>
          </a:p>
          <a:p>
            <a:pPr algn="ctr"/>
            <a:r>
              <a:rPr lang="en-US" sz="2000" dirty="0">
                <a:solidFill>
                  <a:schemeClr val="bg1"/>
                </a:solidFill>
                <a:latin typeface="Leelawadee" panose="020B0502040204020203" pitchFamily="34" charset="-34"/>
                <a:cs typeface="Leelawadee" panose="020B0502040204020203" pitchFamily="34" charset="-34"/>
              </a:rPr>
              <a:t>479-964-0589 ext. 3554</a:t>
            </a:r>
          </a:p>
        </p:txBody>
      </p:sp>
    </p:spTree>
    <p:extLst>
      <p:ext uri="{BB962C8B-B14F-4D97-AF65-F5344CB8AC3E}">
        <p14:creationId xmlns:p14="http://schemas.microsoft.com/office/powerpoint/2010/main" val="246518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3D5B46-D878-4082-8570-A8FE478AE362}"/>
              </a:ext>
            </a:extLst>
          </p:cNvPr>
          <p:cNvPicPr>
            <a:picLocks noChangeAspect="1"/>
          </p:cNvPicPr>
          <p:nvPr/>
        </p:nvPicPr>
        <p:blipFill>
          <a:blip r:embed="rId4"/>
          <a:srcRect/>
          <a:stretch/>
        </p:blipFill>
        <p:spPr>
          <a:xfrm>
            <a:off x="1" y="2"/>
            <a:ext cx="9144000" cy="6857998"/>
          </a:xfrm>
          <a:prstGeom prst="rect">
            <a:avLst/>
          </a:prstGeom>
        </p:spPr>
      </p:pic>
      <p:sp>
        <p:nvSpPr>
          <p:cNvPr id="2" name="TextBox 1">
            <a:extLst>
              <a:ext uri="{FF2B5EF4-FFF2-40B4-BE49-F238E27FC236}">
                <a16:creationId xmlns:a16="http://schemas.microsoft.com/office/drawing/2014/main" id="{D6D475CC-6BF0-494E-896F-3BD80C757CD8}"/>
              </a:ext>
            </a:extLst>
          </p:cNvPr>
          <p:cNvSpPr txBox="1"/>
          <p:nvPr/>
        </p:nvSpPr>
        <p:spPr>
          <a:xfrm>
            <a:off x="914398" y="228600"/>
            <a:ext cx="7315200" cy="1200329"/>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Requisition Entry Application Navigator</a:t>
            </a:r>
          </a:p>
        </p:txBody>
      </p:sp>
      <p:sp>
        <p:nvSpPr>
          <p:cNvPr id="5" name="TextBox 4">
            <a:extLst>
              <a:ext uri="{FF2B5EF4-FFF2-40B4-BE49-F238E27FC236}">
                <a16:creationId xmlns:a16="http://schemas.microsoft.com/office/drawing/2014/main" id="{CAD2D258-2374-464E-9E2E-B7DA356E14E3}"/>
              </a:ext>
            </a:extLst>
          </p:cNvPr>
          <p:cNvSpPr txBox="1"/>
          <p:nvPr/>
        </p:nvSpPr>
        <p:spPr>
          <a:xfrm>
            <a:off x="1066800" y="1905000"/>
            <a:ext cx="716279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Verify budget availability before beginning requisition entry</a:t>
            </a:r>
          </a:p>
          <a:p>
            <a:pPr marL="742950" lvl="1" indent="-285750">
              <a:buFont typeface="Arial" panose="020B0604020202020204" pitchFamily="34" charset="0"/>
              <a:buChar char="•"/>
            </a:pPr>
            <a:r>
              <a:rPr lang="en-US" dirty="0"/>
              <a:t>Application Navigator form FGIBAVL</a:t>
            </a:r>
          </a:p>
          <a:p>
            <a:pPr marL="285750" indent="-285750">
              <a:buFont typeface="Arial" panose="020B0604020202020204" pitchFamily="34" charset="0"/>
              <a:buChar char="•"/>
            </a:pPr>
            <a:r>
              <a:rPr lang="en-US" dirty="0"/>
              <a:t>Enter a commodity description line for each item purchased-avoid entering purchases as one lot.</a:t>
            </a:r>
          </a:p>
          <a:p>
            <a:pPr marL="285750" indent="-285750">
              <a:buFont typeface="Arial" panose="020B0604020202020204" pitchFamily="34" charset="0"/>
              <a:buChar char="•"/>
            </a:pPr>
            <a:r>
              <a:rPr lang="en-US" dirty="0"/>
              <a:t>Commodity codes are never used on procurement requisition-only travel requisitions</a:t>
            </a:r>
          </a:p>
          <a:p>
            <a:pPr marL="285750" indent="-285750">
              <a:buFont typeface="Arial" panose="020B0604020202020204" pitchFamily="34" charset="0"/>
              <a:buChar char="•"/>
            </a:pPr>
            <a:r>
              <a:rPr lang="en-US" dirty="0"/>
              <a:t>Always enter the index code in the accounting section of the requisition entry form. The index code is a shortcut to the </a:t>
            </a:r>
            <a:r>
              <a:rPr lang="en-US" u="sng" dirty="0"/>
              <a:t>F</a:t>
            </a:r>
            <a:r>
              <a:rPr lang="en-US" dirty="0"/>
              <a:t>und, </a:t>
            </a:r>
            <a:r>
              <a:rPr lang="en-US" u="sng" dirty="0"/>
              <a:t>O</a:t>
            </a:r>
            <a:r>
              <a:rPr lang="en-US" dirty="0"/>
              <a:t>rganization, and </a:t>
            </a:r>
            <a:r>
              <a:rPr lang="en-US" u="sng" dirty="0"/>
              <a:t>P</a:t>
            </a:r>
            <a:r>
              <a:rPr lang="en-US" dirty="0"/>
              <a:t>rogram for each budget, also known as the FOAP. </a:t>
            </a:r>
          </a:p>
          <a:p>
            <a:pPr marL="285750" indent="-285750">
              <a:buFont typeface="Arial" panose="020B0604020202020204" pitchFamily="34" charset="0"/>
              <a:buChar char="•"/>
            </a:pPr>
            <a:r>
              <a:rPr lang="en-US" dirty="0"/>
              <a:t>Select the appropriate </a:t>
            </a:r>
            <a:r>
              <a:rPr lang="en-US" u="sng" dirty="0"/>
              <a:t>A</a:t>
            </a:r>
            <a:r>
              <a:rPr lang="en-US" dirty="0"/>
              <a:t>ccount code for the item or service to be purchased from the account code listing available at atu.edu/purchasing. </a:t>
            </a:r>
          </a:p>
          <a:p>
            <a:r>
              <a:rPr lang="en-US" dirty="0"/>
              <a:t>	</a:t>
            </a:r>
          </a:p>
        </p:txBody>
      </p:sp>
    </p:spTree>
    <p:extLst>
      <p:ext uri="{BB962C8B-B14F-4D97-AF65-F5344CB8AC3E}">
        <p14:creationId xmlns:p14="http://schemas.microsoft.com/office/powerpoint/2010/main" val="382470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DF204-2D4D-4836-B078-155081FD0B4D}"/>
              </a:ext>
            </a:extLst>
          </p:cNvPr>
          <p:cNvPicPr>
            <a:picLocks noChangeAspect="1"/>
          </p:cNvPicPr>
          <p:nvPr/>
        </p:nvPicPr>
        <p:blipFill>
          <a:blip r:embed="rId4"/>
          <a:srcRect/>
          <a:stretch/>
        </p:blipFill>
        <p:spPr>
          <a:xfrm>
            <a:off x="1" y="2"/>
            <a:ext cx="9144000" cy="6857998"/>
          </a:xfrm>
          <a:prstGeom prst="rect">
            <a:avLst/>
          </a:prstGeom>
        </p:spPr>
      </p:pic>
      <p:sp>
        <p:nvSpPr>
          <p:cNvPr id="18" name="Rectangle 17">
            <a:extLst>
              <a:ext uri="{FF2B5EF4-FFF2-40B4-BE49-F238E27FC236}">
                <a16:creationId xmlns:a16="http://schemas.microsoft.com/office/drawing/2014/main" id="{7DF26DC3-D955-41F9-BDEF-E3CF01017E06}"/>
              </a:ext>
            </a:extLst>
          </p:cNvPr>
          <p:cNvSpPr/>
          <p:nvPr/>
        </p:nvSpPr>
        <p:spPr>
          <a:xfrm>
            <a:off x="947926" y="2720495"/>
            <a:ext cx="3461006" cy="381000"/>
          </a:xfrm>
          <a:prstGeom prst="rect">
            <a:avLst/>
          </a:prstGeom>
          <a:solidFill>
            <a:srgbClr val="003E1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25CE21-4DF6-419B-8D30-85F7AA6D6D98}"/>
              </a:ext>
            </a:extLst>
          </p:cNvPr>
          <p:cNvSpPr/>
          <p:nvPr/>
        </p:nvSpPr>
        <p:spPr>
          <a:xfrm>
            <a:off x="938782" y="3238500"/>
            <a:ext cx="4591814" cy="381000"/>
          </a:xfrm>
          <a:prstGeom prst="rect">
            <a:avLst/>
          </a:prstGeom>
          <a:solidFill>
            <a:srgbClr val="003E1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8C5F41-8651-40B6-B736-FB9D3D4DEE50}"/>
              </a:ext>
            </a:extLst>
          </p:cNvPr>
          <p:cNvSpPr txBox="1"/>
          <p:nvPr/>
        </p:nvSpPr>
        <p:spPr>
          <a:xfrm>
            <a:off x="914398" y="1143000"/>
            <a:ext cx="7315200" cy="4154984"/>
          </a:xfrm>
          <a:prstGeom prst="rect">
            <a:avLst/>
          </a:prstGeom>
          <a:noFill/>
        </p:spPr>
        <p:txBody>
          <a:bodyPr wrap="square" rtlCol="0">
            <a:spAutoFit/>
          </a:bodyPr>
          <a:lstStyle/>
          <a:p>
            <a:endParaRPr lang="en-US" dirty="0"/>
          </a:p>
          <a:p>
            <a:endParaRPr lang="en-US" dirty="0"/>
          </a:p>
          <a:p>
            <a:pPr algn="ctr"/>
            <a:r>
              <a:rPr lang="en-US" sz="2400" dirty="0"/>
              <a:t>Business Services maintains two websites for our campus community and vendors.</a:t>
            </a:r>
          </a:p>
          <a:p>
            <a:r>
              <a:rPr lang="en-US" dirty="0"/>
              <a:t> </a:t>
            </a:r>
          </a:p>
          <a:p>
            <a:r>
              <a:rPr lang="en-US" dirty="0">
                <a:solidFill>
                  <a:schemeClr val="bg1"/>
                </a:solidFill>
              </a:rPr>
              <a:t>Travel Services-www.atu/</a:t>
            </a:r>
            <a:r>
              <a:rPr lang="en-US" dirty="0" err="1">
                <a:solidFill>
                  <a:schemeClr val="bg1"/>
                </a:solidFill>
              </a:rPr>
              <a:t>edu</a:t>
            </a:r>
            <a:r>
              <a:rPr lang="en-US" dirty="0">
                <a:solidFill>
                  <a:schemeClr val="bg1"/>
                </a:solidFill>
              </a:rPr>
              <a:t>/travel</a:t>
            </a:r>
          </a:p>
          <a:p>
            <a:endParaRPr lang="en-US" dirty="0">
              <a:solidFill>
                <a:schemeClr val="bg1"/>
              </a:solidFill>
            </a:endParaRPr>
          </a:p>
          <a:p>
            <a:r>
              <a:rPr lang="en-US" dirty="0">
                <a:solidFill>
                  <a:schemeClr val="bg1"/>
                </a:solidFill>
                <a:hlinkClick r:id="rId5">
                  <a:extLst>
                    <a:ext uri="{A12FA001-AC4F-418D-AE19-62706E023703}">
                      <ahyp:hlinkClr xmlns:ahyp="http://schemas.microsoft.com/office/drawing/2018/hyperlinkcolor" val="tx"/>
                    </a:ext>
                  </a:extLst>
                </a:hlinkClick>
              </a:rPr>
              <a:t>Procurement Services-www.atu.edu/purchasing</a:t>
            </a:r>
            <a:endParaRPr lang="en-US" dirty="0">
              <a:solidFill>
                <a:schemeClr val="bg1"/>
              </a:solidFill>
            </a:endParaRPr>
          </a:p>
          <a:p>
            <a:endParaRPr lang="en-US" dirty="0">
              <a:solidFill>
                <a:schemeClr val="bg1"/>
              </a:solidFill>
            </a:endParaRPr>
          </a:p>
          <a:p>
            <a:r>
              <a:rPr lang="en-US" dirty="0"/>
              <a:t>Both contain links to training materials as well as pages dedicated to specific topics. </a:t>
            </a:r>
          </a:p>
          <a:p>
            <a:endParaRPr lang="en-US" dirty="0"/>
          </a:p>
          <a:p>
            <a:endParaRPr lang="en-US" dirty="0"/>
          </a:p>
          <a:p>
            <a:r>
              <a:rPr lang="en-US" dirty="0"/>
              <a:t>Since we are focusing on Procurement for this training, let’s look at the site</a:t>
            </a:r>
            <a:r>
              <a:rPr lang="en-US" dirty="0">
                <a:solidFill>
                  <a:schemeClr val="bg1"/>
                </a:solidFill>
              </a:rPr>
              <a:t>. </a:t>
            </a:r>
          </a:p>
        </p:txBody>
      </p:sp>
      <p:sp>
        <p:nvSpPr>
          <p:cNvPr id="2" name="TextBox 1">
            <a:extLst>
              <a:ext uri="{FF2B5EF4-FFF2-40B4-BE49-F238E27FC236}">
                <a16:creationId xmlns:a16="http://schemas.microsoft.com/office/drawing/2014/main" id="{D6D475CC-6BF0-494E-896F-3BD80C757CD8}"/>
              </a:ext>
            </a:extLst>
          </p:cNvPr>
          <p:cNvSpPr txBox="1"/>
          <p:nvPr/>
        </p:nvSpPr>
        <p:spPr>
          <a:xfrm>
            <a:off x="914398"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Online Resources</a:t>
            </a:r>
          </a:p>
        </p:txBody>
      </p:sp>
    </p:spTree>
    <p:extLst>
      <p:ext uri="{BB962C8B-B14F-4D97-AF65-F5344CB8AC3E}">
        <p14:creationId xmlns:p14="http://schemas.microsoft.com/office/powerpoint/2010/main" val="44794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9C64C-9FB5-4F20-B3C6-B0FECF0BE45D}"/>
              </a:ext>
            </a:extLst>
          </p:cNvPr>
          <p:cNvPicPr>
            <a:picLocks noChangeAspect="1"/>
          </p:cNvPicPr>
          <p:nvPr/>
        </p:nvPicPr>
        <p:blipFill>
          <a:blip r:embed="rId4"/>
          <a:srcRect/>
          <a:stretch/>
        </p:blipFill>
        <p:spPr>
          <a:xfrm>
            <a:off x="-2" y="-29495"/>
            <a:ext cx="9144000" cy="6857998"/>
          </a:xfrm>
          <a:prstGeom prst="rect">
            <a:avLst/>
          </a:prstGeom>
        </p:spPr>
      </p:pic>
      <p:sp>
        <p:nvSpPr>
          <p:cNvPr id="2" name="TextBox 1">
            <a:extLst>
              <a:ext uri="{FF2B5EF4-FFF2-40B4-BE49-F238E27FC236}">
                <a16:creationId xmlns:a16="http://schemas.microsoft.com/office/drawing/2014/main" id="{D6D475CC-6BF0-494E-896F-3BD80C757CD8}"/>
              </a:ext>
            </a:extLst>
          </p:cNvPr>
          <p:cNvSpPr txBox="1"/>
          <p:nvPr/>
        </p:nvSpPr>
        <p:spPr>
          <a:xfrm>
            <a:off x="914398"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Take Away</a:t>
            </a:r>
          </a:p>
        </p:txBody>
      </p:sp>
      <p:sp>
        <p:nvSpPr>
          <p:cNvPr id="3" name="Rectangle 2">
            <a:extLst>
              <a:ext uri="{FF2B5EF4-FFF2-40B4-BE49-F238E27FC236}">
                <a16:creationId xmlns:a16="http://schemas.microsoft.com/office/drawing/2014/main" id="{9EC38F6A-E3E5-4CA5-B162-29FB0024FE98}"/>
              </a:ext>
            </a:extLst>
          </p:cNvPr>
          <p:cNvSpPr/>
          <p:nvPr/>
        </p:nvSpPr>
        <p:spPr>
          <a:xfrm>
            <a:off x="228600" y="1219200"/>
            <a:ext cx="8763000" cy="4678204"/>
          </a:xfrm>
          <a:prstGeom prst="rect">
            <a:avLst/>
          </a:prstGeom>
        </p:spPr>
        <p:txBody>
          <a:bodyPr wrap="square">
            <a:spAutoFit/>
          </a:bodyPr>
          <a:lstStyle/>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Contact Procurement in the beginning of the process.</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You must have a PO or Pcard in hand prior to a purchase. </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ATU operates under AR procurement law, let us help you navigate these requirements. </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Don’t sign a contract or agreement, but submit for review and signature.</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Secure an approved Gift/Prize Award Form prior to advertising and purchasing items. </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Check out the website for updated information and resources.</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Enter information clearly and concisely on requisitions.</a:t>
            </a:r>
          </a:p>
          <a:p>
            <a:pPr marL="342900" indent="-342900">
              <a:buFont typeface="Arial" panose="020B0604020202020204" pitchFamily="34" charset="0"/>
              <a:buChar char="•"/>
            </a:pPr>
            <a:r>
              <a:rPr lang="en-US" sz="2000" dirty="0">
                <a:latin typeface="Leelawadee" panose="020B0502040204020203" pitchFamily="34" charset="-34"/>
                <a:ea typeface="Adobe Fan Heiti Std B" panose="020B0700000000000000" pitchFamily="34" charset="-128"/>
                <a:cs typeface="Leelawadee" panose="020B0502040204020203" pitchFamily="34" charset="-34"/>
              </a:rPr>
              <a:t>Reach out with any questions or concerns. </a:t>
            </a:r>
          </a:p>
          <a:p>
            <a:pPr algn="ctr"/>
            <a:r>
              <a:rPr lang="en-US" sz="2000" b="1" dirty="0">
                <a:latin typeface="Leelawadee" panose="020B0502040204020203" pitchFamily="34" charset="-34"/>
                <a:ea typeface="Adobe Fan Heiti Std B" panose="020B0700000000000000" pitchFamily="34" charset="-128"/>
                <a:cs typeface="Leelawadee" panose="020B0502040204020203" pitchFamily="34" charset="-34"/>
              </a:rPr>
              <a:t>Don’t commit to buying anything unless you have a PO or Pcard with adequate limits in hand.</a:t>
            </a:r>
          </a:p>
          <a:p>
            <a:pPr algn="ctr"/>
            <a:r>
              <a:rPr lang="en-US" sz="2000" b="1" dirty="0">
                <a:latin typeface="Leelawadee" panose="020B0502040204020203" pitchFamily="34" charset="-34"/>
                <a:ea typeface="Adobe Fan Heiti Std B" panose="020B0700000000000000" pitchFamily="34" charset="-128"/>
                <a:cs typeface="Leelawadee" panose="020B0502040204020203" pitchFamily="34" charset="-34"/>
              </a:rPr>
              <a:t>Don’t sign any agreements or contracts.</a:t>
            </a:r>
          </a:p>
          <a:p>
            <a:pPr algn="ctr"/>
            <a:r>
              <a:rPr lang="en-US" sz="2000" b="1" dirty="0">
                <a:latin typeface="Leelawadee" panose="020B0502040204020203" pitchFamily="34" charset="-34"/>
                <a:ea typeface="Adobe Fan Heiti Std B" panose="020B0700000000000000" pitchFamily="34" charset="-128"/>
                <a:cs typeface="Leelawadee" panose="020B0502040204020203" pitchFamily="34" charset="-34"/>
              </a:rPr>
              <a:t>These rules are for your protection!</a:t>
            </a:r>
          </a:p>
          <a:p>
            <a:pPr>
              <a:buFont typeface="Wingdings" panose="05000000000000000000" pitchFamily="2" charset="2"/>
              <a:buChar char="§"/>
            </a:pPr>
            <a:endParaRPr lang="en-US" dirty="0">
              <a:solidFill>
                <a:schemeClr val="bg1"/>
              </a:solidFill>
              <a:latin typeface="Adobe Fan Heiti Std B" panose="020B0700000000000000" pitchFamily="34" charset="-128"/>
              <a:ea typeface="Adobe Fan Heiti Std B" panose="020B0700000000000000" pitchFamily="34" charset="-128"/>
              <a:cs typeface="Arial" pitchFamily="34" charset="0"/>
            </a:endParaRPr>
          </a:p>
        </p:txBody>
      </p:sp>
    </p:spTree>
    <p:extLst>
      <p:ext uri="{BB962C8B-B14F-4D97-AF65-F5344CB8AC3E}">
        <p14:creationId xmlns:p14="http://schemas.microsoft.com/office/powerpoint/2010/main" val="25291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8" end="8"/>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9" end="9"/>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nodeType="clickEffect">
                                  <p:stCondLst>
                                    <p:cond delay="0"/>
                                  </p:stCondLst>
                                  <p:iterate type="lt">
                                    <p:tmPct val="4000"/>
                                  </p:iterate>
                                  <p:childTnLst>
                                    <p:set>
                                      <p:cBhvr override="childStyle">
                                        <p:cTn id="14" dur="500" fill="hold"/>
                                        <p:tgtEl>
                                          <p:spTgt spid="3">
                                            <p:txEl>
                                              <p:pRg st="10" end="10"/>
                                            </p:txEl>
                                          </p:spTgt>
                                        </p:tgtEl>
                                        <p:attrNameLst>
                                          <p:attrName>style.color</p:attrName>
                                        </p:attrNameLst>
                                      </p:cBhvr>
                                      <p:to>
                                        <p:clrVal>
                                          <a:srgbClr val="0D9727"/>
                                        </p:clrVal>
                                      </p:to>
                                    </p:set>
                                    <p:set>
                                      <p:cBhvr>
                                        <p:cTn id="15" dur="500" fill="hold"/>
                                        <p:tgtEl>
                                          <p:spTgt spid="3">
                                            <p:txEl>
                                              <p:pRg st="10" end="10"/>
                                            </p:txEl>
                                          </p:spTgt>
                                        </p:tgtEl>
                                        <p:attrNameLst>
                                          <p:attrName>fillcolor</p:attrName>
                                        </p:attrNameLst>
                                      </p:cBhvr>
                                      <p:to>
                                        <p:clrVal>
                                          <a:srgbClr val="0D9727"/>
                                        </p:clrVal>
                                      </p:to>
                                    </p:set>
                                    <p:set>
                                      <p:cBhvr>
                                        <p:cTn id="16" dur="500" fill="hold"/>
                                        <p:tgtEl>
                                          <p:spTgt spid="3">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09362C-E177-4AB4-90EA-77E49D87AE52}"/>
              </a:ext>
            </a:extLst>
          </p:cNvPr>
          <p:cNvPicPr>
            <a:picLocks noChangeAspect="1"/>
          </p:cNvPicPr>
          <p:nvPr/>
        </p:nvPicPr>
        <p:blipFill>
          <a:blip r:embed="rId3"/>
          <a:srcRect/>
          <a:stretch/>
        </p:blipFill>
        <p:spPr>
          <a:xfrm>
            <a:off x="1" y="2"/>
            <a:ext cx="9144000" cy="6857998"/>
          </a:xfrm>
          <a:prstGeom prst="rect">
            <a:avLst/>
          </a:prstGeom>
        </p:spPr>
      </p:pic>
      <p:sp>
        <p:nvSpPr>
          <p:cNvPr id="5" name="TextBox 4">
            <a:extLst>
              <a:ext uri="{FF2B5EF4-FFF2-40B4-BE49-F238E27FC236}">
                <a16:creationId xmlns:a16="http://schemas.microsoft.com/office/drawing/2014/main" id="{C6641429-4EC8-4401-8235-BACE52AE9CE4}"/>
              </a:ext>
            </a:extLst>
          </p:cNvPr>
          <p:cNvSpPr txBox="1"/>
          <p:nvPr/>
        </p:nvSpPr>
        <p:spPr>
          <a:xfrm>
            <a:off x="838200" y="375821"/>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Questions or Comments</a:t>
            </a:r>
          </a:p>
        </p:txBody>
      </p:sp>
      <p:pic>
        <p:nvPicPr>
          <p:cNvPr id="3" name="Picture 2">
            <a:extLst>
              <a:ext uri="{FF2B5EF4-FFF2-40B4-BE49-F238E27FC236}">
                <a16:creationId xmlns:a16="http://schemas.microsoft.com/office/drawing/2014/main" id="{5CA66B65-606F-44E7-8778-D86D5AEFB1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47900" y="2590800"/>
            <a:ext cx="3810000" cy="2952750"/>
          </a:xfrm>
          <a:prstGeom prst="rect">
            <a:avLst/>
          </a:prstGeom>
        </p:spPr>
      </p:pic>
      <p:sp>
        <p:nvSpPr>
          <p:cNvPr id="7" name="TextBox 6">
            <a:extLst>
              <a:ext uri="{FF2B5EF4-FFF2-40B4-BE49-F238E27FC236}">
                <a16:creationId xmlns:a16="http://schemas.microsoft.com/office/drawing/2014/main" id="{EC89D6E0-C14D-4167-8A51-3F142D928ECD}"/>
              </a:ext>
            </a:extLst>
          </p:cNvPr>
          <p:cNvSpPr txBox="1"/>
          <p:nvPr/>
        </p:nvSpPr>
        <p:spPr>
          <a:xfrm>
            <a:off x="838200" y="1600200"/>
            <a:ext cx="6629400" cy="646331"/>
          </a:xfrm>
          <a:prstGeom prst="rect">
            <a:avLst/>
          </a:prstGeom>
          <a:noFill/>
        </p:spPr>
        <p:txBody>
          <a:bodyPr wrap="square" rtlCol="0">
            <a:spAutoFit/>
          </a:bodyPr>
          <a:lstStyle/>
          <a:p>
            <a:pPr algn="ctr"/>
            <a:r>
              <a:rPr lang="en-US" b="1" dirty="0"/>
              <a:t>Reach out to us at </a:t>
            </a:r>
          </a:p>
          <a:p>
            <a:pPr algn="ctr"/>
            <a:r>
              <a:rPr lang="en-US" b="1" dirty="0">
                <a:hlinkClick r:id="rId6"/>
              </a:rPr>
              <a:t>purchasing@atu.edu</a:t>
            </a:r>
            <a:r>
              <a:rPr lang="en-US" b="1" dirty="0"/>
              <a:t> or 479-968-0269</a:t>
            </a:r>
          </a:p>
        </p:txBody>
      </p:sp>
    </p:spTree>
    <p:extLst>
      <p:ext uri="{BB962C8B-B14F-4D97-AF65-F5344CB8AC3E}">
        <p14:creationId xmlns:p14="http://schemas.microsoft.com/office/powerpoint/2010/main" val="325538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6961D-06EA-4C46-8945-0D99BBF70897}"/>
              </a:ext>
            </a:extLst>
          </p:cNvPr>
          <p:cNvPicPr>
            <a:picLocks noChangeAspect="1"/>
          </p:cNvPicPr>
          <p:nvPr/>
        </p:nvPicPr>
        <p:blipFill>
          <a:blip r:embed="rId3"/>
          <a:srcRect/>
          <a:stretch/>
        </p:blipFill>
        <p:spPr>
          <a:xfrm>
            <a:off x="0" y="0"/>
            <a:ext cx="9144000" cy="6857998"/>
          </a:xfrm>
          <a:prstGeom prst="rect">
            <a:avLst/>
          </a:prstGeom>
        </p:spPr>
      </p:pic>
      <p:sp>
        <p:nvSpPr>
          <p:cNvPr id="4" name="TextBox 3">
            <a:extLst>
              <a:ext uri="{FF2B5EF4-FFF2-40B4-BE49-F238E27FC236}">
                <a16:creationId xmlns:a16="http://schemas.microsoft.com/office/drawing/2014/main" id="{3B23F5E5-D6B2-432C-B15C-AC382DADAF45}"/>
              </a:ext>
            </a:extLst>
          </p:cNvPr>
          <p:cNvSpPr txBox="1"/>
          <p:nvPr/>
        </p:nvSpPr>
        <p:spPr>
          <a:xfrm>
            <a:off x="914400"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Today’s Topics</a:t>
            </a:r>
          </a:p>
        </p:txBody>
      </p:sp>
      <p:sp>
        <p:nvSpPr>
          <p:cNvPr id="6" name="Content Placeholder 2">
            <a:extLst>
              <a:ext uri="{FF2B5EF4-FFF2-40B4-BE49-F238E27FC236}">
                <a16:creationId xmlns:a16="http://schemas.microsoft.com/office/drawing/2014/main" id="{0CDAABC0-E450-48EE-96D5-FCF2768EEEEA}"/>
              </a:ext>
            </a:extLst>
          </p:cNvPr>
          <p:cNvSpPr txBox="1">
            <a:spLocks/>
          </p:cNvSpPr>
          <p:nvPr/>
        </p:nvSpPr>
        <p:spPr>
          <a:xfrm>
            <a:off x="762000" y="1731763"/>
            <a:ext cx="7848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Leelawadee" panose="020B0502040204020203" pitchFamily="34" charset="-34"/>
                <a:ea typeface="Adobe Fan Heiti Std B" panose="020B0700000000000000" pitchFamily="34" charset="-128"/>
                <a:cs typeface="Leelawadee" panose="020B0502040204020203" pitchFamily="34" charset="-34"/>
              </a:rPr>
              <a:t>Ethics-What is expected of me as a state employee?</a:t>
            </a:r>
          </a:p>
          <a:p>
            <a:r>
              <a:rPr lang="en-US" sz="1800" dirty="0">
                <a:latin typeface="Leelawadee" panose="020B0502040204020203" pitchFamily="34" charset="-34"/>
                <a:ea typeface="Adobe Fan Heiti Std B" panose="020B0700000000000000" pitchFamily="34" charset="-128"/>
                <a:cs typeface="Leelawadee" panose="020B0502040204020203" pitchFamily="34" charset="-34"/>
              </a:rPr>
              <a:t>Procurement Processes-How are things purchased and paid for at ATU?</a:t>
            </a:r>
          </a:p>
          <a:p>
            <a:r>
              <a:rPr lang="en-US" sz="1800" dirty="0">
                <a:latin typeface="Leelawadee" panose="020B0502040204020203" pitchFamily="34" charset="-34"/>
                <a:ea typeface="Adobe Fan Heiti Std B" panose="020B0700000000000000" pitchFamily="34" charset="-128"/>
                <a:cs typeface="Leelawadee" panose="020B0502040204020203" pitchFamily="34" charset="-34"/>
              </a:rPr>
              <a:t>Basic Procurement Guidelines-What are the rules and how do we follow them?</a:t>
            </a:r>
          </a:p>
          <a:p>
            <a:r>
              <a:rPr lang="en-US" sz="1800" dirty="0">
                <a:latin typeface="Leelawadee" panose="020B0502040204020203" pitchFamily="34" charset="-34"/>
                <a:ea typeface="Adobe Fan Heiti Std B" panose="020B0700000000000000" pitchFamily="34" charset="-128"/>
                <a:cs typeface="Leelawadee" panose="020B0502040204020203" pitchFamily="34" charset="-34"/>
              </a:rPr>
              <a:t>Contract Review Process-The vendor sent me this contract, now what?</a:t>
            </a:r>
          </a:p>
          <a:p>
            <a:r>
              <a:rPr lang="en-US" sz="1800" dirty="0">
                <a:latin typeface="Leelawadee" panose="020B0502040204020203" pitchFamily="34" charset="-34"/>
                <a:ea typeface="Adobe Fan Heiti Std B" panose="020B0700000000000000" pitchFamily="34" charset="-128"/>
                <a:cs typeface="Leelawadee" panose="020B0502040204020203" pitchFamily="34" charset="-34"/>
              </a:rPr>
              <a:t>Online Resources for Faculty and Staff-Where can I go to find direction and answers to my questions?</a:t>
            </a:r>
          </a:p>
          <a:p>
            <a:r>
              <a:rPr lang="en-US" sz="1800" dirty="0">
                <a:latin typeface="Leelawadee" panose="020B0502040204020203" pitchFamily="34" charset="-34"/>
                <a:ea typeface="Adobe Fan Heiti Std B" panose="020B0700000000000000" pitchFamily="34" charset="-128"/>
                <a:cs typeface="Leelawadee" panose="020B0502040204020203" pitchFamily="34" charset="-34"/>
              </a:rPr>
              <a:t>Procurement Requisition Entry-I know what I need to buy, how do I get the ball rolling?</a:t>
            </a:r>
          </a:p>
          <a:p>
            <a:r>
              <a:rPr lang="en-US" sz="1800" dirty="0">
                <a:latin typeface="Leelawadee" panose="020B0502040204020203" pitchFamily="34" charset="-34"/>
                <a:ea typeface="Adobe Fan Heiti Std B" panose="020B0700000000000000" pitchFamily="34" charset="-128"/>
                <a:cs typeface="Leelawadee" panose="020B0502040204020203" pitchFamily="34" charset="-34"/>
              </a:rPr>
              <a:t>Take Away</a:t>
            </a:r>
          </a:p>
          <a:p>
            <a:endParaRPr lang="en-US" sz="1800" dirty="0">
              <a:solidFill>
                <a:schemeClr val="bg1"/>
              </a:solidFill>
              <a:latin typeface="Leelawadee" panose="020B0502040204020203" pitchFamily="34" charset="-34"/>
              <a:ea typeface="Adobe Fan Heiti Std B" panose="020B0700000000000000" pitchFamily="34" charset="-128"/>
              <a:cs typeface="Leelawadee" panose="020B0502040204020203" pitchFamily="34" charset="-34"/>
            </a:endParaRPr>
          </a:p>
          <a:p>
            <a:endParaRPr lang="en-US" sz="1800" dirty="0">
              <a:solidFill>
                <a:schemeClr val="bg1"/>
              </a:solidFill>
              <a:latin typeface="Leelawadee" panose="020B0502040204020203" pitchFamily="34" charset="-34"/>
              <a:ea typeface="Adobe Fan Heiti Std B" panose="020B0700000000000000" pitchFamily="34" charset="-128"/>
              <a:cs typeface="Leelawadee" panose="020B0502040204020203" pitchFamily="34" charset="-34"/>
            </a:endParaRPr>
          </a:p>
          <a:p>
            <a:endParaRPr lang="en-US" sz="1800" dirty="0">
              <a:solidFill>
                <a:schemeClr val="bg1"/>
              </a:solidFill>
              <a:latin typeface="Leelawadee" panose="020B0502040204020203" pitchFamily="34" charset="-34"/>
              <a:ea typeface="Adobe Fan Heiti Std B" panose="020B0700000000000000" pitchFamily="34" charset="-128"/>
              <a:cs typeface="Leelawadee" panose="020B0502040204020203" pitchFamily="34" charset="-34"/>
            </a:endParaRPr>
          </a:p>
          <a:p>
            <a:endParaRPr lang="en-US" sz="1800" dirty="0">
              <a:solidFill>
                <a:schemeClr val="bg1"/>
              </a:solidFill>
              <a:latin typeface="Leelawadee" panose="020B0502040204020203" pitchFamily="34" charset="-34"/>
              <a:ea typeface="Adobe Fan Heiti Std B" panose="020B0700000000000000" pitchFamily="34" charset="-128"/>
              <a:cs typeface="Leelawadee" panose="020B0502040204020203" pitchFamily="34" charset="-34"/>
            </a:endParaRPr>
          </a:p>
        </p:txBody>
      </p:sp>
    </p:spTree>
    <p:extLst>
      <p:ext uri="{BB962C8B-B14F-4D97-AF65-F5344CB8AC3E}">
        <p14:creationId xmlns:p14="http://schemas.microsoft.com/office/powerpoint/2010/main" val="358075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E1778F-63C6-4873-854C-08ACBE7384CE}"/>
              </a:ext>
            </a:extLst>
          </p:cNvPr>
          <p:cNvPicPr>
            <a:picLocks noChangeAspect="1"/>
          </p:cNvPicPr>
          <p:nvPr/>
        </p:nvPicPr>
        <p:blipFill>
          <a:blip r:embed="rId3"/>
          <a:srcRect/>
          <a:stretch/>
        </p:blipFill>
        <p:spPr>
          <a:xfrm>
            <a:off x="1" y="2"/>
            <a:ext cx="9144000" cy="6857998"/>
          </a:xfrm>
          <a:prstGeom prst="rect">
            <a:avLst/>
          </a:prstGeom>
        </p:spPr>
      </p:pic>
      <p:sp>
        <p:nvSpPr>
          <p:cNvPr id="4" name="TextBox 3">
            <a:extLst>
              <a:ext uri="{FF2B5EF4-FFF2-40B4-BE49-F238E27FC236}">
                <a16:creationId xmlns:a16="http://schemas.microsoft.com/office/drawing/2014/main" id="{12493E8D-F609-47C4-A952-8B600F865AED}"/>
              </a:ext>
            </a:extLst>
          </p:cNvPr>
          <p:cNvSpPr txBox="1"/>
          <p:nvPr/>
        </p:nvSpPr>
        <p:spPr>
          <a:xfrm>
            <a:off x="914400" y="375076"/>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Ethics</a:t>
            </a:r>
          </a:p>
        </p:txBody>
      </p:sp>
      <p:sp>
        <p:nvSpPr>
          <p:cNvPr id="3" name="TextBox 2">
            <a:extLst>
              <a:ext uri="{FF2B5EF4-FFF2-40B4-BE49-F238E27FC236}">
                <a16:creationId xmlns:a16="http://schemas.microsoft.com/office/drawing/2014/main" id="{8601DEC3-C23B-49B3-822D-CBF0C106F57D}"/>
              </a:ext>
            </a:extLst>
          </p:cNvPr>
          <p:cNvSpPr txBox="1"/>
          <p:nvPr/>
        </p:nvSpPr>
        <p:spPr>
          <a:xfrm>
            <a:off x="533400" y="1295400"/>
            <a:ext cx="7924800" cy="5016758"/>
          </a:xfrm>
          <a:prstGeom prst="rect">
            <a:avLst/>
          </a:prstGeom>
          <a:noFill/>
        </p:spPr>
        <p:txBody>
          <a:bodyPr wrap="square" rtlCol="0">
            <a:spAutoFit/>
          </a:bodyPr>
          <a:lstStyle/>
          <a:p>
            <a:pPr algn="ctr"/>
            <a:r>
              <a:rPr lang="en-US" dirty="0">
                <a:latin typeface="Leelawadee" panose="020B0502040204020203" pitchFamily="34" charset="-34"/>
                <a:ea typeface="Adobe Fan Heiti Std B" panose="020B0700000000000000" pitchFamily="34" charset="-128"/>
                <a:cs typeface="Leelawadee" panose="020B0502040204020203" pitchFamily="34" charset="-34"/>
              </a:rPr>
              <a:t>ATU is an institution of the State of Arkansas. </a:t>
            </a:r>
          </a:p>
          <a:p>
            <a:pPr algn="ctr"/>
            <a:endParaRPr lang="en-US" dirty="0">
              <a:latin typeface="Leelawadee" panose="020B0502040204020203" pitchFamily="34" charset="-34"/>
              <a:ea typeface="Adobe Fan Heiti Std B" panose="020B0700000000000000" pitchFamily="34" charset="-128"/>
              <a:cs typeface="Leelawadee" panose="020B0502040204020203" pitchFamily="34" charset="-34"/>
            </a:endParaRPr>
          </a:p>
          <a:p>
            <a:pPr algn="ctr"/>
            <a:r>
              <a:rPr lang="en-US" dirty="0">
                <a:latin typeface="Leelawadee" panose="020B0502040204020203" pitchFamily="34" charset="-34"/>
                <a:ea typeface="Adobe Fan Heiti Std B" panose="020B0700000000000000" pitchFamily="34" charset="-128"/>
                <a:cs typeface="Leelawadee" panose="020B0502040204020203" pitchFamily="34" charset="-34"/>
              </a:rPr>
              <a:t>As public employees our employment is a public trust and must be executed in such a manner to foster public confidence.</a:t>
            </a:r>
          </a:p>
          <a:p>
            <a:pPr algn="ctr"/>
            <a:endParaRPr lang="en-US" dirty="0">
              <a:latin typeface="Leelawadee" panose="020B0502040204020203" pitchFamily="34" charset="-34"/>
              <a:ea typeface="Adobe Fan Heiti Std B" panose="020B0700000000000000" pitchFamily="34" charset="-128"/>
              <a:cs typeface="Leelawadee" panose="020B0502040204020203" pitchFamily="34" charset="-34"/>
            </a:endParaRPr>
          </a:p>
          <a:p>
            <a:r>
              <a:rPr lang="en-US" dirty="0">
                <a:latin typeface="Leelawadee" panose="020B0502040204020203" pitchFamily="34" charset="-34"/>
                <a:ea typeface="Adobe Fan Heiti Std B" panose="020B0700000000000000" pitchFamily="34" charset="-128"/>
                <a:cs typeface="Leelawadee" panose="020B0502040204020203" pitchFamily="34" charset="-34"/>
              </a:rPr>
              <a:t>Any attempt to realize personal gain through public employment by conduct inconsistent with the proper discharge of the employee’s duties is a breach of public trust. –Ark. Code Ann. §19-11-704(a) </a:t>
            </a:r>
          </a:p>
          <a:p>
            <a:r>
              <a:rPr lang="en-US" dirty="0">
                <a:latin typeface="Leelawadee" panose="020B0502040204020203" pitchFamily="34" charset="-34"/>
                <a:ea typeface="Adobe Fan Heiti Std B" panose="020B0700000000000000" pitchFamily="34" charset="-128"/>
                <a:cs typeface="Leelawadee" panose="020B0502040204020203" pitchFamily="34" charset="-34"/>
              </a:rPr>
              <a:t>Personal gain include financial gains by any member of an employee’s family.</a:t>
            </a:r>
          </a:p>
          <a:p>
            <a:endParaRPr lang="en-US" dirty="0">
              <a:latin typeface="Leelawadee" panose="020B0502040204020203" pitchFamily="34" charset="-34"/>
              <a:ea typeface="Adobe Fan Heiti Std B" panose="020B0700000000000000" pitchFamily="34" charset="-128"/>
              <a:cs typeface="Leelawadee" panose="020B0502040204020203" pitchFamily="34" charset="-34"/>
            </a:endParaRPr>
          </a:p>
          <a:p>
            <a:r>
              <a:rPr lang="en-US" dirty="0">
                <a:latin typeface="Leelawadee" panose="020B0502040204020203" pitchFamily="34" charset="-34"/>
                <a:cs typeface="Leelawadee" panose="020B0502040204020203" pitchFamily="34" charset="-34"/>
              </a:rPr>
              <a:t>Splitting purchases to circumvent the bidding process is a violation of Arkansas Law. </a:t>
            </a:r>
            <a:r>
              <a:rPr lang="en-US" b="1" i="1" dirty="0">
                <a:latin typeface="Leelawadee" panose="020B0502040204020203" pitchFamily="34" charset="-34"/>
                <a:cs typeface="Leelawadee" panose="020B0502040204020203" pitchFamily="34" charset="-34"/>
              </a:rPr>
              <a:t>19-11-702. “</a:t>
            </a:r>
            <a:r>
              <a:rPr lang="en-US" i="1" dirty="0">
                <a:latin typeface="Leelawadee" panose="020B0502040204020203" pitchFamily="34" charset="-34"/>
                <a:cs typeface="Leelawadee" panose="020B0502040204020203" pitchFamily="34" charset="-34"/>
              </a:rPr>
              <a:t>Any employee who knowingly violates any of the provisions shall be guilty of a felony and upon conviction shall be fined in any sum not to exceed ten thousand dollars ($10,000) or shall be imprisoned not less than one (1) nor more than five (5) years, or shall be punished by both.” </a:t>
            </a:r>
            <a:endParaRPr lang="en-US" dirty="0">
              <a:latin typeface="Leelawadee" panose="020B0502040204020203" pitchFamily="34" charset="-34"/>
              <a:cs typeface="Leelawadee" panose="020B0502040204020203" pitchFamily="34" charset="-34"/>
            </a:endParaRPr>
          </a:p>
          <a:p>
            <a:endParaRPr lang="en-US" sz="1400" dirty="0">
              <a:latin typeface="Leelawadee" panose="020B0502040204020203" pitchFamily="34" charset="-34"/>
              <a:ea typeface="Adobe Fan Heiti Std B" panose="020B0700000000000000" pitchFamily="34" charset="-128"/>
              <a:cs typeface="Leelawadee" panose="020B0502040204020203" pitchFamily="34" charset="-34"/>
            </a:endParaRPr>
          </a:p>
          <a:p>
            <a:endParaRPr lang="en-US" dirty="0">
              <a:solidFill>
                <a:schemeClr val="bg1"/>
              </a:solidFill>
            </a:endParaRPr>
          </a:p>
        </p:txBody>
      </p:sp>
      <p:sp>
        <p:nvSpPr>
          <p:cNvPr id="5" name="TextBox 4">
            <a:extLst>
              <a:ext uri="{FF2B5EF4-FFF2-40B4-BE49-F238E27FC236}">
                <a16:creationId xmlns:a16="http://schemas.microsoft.com/office/drawing/2014/main" id="{19B56C5A-1F13-4564-A2F7-C16032B12EA1}"/>
              </a:ext>
            </a:extLst>
          </p:cNvPr>
          <p:cNvSpPr txBox="1"/>
          <p:nvPr/>
        </p:nvSpPr>
        <p:spPr>
          <a:xfrm>
            <a:off x="3429001" y="5804326"/>
            <a:ext cx="5372100" cy="1015663"/>
          </a:xfrm>
          <a:prstGeom prst="rect">
            <a:avLst/>
          </a:prstGeom>
          <a:solidFill>
            <a:srgbClr val="FFFF00"/>
          </a:solidFill>
        </p:spPr>
        <p:txBody>
          <a:bodyPr wrap="square" rtlCol="0">
            <a:spAutoFit/>
          </a:bodyPr>
          <a:lstStyle/>
          <a:p>
            <a:pPr algn="ctr"/>
            <a:r>
              <a:rPr lang="en-US" sz="2000" b="1" dirty="0">
                <a:latin typeface="Leelawadee" panose="020B0502040204020203" pitchFamily="34" charset="-34"/>
                <a:ea typeface="Adobe Fan Heiti Std B" panose="020B0700000000000000" pitchFamily="34" charset="-128"/>
                <a:cs typeface="Leelawadee" panose="020B0502040204020203" pitchFamily="34" charset="-34"/>
              </a:rPr>
              <a:t>If you aren’t comfortable with it being in the headlines, don’t do it!</a:t>
            </a:r>
          </a:p>
          <a:p>
            <a:endParaRPr lang="en-US" sz="2000" dirty="0">
              <a:solidFill>
                <a:schemeClr val="bg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42264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717CA9-8D91-43DC-8E0D-8BEDD1C31D2A}"/>
              </a:ext>
            </a:extLst>
          </p:cNvPr>
          <p:cNvPicPr>
            <a:picLocks noChangeAspect="1"/>
          </p:cNvPicPr>
          <p:nvPr/>
        </p:nvPicPr>
        <p:blipFill>
          <a:blip r:embed="rId3"/>
          <a:srcRect/>
          <a:stretch/>
        </p:blipFill>
        <p:spPr>
          <a:xfrm>
            <a:off x="1" y="2"/>
            <a:ext cx="9144000" cy="6857998"/>
          </a:xfrm>
          <a:prstGeom prst="rect">
            <a:avLst/>
          </a:prstGeom>
        </p:spPr>
      </p:pic>
      <p:sp>
        <p:nvSpPr>
          <p:cNvPr id="2" name="Rectangle 1">
            <a:extLst>
              <a:ext uri="{FF2B5EF4-FFF2-40B4-BE49-F238E27FC236}">
                <a16:creationId xmlns:a16="http://schemas.microsoft.com/office/drawing/2014/main" id="{919358D0-F5F5-441B-BE37-DB77FECAC00A}"/>
              </a:ext>
            </a:extLst>
          </p:cNvPr>
          <p:cNvSpPr/>
          <p:nvPr/>
        </p:nvSpPr>
        <p:spPr>
          <a:xfrm>
            <a:off x="2959" y="1219200"/>
            <a:ext cx="9144000" cy="4801314"/>
          </a:xfrm>
          <a:prstGeom prst="rect">
            <a:avLst/>
          </a:prstGeom>
        </p:spPr>
        <p:txBody>
          <a:bodyPr wrap="square">
            <a:spAutoFit/>
          </a:bodyPr>
          <a:lstStyle/>
          <a:p>
            <a:pPr marL="342900" indent="-342900">
              <a:buFont typeface="+mj-lt"/>
              <a:buAutoNum type="arabicPeriod"/>
            </a:pPr>
            <a:r>
              <a:rPr lang="en-US" dirty="0">
                <a:latin typeface="Leelawadee" panose="020B0502040204020203" pitchFamily="34" charset="-34"/>
                <a:cs typeface="Leelawadee" panose="020B0502040204020203" pitchFamily="34" charset="-34"/>
              </a:rPr>
              <a:t>Department realizes a need.</a:t>
            </a:r>
          </a:p>
          <a:p>
            <a:pPr marL="342900" indent="-342900">
              <a:buFont typeface="+mj-lt"/>
              <a:buAutoNum type="arabicPeriod"/>
            </a:pPr>
            <a:r>
              <a:rPr lang="en-US" dirty="0">
                <a:latin typeface="Leelawadee" panose="020B0502040204020203" pitchFamily="34" charset="-34"/>
                <a:cs typeface="Leelawadee" panose="020B0502040204020203" pitchFamily="34" charset="-34"/>
              </a:rPr>
              <a:t>Research is done to determine how to meet the need. Procurement is a great source of information. Please reach out to us!</a:t>
            </a:r>
          </a:p>
          <a:p>
            <a:pPr marL="342900" indent="-342900">
              <a:buFont typeface="+mj-lt"/>
              <a:buAutoNum type="arabicPeriod"/>
            </a:pPr>
            <a:r>
              <a:rPr lang="en-US" dirty="0">
                <a:latin typeface="Leelawadee" panose="020B0502040204020203" pitchFamily="34" charset="-34"/>
                <a:cs typeface="Leelawadee" panose="020B0502040204020203" pitchFamily="34" charset="-34"/>
              </a:rPr>
              <a:t>Department enters a requisition to reserve funds for purchase. Requisition travels through electronic approval process and lands in Procurement for processing. Pcard may also be used</a:t>
            </a:r>
          </a:p>
          <a:p>
            <a:pPr marL="342900" indent="-342900">
              <a:buFont typeface="+mj-lt"/>
              <a:buAutoNum type="arabicPeriod"/>
            </a:pPr>
            <a:r>
              <a:rPr lang="en-US" dirty="0">
                <a:latin typeface="Leelawadee" panose="020B0502040204020203" pitchFamily="34" charset="-34"/>
                <a:cs typeface="Leelawadee" panose="020B0502040204020203" pitchFamily="34" charset="-34"/>
              </a:rPr>
              <a:t>Procurement assist in making sure that the good or service is procured within State of Arkansas and ATU guidelines. This may include issuing an Invitation for Bid or Request for Proposal.</a:t>
            </a:r>
          </a:p>
          <a:p>
            <a:pPr marL="800100" lvl="1" indent="-342900">
              <a:buFont typeface="Arial" panose="020B0604020202020204" pitchFamily="34" charset="0"/>
              <a:buChar char="•"/>
            </a:pPr>
            <a:r>
              <a:rPr lang="en-US" dirty="0">
                <a:latin typeface="Leelawadee" panose="020B0502040204020203" pitchFamily="34" charset="-34"/>
                <a:cs typeface="Leelawadee" panose="020B0502040204020203" pitchFamily="34" charset="-34"/>
              </a:rPr>
              <a:t>If any software is purchased, fill out  the OIS Software Application for review first.</a:t>
            </a:r>
          </a:p>
          <a:p>
            <a:pPr marL="800100" lvl="1" indent="-342900">
              <a:buFont typeface="Arial" panose="020B0604020202020204" pitchFamily="34" charset="0"/>
              <a:buChar char="•"/>
            </a:pPr>
            <a:r>
              <a:rPr lang="en-US" dirty="0">
                <a:latin typeface="Leelawadee" panose="020B0502040204020203" pitchFamily="34" charset="-34"/>
                <a:cs typeface="Leelawadee" panose="020B0502040204020203" pitchFamily="34" charset="-34"/>
              </a:rPr>
              <a:t>If any contract or agreement is required for purchase, fill out the cover sheet and submit to Legal Counsel.</a:t>
            </a:r>
          </a:p>
          <a:p>
            <a:pPr marL="342900" indent="-342900">
              <a:buFont typeface="+mj-lt"/>
              <a:buAutoNum type="arabicPeriod"/>
            </a:pPr>
            <a:r>
              <a:rPr lang="en-US" dirty="0">
                <a:latin typeface="Leelawadee" panose="020B0502040204020203" pitchFamily="34" charset="-34"/>
                <a:cs typeface="Leelawadee" panose="020B0502040204020203" pitchFamily="34" charset="-34"/>
              </a:rPr>
              <a:t>Procurement converts requisition to a purchase order and submits to vendor. Requestor receives a departmental copy of the PO in email inbox.</a:t>
            </a:r>
          </a:p>
          <a:p>
            <a:pPr marL="342900" indent="-342900">
              <a:buFont typeface="+mj-lt"/>
              <a:buAutoNum type="arabicPeriod"/>
            </a:pPr>
            <a:r>
              <a:rPr lang="en-US" dirty="0">
                <a:latin typeface="Leelawadee" panose="020B0502040204020203" pitchFamily="34" charset="-34"/>
                <a:cs typeface="Leelawadee" panose="020B0502040204020203" pitchFamily="34" charset="-34"/>
              </a:rPr>
              <a:t>Good is received or service is performed.</a:t>
            </a:r>
          </a:p>
          <a:p>
            <a:pPr marL="342900" indent="-342900">
              <a:buFont typeface="+mj-lt"/>
              <a:buAutoNum type="arabicPeriod"/>
            </a:pPr>
            <a:r>
              <a:rPr lang="en-US" dirty="0">
                <a:latin typeface="Leelawadee" panose="020B0502040204020203" pitchFamily="34" charset="-34"/>
                <a:cs typeface="Leelawadee" panose="020B0502040204020203" pitchFamily="34" charset="-34"/>
              </a:rPr>
              <a:t>Department signs departmental purchase order and forwards to Accounts Payable</a:t>
            </a:r>
          </a:p>
          <a:p>
            <a:pPr marL="342900" indent="-342900">
              <a:buFont typeface="+mj-lt"/>
              <a:buAutoNum type="arabicPeriod"/>
            </a:pPr>
            <a:r>
              <a:rPr lang="en-US" dirty="0">
                <a:latin typeface="Leelawadee" panose="020B0502040204020203" pitchFamily="34" charset="-34"/>
                <a:cs typeface="Leelawadee" panose="020B0502040204020203" pitchFamily="34" charset="-34"/>
              </a:rPr>
              <a:t>Accounts Payable issues payment to the vendor. 	 </a:t>
            </a:r>
          </a:p>
        </p:txBody>
      </p:sp>
      <p:sp>
        <p:nvSpPr>
          <p:cNvPr id="4" name="TextBox 3">
            <a:extLst>
              <a:ext uri="{FF2B5EF4-FFF2-40B4-BE49-F238E27FC236}">
                <a16:creationId xmlns:a16="http://schemas.microsoft.com/office/drawing/2014/main" id="{12493E8D-F609-47C4-A952-8B600F865AED}"/>
              </a:ext>
            </a:extLst>
          </p:cNvPr>
          <p:cNvSpPr txBox="1"/>
          <p:nvPr/>
        </p:nvSpPr>
        <p:spPr>
          <a:xfrm>
            <a:off x="914400"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Procurement Cycle</a:t>
            </a:r>
          </a:p>
        </p:txBody>
      </p:sp>
      <p:sp>
        <p:nvSpPr>
          <p:cNvPr id="5" name="TextBox 4">
            <a:extLst>
              <a:ext uri="{FF2B5EF4-FFF2-40B4-BE49-F238E27FC236}">
                <a16:creationId xmlns:a16="http://schemas.microsoft.com/office/drawing/2014/main" id="{1D2AB963-66D0-48AB-9C4C-27F8F67BD2B2}"/>
              </a:ext>
            </a:extLst>
          </p:cNvPr>
          <p:cNvSpPr txBox="1"/>
          <p:nvPr/>
        </p:nvSpPr>
        <p:spPr>
          <a:xfrm>
            <a:off x="342899" y="5934670"/>
            <a:ext cx="8458201"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nchor="b">
            <a:spAutoFit/>
          </a:bodyPr>
          <a:lstStyle/>
          <a:p>
            <a:pPr algn="ctr"/>
            <a:r>
              <a:rPr lang="en-US" dirty="0">
                <a:solidFill>
                  <a:schemeClr val="tx1"/>
                </a:solidFill>
                <a:latin typeface="Khmer UI" panose="020B0502040204020203" pitchFamily="34" charset="0"/>
                <a:cs typeface="Khmer UI" panose="020B0502040204020203" pitchFamily="34" charset="0"/>
              </a:rPr>
              <a:t>Don’t commit to buying anything unless you have a PO or P-card in hand.</a:t>
            </a:r>
          </a:p>
          <a:p>
            <a:pPr algn="ctr"/>
            <a:r>
              <a:rPr lang="en-US" dirty="0">
                <a:solidFill>
                  <a:schemeClr val="tx1"/>
                </a:solidFill>
                <a:latin typeface="Khmer UI" panose="020B0502040204020203" pitchFamily="34" charset="0"/>
                <a:cs typeface="Khmer UI" panose="020B0502040204020203" pitchFamily="34" charset="0"/>
              </a:rPr>
              <a:t>Don’t sign any agreements or contracts.</a:t>
            </a:r>
          </a:p>
          <a:p>
            <a:pPr algn="ctr"/>
            <a:r>
              <a:rPr lang="en-US" b="1" i="1" dirty="0">
                <a:solidFill>
                  <a:schemeClr val="tx1"/>
                </a:solidFill>
                <a:latin typeface="Khmer UI" panose="020B0502040204020203" pitchFamily="34" charset="0"/>
                <a:cs typeface="Khmer UI" panose="020B0502040204020203" pitchFamily="34" charset="0"/>
              </a:rPr>
              <a:t>This is for your protection!</a:t>
            </a:r>
            <a:endParaRPr lang="en-US" b="1" i="1" dirty="0">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287871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B7131-450B-4E47-B238-A6E6F33D707E}"/>
              </a:ext>
            </a:extLst>
          </p:cNvPr>
          <p:cNvPicPr>
            <a:picLocks noChangeAspect="1"/>
          </p:cNvPicPr>
          <p:nvPr/>
        </p:nvPicPr>
        <p:blipFill>
          <a:blip r:embed="rId3"/>
          <a:srcRect/>
          <a:stretch/>
        </p:blipFill>
        <p:spPr>
          <a:xfrm>
            <a:off x="1" y="2"/>
            <a:ext cx="9144000" cy="6857998"/>
          </a:xfrm>
          <a:prstGeom prst="rect">
            <a:avLst/>
          </a:prstGeom>
        </p:spPr>
      </p:pic>
      <p:sp>
        <p:nvSpPr>
          <p:cNvPr id="5" name="Title 1">
            <a:extLst>
              <a:ext uri="{FF2B5EF4-FFF2-40B4-BE49-F238E27FC236}">
                <a16:creationId xmlns:a16="http://schemas.microsoft.com/office/drawing/2014/main" id="{E7B1FCE5-A6C0-4ACC-817D-87D89FD1D3DD}"/>
              </a:ext>
            </a:extLst>
          </p:cNvPr>
          <p:cNvSpPr txBox="1">
            <a:spLocks/>
          </p:cNvSpPr>
          <p:nvPr/>
        </p:nvSpPr>
        <p:spPr>
          <a:xfrm>
            <a:off x="152399" y="177891"/>
            <a:ext cx="8839200" cy="666749"/>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Procurement Process-PCard</a:t>
            </a:r>
          </a:p>
        </p:txBody>
      </p:sp>
      <p:sp>
        <p:nvSpPr>
          <p:cNvPr id="3" name="TextBox 2">
            <a:extLst>
              <a:ext uri="{FF2B5EF4-FFF2-40B4-BE49-F238E27FC236}">
                <a16:creationId xmlns:a16="http://schemas.microsoft.com/office/drawing/2014/main" id="{03357DF6-1A67-4022-84FC-391368A0748B}"/>
              </a:ext>
            </a:extLst>
          </p:cNvPr>
          <p:cNvSpPr txBox="1"/>
          <p:nvPr/>
        </p:nvSpPr>
        <p:spPr>
          <a:xfrm>
            <a:off x="6324600" y="1143000"/>
            <a:ext cx="2362201" cy="5109091"/>
          </a:xfrm>
          <a:prstGeom prst="rect">
            <a:avLst/>
          </a:prstGeom>
          <a:noFill/>
        </p:spPr>
        <p:txBody>
          <a:bodyPr wrap="square" rtlCol="0">
            <a:spAutoFit/>
          </a:bodyPr>
          <a:lstStyle/>
          <a:p>
            <a:pPr algn="ctr"/>
            <a:r>
              <a:rPr lang="en-US" sz="2000" u="sng" dirty="0"/>
              <a:t>Pcard Tips</a:t>
            </a:r>
          </a:p>
          <a:p>
            <a:pPr marL="342900" indent="-342900">
              <a:buFont typeface="Wingdings" panose="05000000000000000000" pitchFamily="2" charset="2"/>
              <a:buChar char="ü"/>
            </a:pPr>
            <a:r>
              <a:rPr lang="en-US" dirty="0"/>
              <a:t>Cardholders can check available balance and see transactions at BOA global connect.</a:t>
            </a:r>
          </a:p>
          <a:p>
            <a:pPr marL="342900" indent="-342900">
              <a:buFont typeface="Wingdings" panose="05000000000000000000" pitchFamily="2" charset="2"/>
              <a:buChar char="ü"/>
            </a:pPr>
            <a:r>
              <a:rPr lang="en-US" dirty="0"/>
              <a:t>Remember, no requisition means no encumbrance against your budget as you use your card.</a:t>
            </a:r>
          </a:p>
          <a:p>
            <a:pPr marL="342900" indent="-342900">
              <a:buFont typeface="Wingdings" panose="05000000000000000000" pitchFamily="2" charset="2"/>
              <a:buChar char="ü"/>
            </a:pPr>
            <a:r>
              <a:rPr lang="en-US" dirty="0"/>
              <a:t>Stay up to date with Pcard procedures. See the Newsletter and OneTech!</a:t>
            </a:r>
          </a:p>
          <a:p>
            <a:endParaRPr lang="en-US" dirty="0"/>
          </a:p>
        </p:txBody>
      </p:sp>
      <p:pic>
        <p:nvPicPr>
          <p:cNvPr id="4" name="Picture 3">
            <a:extLst>
              <a:ext uri="{FF2B5EF4-FFF2-40B4-BE49-F238E27FC236}">
                <a16:creationId xmlns:a16="http://schemas.microsoft.com/office/drawing/2014/main" id="{06754FC3-8F95-4EAD-9F59-F50EF8D673AC}"/>
              </a:ext>
            </a:extLst>
          </p:cNvPr>
          <p:cNvPicPr>
            <a:picLocks noChangeAspect="1"/>
          </p:cNvPicPr>
          <p:nvPr/>
        </p:nvPicPr>
        <p:blipFill>
          <a:blip r:embed="rId4"/>
          <a:stretch>
            <a:fillRect/>
          </a:stretch>
        </p:blipFill>
        <p:spPr>
          <a:xfrm>
            <a:off x="136863" y="1371600"/>
            <a:ext cx="6227185" cy="4343400"/>
          </a:xfrm>
          <a:prstGeom prst="rect">
            <a:avLst/>
          </a:prstGeom>
        </p:spPr>
      </p:pic>
    </p:spTree>
    <p:extLst>
      <p:ext uri="{BB962C8B-B14F-4D97-AF65-F5344CB8AC3E}">
        <p14:creationId xmlns:p14="http://schemas.microsoft.com/office/powerpoint/2010/main" val="316350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6AEAA4-5430-4BEC-977C-B314638AD7DE}"/>
              </a:ext>
            </a:extLst>
          </p:cNvPr>
          <p:cNvPicPr>
            <a:picLocks noChangeAspect="1"/>
          </p:cNvPicPr>
          <p:nvPr/>
        </p:nvPicPr>
        <p:blipFill>
          <a:blip r:embed="rId3"/>
          <a:srcRect/>
          <a:stretch/>
        </p:blipFill>
        <p:spPr>
          <a:xfrm>
            <a:off x="1" y="2"/>
            <a:ext cx="9144000" cy="6857998"/>
          </a:xfrm>
          <a:prstGeom prst="rect">
            <a:avLst/>
          </a:prstGeom>
        </p:spPr>
      </p:pic>
      <p:sp>
        <p:nvSpPr>
          <p:cNvPr id="2" name="TextBox 1">
            <a:extLst>
              <a:ext uri="{FF2B5EF4-FFF2-40B4-BE49-F238E27FC236}">
                <a16:creationId xmlns:a16="http://schemas.microsoft.com/office/drawing/2014/main" id="{D6D475CC-6BF0-494E-896F-3BD80C757CD8}"/>
              </a:ext>
            </a:extLst>
          </p:cNvPr>
          <p:cNvSpPr txBox="1"/>
          <p:nvPr/>
        </p:nvSpPr>
        <p:spPr>
          <a:xfrm>
            <a:off x="914400"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Procurement Guidelines</a:t>
            </a:r>
          </a:p>
        </p:txBody>
      </p:sp>
      <p:pic>
        <p:nvPicPr>
          <p:cNvPr id="4" name="Picture 3">
            <a:extLst>
              <a:ext uri="{FF2B5EF4-FFF2-40B4-BE49-F238E27FC236}">
                <a16:creationId xmlns:a16="http://schemas.microsoft.com/office/drawing/2014/main" id="{F72D2250-D269-45C7-95EF-F3267AC1875E}"/>
              </a:ext>
            </a:extLst>
          </p:cNvPr>
          <p:cNvPicPr>
            <a:picLocks noChangeAspect="1"/>
          </p:cNvPicPr>
          <p:nvPr/>
        </p:nvPicPr>
        <p:blipFill>
          <a:blip r:embed="rId4"/>
          <a:stretch>
            <a:fillRect/>
          </a:stretch>
        </p:blipFill>
        <p:spPr>
          <a:xfrm>
            <a:off x="1283141" y="1027331"/>
            <a:ext cx="6577718" cy="5029200"/>
          </a:xfrm>
          <a:prstGeom prst="rect">
            <a:avLst/>
          </a:prstGeom>
        </p:spPr>
      </p:pic>
    </p:spTree>
    <p:extLst>
      <p:ext uri="{BB962C8B-B14F-4D97-AF65-F5344CB8AC3E}">
        <p14:creationId xmlns:p14="http://schemas.microsoft.com/office/powerpoint/2010/main" val="142726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F055E-4853-4EB2-AA5F-BAE19AF563E6}"/>
              </a:ext>
            </a:extLst>
          </p:cNvPr>
          <p:cNvPicPr>
            <a:picLocks noChangeAspect="1"/>
          </p:cNvPicPr>
          <p:nvPr/>
        </p:nvPicPr>
        <p:blipFill>
          <a:blip r:embed="rId3"/>
          <a:srcRect/>
          <a:stretch/>
        </p:blipFill>
        <p:spPr>
          <a:xfrm>
            <a:off x="1" y="2"/>
            <a:ext cx="9144000" cy="6857998"/>
          </a:xfrm>
          <a:prstGeom prst="rect">
            <a:avLst/>
          </a:prstGeom>
        </p:spPr>
      </p:pic>
      <p:sp>
        <p:nvSpPr>
          <p:cNvPr id="2" name="TextBox 1">
            <a:extLst>
              <a:ext uri="{FF2B5EF4-FFF2-40B4-BE49-F238E27FC236}">
                <a16:creationId xmlns:a16="http://schemas.microsoft.com/office/drawing/2014/main" id="{D6D475CC-6BF0-494E-896F-3BD80C757CD8}"/>
              </a:ext>
            </a:extLst>
          </p:cNvPr>
          <p:cNvSpPr txBox="1"/>
          <p:nvPr/>
        </p:nvSpPr>
        <p:spPr>
          <a:xfrm>
            <a:off x="914400"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Procurement Guidelines</a:t>
            </a:r>
          </a:p>
        </p:txBody>
      </p:sp>
      <p:pic>
        <p:nvPicPr>
          <p:cNvPr id="3" name="Picture 2">
            <a:extLst>
              <a:ext uri="{FF2B5EF4-FFF2-40B4-BE49-F238E27FC236}">
                <a16:creationId xmlns:a16="http://schemas.microsoft.com/office/drawing/2014/main" id="{E3FF0508-0F00-4950-83C7-CF47AE94801A}"/>
              </a:ext>
            </a:extLst>
          </p:cNvPr>
          <p:cNvPicPr>
            <a:picLocks noChangeAspect="1"/>
          </p:cNvPicPr>
          <p:nvPr/>
        </p:nvPicPr>
        <p:blipFill>
          <a:blip r:embed="rId4"/>
          <a:stretch>
            <a:fillRect/>
          </a:stretch>
        </p:blipFill>
        <p:spPr>
          <a:xfrm>
            <a:off x="990600" y="1064202"/>
            <a:ext cx="6824663" cy="5020618"/>
          </a:xfrm>
          <a:prstGeom prst="rect">
            <a:avLst/>
          </a:prstGeom>
        </p:spPr>
      </p:pic>
    </p:spTree>
    <p:extLst>
      <p:ext uri="{BB962C8B-B14F-4D97-AF65-F5344CB8AC3E}">
        <p14:creationId xmlns:p14="http://schemas.microsoft.com/office/powerpoint/2010/main" val="38574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8A9BA7-308A-4E63-B9E1-364D66A969D8}"/>
              </a:ext>
            </a:extLst>
          </p:cNvPr>
          <p:cNvPicPr>
            <a:picLocks noChangeAspect="1"/>
          </p:cNvPicPr>
          <p:nvPr/>
        </p:nvPicPr>
        <p:blipFill>
          <a:blip r:embed="rId4"/>
          <a:srcRect/>
          <a:stretch/>
        </p:blipFill>
        <p:spPr>
          <a:xfrm>
            <a:off x="1" y="2"/>
            <a:ext cx="9144000" cy="6857998"/>
          </a:xfrm>
          <a:prstGeom prst="rect">
            <a:avLst/>
          </a:prstGeom>
        </p:spPr>
      </p:pic>
      <p:grpSp>
        <p:nvGrpSpPr>
          <p:cNvPr id="4" name="Group 3">
            <a:extLst>
              <a:ext uri="{FF2B5EF4-FFF2-40B4-BE49-F238E27FC236}">
                <a16:creationId xmlns:a16="http://schemas.microsoft.com/office/drawing/2014/main" id="{CC5B73C6-9104-4D93-80F1-532615600492}"/>
              </a:ext>
            </a:extLst>
          </p:cNvPr>
          <p:cNvGrpSpPr/>
          <p:nvPr/>
        </p:nvGrpSpPr>
        <p:grpSpPr>
          <a:xfrm>
            <a:off x="894638" y="2588945"/>
            <a:ext cx="7296727" cy="3529012"/>
            <a:chOff x="894638" y="2588945"/>
            <a:chExt cx="7296727" cy="3529012"/>
          </a:xfrm>
        </p:grpSpPr>
        <p:pic>
          <p:nvPicPr>
            <p:cNvPr id="5" name="Picture 4">
              <a:extLst>
                <a:ext uri="{FF2B5EF4-FFF2-40B4-BE49-F238E27FC236}">
                  <a16:creationId xmlns:a16="http://schemas.microsoft.com/office/drawing/2014/main" id="{7220D166-7025-476E-B55A-C37950FC6222}"/>
                </a:ext>
              </a:extLst>
            </p:cNvPr>
            <p:cNvPicPr>
              <a:picLocks noChangeAspect="1"/>
            </p:cNvPicPr>
            <p:nvPr/>
          </p:nvPicPr>
          <p:blipFill>
            <a:blip r:embed="rId5"/>
            <a:stretch>
              <a:fillRect/>
            </a:stretch>
          </p:blipFill>
          <p:spPr>
            <a:xfrm>
              <a:off x="894638" y="2588945"/>
              <a:ext cx="2728956" cy="3529011"/>
            </a:xfrm>
            <a:prstGeom prst="rect">
              <a:avLst/>
            </a:prstGeom>
          </p:spPr>
        </p:pic>
        <p:pic>
          <p:nvPicPr>
            <p:cNvPr id="6" name="Picture 5">
              <a:extLst>
                <a:ext uri="{FF2B5EF4-FFF2-40B4-BE49-F238E27FC236}">
                  <a16:creationId xmlns:a16="http://schemas.microsoft.com/office/drawing/2014/main" id="{4AB31703-5900-424B-B713-0296A2E8E16E}"/>
                </a:ext>
              </a:extLst>
            </p:cNvPr>
            <p:cNvPicPr>
              <a:picLocks noChangeAspect="1"/>
            </p:cNvPicPr>
            <p:nvPr/>
          </p:nvPicPr>
          <p:blipFill>
            <a:blip r:embed="rId6"/>
            <a:stretch>
              <a:fillRect/>
            </a:stretch>
          </p:blipFill>
          <p:spPr>
            <a:xfrm>
              <a:off x="3024008" y="2588945"/>
              <a:ext cx="2724726" cy="3529012"/>
            </a:xfrm>
            <a:prstGeom prst="rect">
              <a:avLst/>
            </a:prstGeom>
          </p:spPr>
        </p:pic>
        <p:pic>
          <p:nvPicPr>
            <p:cNvPr id="7" name="Picture 6">
              <a:extLst>
                <a:ext uri="{FF2B5EF4-FFF2-40B4-BE49-F238E27FC236}">
                  <a16:creationId xmlns:a16="http://schemas.microsoft.com/office/drawing/2014/main" id="{6F73B965-BA0D-4DC6-8C50-8E25102EC4FF}"/>
                </a:ext>
              </a:extLst>
            </p:cNvPr>
            <p:cNvPicPr>
              <a:picLocks noChangeAspect="1"/>
            </p:cNvPicPr>
            <p:nvPr/>
          </p:nvPicPr>
          <p:blipFill>
            <a:blip r:embed="rId7"/>
            <a:stretch>
              <a:fillRect/>
            </a:stretch>
          </p:blipFill>
          <p:spPr>
            <a:xfrm>
              <a:off x="5466638" y="2588945"/>
              <a:ext cx="2724727" cy="3529011"/>
            </a:xfrm>
            <a:prstGeom prst="rect">
              <a:avLst/>
            </a:prstGeom>
          </p:spPr>
        </p:pic>
      </p:grpSp>
      <p:sp>
        <p:nvSpPr>
          <p:cNvPr id="8" name="Rectangle 7">
            <a:extLst>
              <a:ext uri="{FF2B5EF4-FFF2-40B4-BE49-F238E27FC236}">
                <a16:creationId xmlns:a16="http://schemas.microsoft.com/office/drawing/2014/main" id="{654320CC-83DE-463B-A7FB-A0F83C3C0055}"/>
              </a:ext>
            </a:extLst>
          </p:cNvPr>
          <p:cNvSpPr/>
          <p:nvPr/>
        </p:nvSpPr>
        <p:spPr>
          <a:xfrm>
            <a:off x="986161" y="1224989"/>
            <a:ext cx="8153400" cy="1200329"/>
          </a:xfrm>
          <a:prstGeom prst="rect">
            <a:avLst/>
          </a:prstGeom>
        </p:spPr>
        <p:txBody>
          <a:bodyPr wrap="square">
            <a:spAutoFit/>
          </a:bodyPr>
          <a:lstStyle/>
          <a:p>
            <a:pPr marL="285750" indent="-285750">
              <a:buFont typeface="Arial" panose="020B0604020202020204" pitchFamily="34" charset="0"/>
              <a:buChar char="•"/>
            </a:pPr>
            <a:r>
              <a:rPr lang="en-US" b="1" dirty="0"/>
              <a:t>Completed and approved form must place prior to any giveaway being advertised or purchased.</a:t>
            </a:r>
          </a:p>
          <a:p>
            <a:pPr marL="285750" indent="-285750">
              <a:buFont typeface="Arial" panose="020B0604020202020204" pitchFamily="34" charset="0"/>
              <a:buChar char="•"/>
            </a:pPr>
            <a:r>
              <a:rPr lang="en-US" dirty="0"/>
              <a:t>Available at atu.edu/controller</a:t>
            </a:r>
          </a:p>
          <a:p>
            <a:pPr marL="742950" lvl="1" indent="-285750">
              <a:buFont typeface="Arial" panose="020B0604020202020204" pitchFamily="34" charset="0"/>
              <a:buChar char="•"/>
            </a:pPr>
            <a:r>
              <a:rPr lang="en-US" dirty="0"/>
              <a:t>Select Menu/Forms/Student Gift Prize Award Form</a:t>
            </a:r>
          </a:p>
        </p:txBody>
      </p:sp>
      <p:sp>
        <p:nvSpPr>
          <p:cNvPr id="14" name="TextBox 13">
            <a:extLst>
              <a:ext uri="{FF2B5EF4-FFF2-40B4-BE49-F238E27FC236}">
                <a16:creationId xmlns:a16="http://schemas.microsoft.com/office/drawing/2014/main" id="{63781D42-F893-4955-BF0F-5E9C17FEB92D}"/>
              </a:ext>
            </a:extLst>
          </p:cNvPr>
          <p:cNvSpPr txBox="1"/>
          <p:nvPr/>
        </p:nvSpPr>
        <p:spPr>
          <a:xfrm>
            <a:off x="914399"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Required Prize/Gift Form</a:t>
            </a:r>
          </a:p>
        </p:txBody>
      </p:sp>
    </p:spTree>
    <p:extLst>
      <p:ext uri="{BB962C8B-B14F-4D97-AF65-F5344CB8AC3E}">
        <p14:creationId xmlns:p14="http://schemas.microsoft.com/office/powerpoint/2010/main" val="401977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14811C-0248-4AD1-B5CC-69B88B3B7687}"/>
              </a:ext>
            </a:extLst>
          </p:cNvPr>
          <p:cNvPicPr>
            <a:picLocks noChangeAspect="1"/>
          </p:cNvPicPr>
          <p:nvPr/>
        </p:nvPicPr>
        <p:blipFill>
          <a:blip r:embed="rId4"/>
          <a:srcRect/>
          <a:stretch/>
        </p:blipFill>
        <p:spPr>
          <a:xfrm>
            <a:off x="1" y="2"/>
            <a:ext cx="9144000" cy="6857998"/>
          </a:xfrm>
          <a:prstGeom prst="rect">
            <a:avLst/>
          </a:prstGeom>
        </p:spPr>
      </p:pic>
      <p:sp>
        <p:nvSpPr>
          <p:cNvPr id="2" name="TextBox 1">
            <a:extLst>
              <a:ext uri="{FF2B5EF4-FFF2-40B4-BE49-F238E27FC236}">
                <a16:creationId xmlns:a16="http://schemas.microsoft.com/office/drawing/2014/main" id="{D6D475CC-6BF0-494E-896F-3BD80C757CD8}"/>
              </a:ext>
            </a:extLst>
          </p:cNvPr>
          <p:cNvSpPr txBox="1"/>
          <p:nvPr/>
        </p:nvSpPr>
        <p:spPr>
          <a:xfrm>
            <a:off x="914399" y="381000"/>
            <a:ext cx="7315200" cy="646331"/>
          </a:xfrm>
          <a:prstGeom prst="rect">
            <a:avLst/>
          </a:prstGeom>
          <a:solidFill>
            <a:srgbClr val="003E1C"/>
          </a:solidFill>
        </p:spPr>
        <p:txBody>
          <a:bodyPr wrap="square" rtlCol="0">
            <a:spAutoFit/>
          </a:bodyPr>
          <a:lstStyle>
            <a:defPPr>
              <a:defRPr lang="en-US"/>
            </a:defPPr>
            <a:lvl1pPr algn="ctr">
              <a:defRPr sz="3600">
                <a:solidFill>
                  <a:schemeClr val="bg1"/>
                </a:solidFill>
                <a:latin typeface="Leelawadee" panose="020B0502040204020203" pitchFamily="34" charset="-34"/>
                <a:cs typeface="Leelawadee" panose="020B0502040204020203" pitchFamily="34" charset="-34"/>
              </a:defRPr>
            </a:lvl1pPr>
          </a:lstStyle>
          <a:p>
            <a:r>
              <a:rPr lang="en-US" dirty="0"/>
              <a:t>Contract Review Submission</a:t>
            </a:r>
          </a:p>
        </p:txBody>
      </p:sp>
      <p:sp>
        <p:nvSpPr>
          <p:cNvPr id="4" name="TextBox 3">
            <a:extLst>
              <a:ext uri="{FF2B5EF4-FFF2-40B4-BE49-F238E27FC236}">
                <a16:creationId xmlns:a16="http://schemas.microsoft.com/office/drawing/2014/main" id="{E813A198-6FCE-4107-ABE7-315F645F0841}"/>
              </a:ext>
            </a:extLst>
          </p:cNvPr>
          <p:cNvSpPr txBox="1"/>
          <p:nvPr/>
        </p:nvSpPr>
        <p:spPr>
          <a:xfrm>
            <a:off x="152399" y="1143000"/>
            <a:ext cx="8839200" cy="1200329"/>
          </a:xfrm>
          <a:prstGeom prst="rect">
            <a:avLst/>
          </a:prstGeom>
          <a:solidFill>
            <a:schemeClr val="accent3">
              <a:lumMod val="60000"/>
              <a:lumOff val="40000"/>
            </a:schemeClr>
          </a:solidFill>
        </p:spPr>
        <p:txBody>
          <a:bodyPr wrap="square" rtlCol="0">
            <a:spAutoFit/>
          </a:bodyPr>
          <a:lstStyle/>
          <a:p>
            <a:r>
              <a:rPr lang="en-US" dirty="0"/>
              <a:t>Every agreement that is presented must be evaluated prior to PO being issued. Enter “Contract to Follow” on requisition. </a:t>
            </a:r>
            <a:r>
              <a:rPr lang="en-US" u="sng" dirty="0"/>
              <a:t>Be cautious.</a:t>
            </a:r>
            <a:r>
              <a:rPr lang="en-US" dirty="0"/>
              <a:t> Some documents may seem common place, but if it requires a signature it must be evaluated.  </a:t>
            </a:r>
          </a:p>
          <a:p>
            <a:endParaRPr lang="en-US" dirty="0"/>
          </a:p>
        </p:txBody>
      </p:sp>
      <p:pic>
        <p:nvPicPr>
          <p:cNvPr id="9" name="Picture 8">
            <a:extLst>
              <a:ext uri="{FF2B5EF4-FFF2-40B4-BE49-F238E27FC236}">
                <a16:creationId xmlns:a16="http://schemas.microsoft.com/office/drawing/2014/main" id="{9A59F490-29B6-491B-9090-ED0A14B7B0FD}"/>
              </a:ext>
            </a:extLst>
          </p:cNvPr>
          <p:cNvPicPr>
            <a:picLocks noChangeAspect="1"/>
          </p:cNvPicPr>
          <p:nvPr/>
        </p:nvPicPr>
        <p:blipFill>
          <a:blip r:embed="rId5"/>
          <a:stretch>
            <a:fillRect/>
          </a:stretch>
        </p:blipFill>
        <p:spPr>
          <a:xfrm>
            <a:off x="5029200" y="2189595"/>
            <a:ext cx="3552991" cy="4687455"/>
          </a:xfrm>
          <a:prstGeom prst="rect">
            <a:avLst/>
          </a:prstGeom>
        </p:spPr>
      </p:pic>
      <p:pic>
        <p:nvPicPr>
          <p:cNvPr id="10" name="Picture 9">
            <a:extLst>
              <a:ext uri="{FF2B5EF4-FFF2-40B4-BE49-F238E27FC236}">
                <a16:creationId xmlns:a16="http://schemas.microsoft.com/office/drawing/2014/main" id="{7504DE4D-8E53-4E3D-9336-26DB4D22D94B}"/>
              </a:ext>
            </a:extLst>
          </p:cNvPr>
          <p:cNvPicPr>
            <a:picLocks noChangeAspect="1"/>
          </p:cNvPicPr>
          <p:nvPr/>
        </p:nvPicPr>
        <p:blipFill rotWithShape="1">
          <a:blip r:embed="rId6"/>
          <a:srcRect b="24122"/>
          <a:stretch/>
        </p:blipFill>
        <p:spPr>
          <a:xfrm>
            <a:off x="152399" y="2514600"/>
            <a:ext cx="3452159" cy="3718119"/>
          </a:xfrm>
          <a:prstGeom prst="rect">
            <a:avLst/>
          </a:prstGeom>
        </p:spPr>
      </p:pic>
      <p:sp>
        <p:nvSpPr>
          <p:cNvPr id="13" name="Isosceles Triangle 12">
            <a:extLst>
              <a:ext uri="{FF2B5EF4-FFF2-40B4-BE49-F238E27FC236}">
                <a16:creationId xmlns:a16="http://schemas.microsoft.com/office/drawing/2014/main" id="{81BB9BAF-8337-478E-A884-419FA8018020}"/>
              </a:ext>
            </a:extLst>
          </p:cNvPr>
          <p:cNvSpPr/>
          <p:nvPr/>
        </p:nvSpPr>
        <p:spPr>
          <a:xfrm rot="16200000">
            <a:off x="613352" y="2447347"/>
            <a:ext cx="4668406" cy="4191000"/>
          </a:xfrm>
          <a:prstGeom prst="triangle">
            <a:avLst>
              <a:gd name="adj" fmla="val 18919"/>
            </a:avLst>
          </a:prstGeom>
          <a:gradFill flip="none" rotWithShape="1">
            <a:gsLst>
              <a:gs pos="76000">
                <a:schemeClr val="accent3"/>
              </a:gs>
              <a:gs pos="0">
                <a:schemeClr val="accent6">
                  <a:lumMod val="60000"/>
                  <a:lumOff val="40000"/>
                </a:schemeClr>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156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2931</TotalTime>
  <Words>942</Words>
  <Application>Microsoft Office PowerPoint</Application>
  <PresentationFormat>On-screen Show (4:3)</PresentationFormat>
  <Paragraphs>94</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Fan Heiti Std B</vt:lpstr>
      <vt:lpstr>Arial</vt:lpstr>
      <vt:lpstr>Calibri</vt:lpstr>
      <vt:lpstr>Khmer UI</vt:lpstr>
      <vt:lpstr>Leelawadee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Stoker</dc:creator>
  <cp:lastModifiedBy>Jennifer Warren</cp:lastModifiedBy>
  <cp:revision>91</cp:revision>
  <dcterms:created xsi:type="dcterms:W3CDTF">2013-11-06T15:53:32Z</dcterms:created>
  <dcterms:modified xsi:type="dcterms:W3CDTF">2024-08-07T17:05:50Z</dcterms:modified>
</cp:coreProperties>
</file>