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2" r:id="rId14"/>
    <p:sldId id="267" r:id="rId15"/>
    <p:sldId id="270" r:id="rId16"/>
    <p:sldId id="274" r:id="rId17"/>
    <p:sldId id="268" r:id="rId18"/>
    <p:sldId id="271" r:id="rId19"/>
    <p:sldId id="273"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8" d="100"/>
          <a:sy n="108" d="100"/>
        </p:scale>
        <p:origin x="7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FF1A17-B8D9-44E8-A8C6-88B3ACC34152}" type="datetimeFigureOut">
              <a:rPr lang="en-US" smtClean="0"/>
              <a:t>9/6/2022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8DAA2-E666-4017-A16E-F8602C343E1C}" type="slidenum">
              <a:rPr lang="en-US" smtClean="0"/>
              <a:t>‹#›</a:t>
            </a:fld>
            <a:endParaRPr lang="en-US"/>
          </a:p>
        </p:txBody>
      </p:sp>
    </p:spTree>
    <p:extLst>
      <p:ext uri="{BB962C8B-B14F-4D97-AF65-F5344CB8AC3E}">
        <p14:creationId xmlns:p14="http://schemas.microsoft.com/office/powerpoint/2010/main" val="1982825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relevant</a:t>
            </a:r>
            <a:r>
              <a:rPr lang="en-US" baseline="0" dirty="0"/>
              <a:t> clinical information can be found at the web link addresses found throughout this power point or by contacting the Paramedic/EMS Department Clinical Coordinator.</a:t>
            </a:r>
            <a:endParaRPr lang="en-US" dirty="0"/>
          </a:p>
          <a:p>
            <a:endParaRPr lang="en-US" dirty="0"/>
          </a:p>
        </p:txBody>
      </p:sp>
      <p:sp>
        <p:nvSpPr>
          <p:cNvPr id="4" name="Slide Number Placeholder 3"/>
          <p:cNvSpPr>
            <a:spLocks noGrp="1"/>
          </p:cNvSpPr>
          <p:nvPr>
            <p:ph type="sldNum" sz="quarter" idx="10"/>
          </p:nvPr>
        </p:nvSpPr>
        <p:spPr/>
        <p:txBody>
          <a:bodyPr/>
          <a:lstStyle/>
          <a:p>
            <a:fld id="{91C8DAA2-E666-4017-A16E-F8602C343E1C}" type="slidenum">
              <a:rPr lang="en-US" smtClean="0"/>
              <a:t>24</a:t>
            </a:fld>
            <a:endParaRPr lang="en-US"/>
          </a:p>
        </p:txBody>
      </p:sp>
    </p:spTree>
    <p:extLst>
      <p:ext uri="{BB962C8B-B14F-4D97-AF65-F5344CB8AC3E}">
        <p14:creationId xmlns:p14="http://schemas.microsoft.com/office/powerpoint/2010/main" val="416178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7A2F-B072-4D65-8142-D6B8D418E1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DAECC9-DE94-4F07-B13F-AB11DEF51B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EAA88F-DCA1-47F8-A50E-C814DF5CDA5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8F46EE62-0420-4E7E-8E63-1FD6621A4D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ED1C4-830F-4CED-AED2-641E289A0EDF}"/>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66616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DC92-3A08-44DB-985E-498665FD85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26CB1D-1406-4429-AD6C-F0B223A29D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E6E07-E284-43D7-B592-41FA5B14C8E9}"/>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1776D800-1E4A-4BA3-8165-1A1617B75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DA3ED-7C48-4FF9-8025-6F60E779EB1F}"/>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2731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4BB9C7-F2B5-4D77-82A8-4A97365D34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EE22D2-7C3A-4C52-ABCB-A0E887AEDD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E7047-AE21-490C-934D-E465EB40186D}"/>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E8940E09-CD36-4CB2-9790-393661089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2F336-3B68-4FEF-9969-C496DF8B12BE}"/>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104874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623EA-E0BA-4A01-A609-BA55964CEA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09A363-F64C-417B-8C43-8139C66178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C8A6A-2888-4E54-AD55-609EC61BC08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768CAD70-3BEC-4317-B0BE-93D685ADB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64C75-B6DD-4FC4-8E97-EC880D789F80}"/>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65151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17178-55F0-46B8-8CC2-4A5CA7B2D8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78782F-883F-42AE-BEC6-B9D8C5B5B3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36AC66-0EE9-410C-A546-56665B1668AA}"/>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0EB0E6F7-D2F0-4338-9D0C-C5AC8F67E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9964D8-3540-46E0-9B81-25A42BC55395}"/>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03140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52BBD-B558-4116-9B98-D488F6819D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C4AF52-8A44-4371-8671-F7112E7388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6975F2-8841-422B-BF97-002ED2E716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C9C3C4-9D55-4F06-914C-5C9A20DA597B}"/>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74C1B9D9-04F7-40FD-9065-4075AB1A6A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55A3E2-E64F-4C87-9DEC-FCB2BD080FE6}"/>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40668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108E-1DE0-4A5C-8230-4A885490BA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E8AEC2-26A8-42EF-B1FB-BE6473683B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B7E2B6-1E1E-4B4D-8C06-3577B6E6D5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4973AE-4ECF-4669-BE5E-CC36EED00E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3DDBD3-689F-44A1-A902-04526D0EAE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C1544D-5409-4B72-9E17-8189BDC72E3C}"/>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8" name="Footer Placeholder 7">
            <a:extLst>
              <a:ext uri="{FF2B5EF4-FFF2-40B4-BE49-F238E27FC236}">
                <a16:creationId xmlns:a16="http://schemas.microsoft.com/office/drawing/2014/main" id="{5A032E98-F5CE-49DA-A1C6-DE2F08CC7A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010A5C-9AFD-4349-83DE-85A4708FD4E7}"/>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59291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C7879-FF94-4A2B-83CF-E72DE75AB3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73C2E8-F3F8-47F8-B82B-137A654F71D8}"/>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4" name="Footer Placeholder 3">
            <a:extLst>
              <a:ext uri="{FF2B5EF4-FFF2-40B4-BE49-F238E27FC236}">
                <a16:creationId xmlns:a16="http://schemas.microsoft.com/office/drawing/2014/main" id="{7464C815-5E79-40EB-AD5B-AE304C4ACF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20FCC0-5989-497B-94CB-A2FC0C372BE6}"/>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96771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E05CC1-C301-472A-A97E-EE046BC1F7D5}"/>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3" name="Footer Placeholder 2">
            <a:extLst>
              <a:ext uri="{FF2B5EF4-FFF2-40B4-BE49-F238E27FC236}">
                <a16:creationId xmlns:a16="http://schemas.microsoft.com/office/drawing/2014/main" id="{E6881FD9-83C7-4015-A240-4F85C44F17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764788-B37D-4061-89E7-A95C3C4E6C2E}"/>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24700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71A4A-BE13-4662-A185-8910684F0A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1EFD32-0600-433C-86A8-837A5E981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7E8A88-70CE-466E-B5D3-80B27ECDE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DA256D-52B8-4DBF-91C1-C4654B8A70CA}"/>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3D5332A1-FD82-4883-AC30-8679640E4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B8C93-C29A-4DF3-B483-CE0B2D7CA6C3}"/>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391265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4A27-55BA-4EC5-B84A-2FDF0956F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604ECA-B272-4E47-A0C3-B96E85FB3A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E921DE-E5A4-41A0-A7D3-731D107C5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3F9915-FF1E-4584-9C21-2EFC608A0DC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009C1498-18AC-48A1-897A-341ADBD6E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A7FB9C-4533-4274-A572-2334B18CDCC8}"/>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190379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CCFF-01F4-410A-8EE6-E1DC3D596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9C371B-C0CF-4B15-A215-C7D083EC26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548EC-CE86-4595-B231-D0A5BEBD5A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C1800BBB-D5EE-4AF6-8739-E0BE71268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0633D2-2B9B-45B9-9EEC-A1A3269040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75FC7-EC4C-45E5-9DC3-E50D6DC5673D}" type="slidenum">
              <a:rPr lang="en-US" smtClean="0"/>
              <a:t>‹#›</a:t>
            </a:fld>
            <a:endParaRPr lang="en-US"/>
          </a:p>
        </p:txBody>
      </p:sp>
    </p:spTree>
    <p:extLst>
      <p:ext uri="{BB962C8B-B14F-4D97-AF65-F5344CB8AC3E}">
        <p14:creationId xmlns:p14="http://schemas.microsoft.com/office/powerpoint/2010/main" val="4179694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atu.edu/ozark/academics/preceptor.php"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atu.edu/ozar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nwlink.com/~donclark/hrd/bloom.html#psychomoto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2.tvcc.edu/Health-Science-Center/healthscience/EMSPreceptorOrientation/index.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p:cNvSpPr>
            <a:spLocks noGrp="1"/>
          </p:cNvSpPr>
          <p:nvPr>
            <p:ph type="ctrTitle"/>
          </p:nvPr>
        </p:nvSpPr>
        <p:spPr>
          <a:xfrm>
            <a:off x="0" y="2089001"/>
            <a:ext cx="12192000" cy="1470025"/>
          </a:xfrm>
        </p:spPr>
        <p:txBody>
          <a:bodyPr>
            <a:normAutofit fontScale="90000"/>
          </a:bodyPr>
          <a:lstStyle/>
          <a:p>
            <a:r>
              <a:rPr lang="en-US" sz="5300" b="1" dirty="0"/>
              <a:t>Arkansas Tech University</a:t>
            </a:r>
            <a:br>
              <a:rPr lang="en-US" sz="5300" b="1" dirty="0"/>
            </a:br>
            <a:r>
              <a:rPr lang="en-US" sz="5300" b="1" dirty="0"/>
              <a:t> Ozark Campus</a:t>
            </a:r>
            <a:br>
              <a:rPr lang="en-US" dirty="0"/>
            </a:br>
            <a:endParaRPr lang="en-US" dirty="0"/>
          </a:p>
        </p:txBody>
      </p:sp>
      <p:sp>
        <p:nvSpPr>
          <p:cNvPr id="13" name="Subtitle 2"/>
          <p:cNvSpPr>
            <a:spLocks noGrp="1"/>
          </p:cNvSpPr>
          <p:nvPr>
            <p:ph type="subTitle" idx="1"/>
          </p:nvPr>
        </p:nvSpPr>
        <p:spPr>
          <a:xfrm>
            <a:off x="0" y="3049230"/>
            <a:ext cx="12192000" cy="1752600"/>
          </a:xfrm>
        </p:spPr>
        <p:txBody>
          <a:bodyPr>
            <a:normAutofit/>
          </a:bodyPr>
          <a:lstStyle/>
          <a:p>
            <a:r>
              <a:rPr lang="en-US" sz="2800" dirty="0"/>
              <a:t>Paramedic/EMS Internship and Capstone</a:t>
            </a:r>
          </a:p>
          <a:p>
            <a:r>
              <a:rPr lang="en-US" sz="2800" dirty="0"/>
              <a:t>Preceptor </a:t>
            </a:r>
            <a:r>
              <a:rPr lang="en-US" sz="2800"/>
              <a:t>Information </a:t>
            </a:r>
            <a:endParaRPr lang="en-US" sz="2800" dirty="0"/>
          </a:p>
        </p:txBody>
      </p:sp>
    </p:spTree>
    <p:extLst>
      <p:ext uri="{BB962C8B-B14F-4D97-AF65-F5344CB8AC3E}">
        <p14:creationId xmlns:p14="http://schemas.microsoft.com/office/powerpoint/2010/main" val="1239645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226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Learning Domains</a:t>
            </a:r>
          </a:p>
        </p:txBody>
      </p:sp>
      <p:sp>
        <p:nvSpPr>
          <p:cNvPr id="2" name="Rectangle 1"/>
          <p:cNvSpPr/>
          <p:nvPr/>
        </p:nvSpPr>
        <p:spPr>
          <a:xfrm>
            <a:off x="7752640" y="1698142"/>
            <a:ext cx="3951680" cy="1815882"/>
          </a:xfrm>
          <a:prstGeom prst="rect">
            <a:avLst/>
          </a:prstGeom>
        </p:spPr>
        <p:txBody>
          <a:bodyPr wrap="square">
            <a:spAutoFit/>
          </a:bodyPr>
          <a:lstStyle/>
          <a:p>
            <a:pPr marL="285750" indent="-285750">
              <a:buFont typeface="Wingdings" panose="05000000000000000000" pitchFamily="2" charset="2"/>
              <a:buChar char="v"/>
            </a:pPr>
            <a:r>
              <a:rPr lang="en-US" sz="3200" dirty="0"/>
              <a:t>Affective</a:t>
            </a:r>
          </a:p>
          <a:p>
            <a:pPr marL="742950" lvl="1" indent="-285750">
              <a:buFont typeface="Wingdings" panose="05000000000000000000" pitchFamily="2" charset="2"/>
              <a:buChar char="§"/>
            </a:pPr>
            <a:r>
              <a:rPr lang="en-US" sz="2800" dirty="0"/>
              <a:t>Growth in feelings or emotional areas</a:t>
            </a:r>
          </a:p>
          <a:p>
            <a:pPr marL="1200150" lvl="2" indent="-285750">
              <a:buFont typeface="Wingdings" panose="05000000000000000000" pitchFamily="2" charset="2"/>
              <a:buChar char="ü"/>
            </a:pPr>
            <a:r>
              <a:rPr lang="en-US" sz="2400" dirty="0"/>
              <a:t>Attitude</a:t>
            </a:r>
          </a:p>
        </p:txBody>
      </p:sp>
      <p:sp>
        <p:nvSpPr>
          <p:cNvPr id="6" name="TextBox 5"/>
          <p:cNvSpPr txBox="1"/>
          <p:nvPr/>
        </p:nvSpPr>
        <p:spPr>
          <a:xfrm>
            <a:off x="677257" y="1651975"/>
            <a:ext cx="2795452" cy="1384995"/>
          </a:xfrm>
          <a:prstGeom prst="rect">
            <a:avLst/>
          </a:prstGeom>
          <a:noFill/>
        </p:spPr>
        <p:txBody>
          <a:bodyPr wrap="square" rtlCol="0">
            <a:spAutoFit/>
          </a:bodyPr>
          <a:lstStyle/>
          <a:p>
            <a:pPr marL="285750" indent="-285750">
              <a:buFont typeface="Wingdings" panose="05000000000000000000" pitchFamily="2" charset="2"/>
              <a:buChar char="v"/>
            </a:pPr>
            <a:r>
              <a:rPr lang="en-US" sz="3200" dirty="0"/>
              <a:t>Cognitive</a:t>
            </a:r>
          </a:p>
          <a:p>
            <a:pPr marL="742950" lvl="1" indent="-285750">
              <a:buFont typeface="Wingdings" panose="05000000000000000000" pitchFamily="2" charset="2"/>
              <a:buChar char="§"/>
            </a:pPr>
            <a:r>
              <a:rPr lang="en-US" sz="2800" dirty="0"/>
              <a:t>Mental Skills</a:t>
            </a:r>
          </a:p>
          <a:p>
            <a:pPr marL="1200150" lvl="2" indent="-285750">
              <a:buFont typeface="Wingdings" panose="05000000000000000000" pitchFamily="2" charset="2"/>
              <a:buChar char="ü"/>
            </a:pPr>
            <a:r>
              <a:rPr lang="en-US" sz="2400" dirty="0"/>
              <a:t>Knowledge</a:t>
            </a:r>
          </a:p>
        </p:txBody>
      </p:sp>
      <p:sp>
        <p:nvSpPr>
          <p:cNvPr id="9" name="TextBox 8"/>
          <p:cNvSpPr txBox="1"/>
          <p:nvPr/>
        </p:nvSpPr>
        <p:spPr>
          <a:xfrm>
            <a:off x="4182292" y="1651975"/>
            <a:ext cx="2860765" cy="1384995"/>
          </a:xfrm>
          <a:prstGeom prst="rect">
            <a:avLst/>
          </a:prstGeom>
          <a:noFill/>
        </p:spPr>
        <p:txBody>
          <a:bodyPr wrap="square" rtlCol="0">
            <a:spAutoFit/>
          </a:bodyPr>
          <a:lstStyle/>
          <a:p>
            <a:pPr marL="285750" indent="-285750">
              <a:buFont typeface="Wingdings" panose="05000000000000000000" pitchFamily="2" charset="2"/>
              <a:buChar char="v"/>
            </a:pPr>
            <a:r>
              <a:rPr lang="en-US" sz="3200" dirty="0"/>
              <a:t>Psychomotor  </a:t>
            </a:r>
          </a:p>
          <a:p>
            <a:pPr marL="742950" lvl="1" indent="-285750">
              <a:buFont typeface="Wingdings" panose="05000000000000000000" pitchFamily="2" charset="2"/>
              <a:buChar char="§"/>
            </a:pPr>
            <a:r>
              <a:rPr lang="en-US" sz="2800" dirty="0"/>
              <a:t>Physical skills</a:t>
            </a:r>
          </a:p>
          <a:p>
            <a:pPr marL="1200150" lvl="2" indent="-285750">
              <a:buFont typeface="Wingdings" panose="05000000000000000000" pitchFamily="2" charset="2"/>
              <a:buChar char="ü"/>
            </a:pPr>
            <a:r>
              <a:rPr lang="en-US" sz="2400" dirty="0"/>
              <a:t>Skills</a:t>
            </a:r>
          </a:p>
        </p:txBody>
      </p:sp>
    </p:spTree>
    <p:extLst>
      <p:ext uri="{BB962C8B-B14F-4D97-AF65-F5344CB8AC3E}">
        <p14:creationId xmlns:p14="http://schemas.microsoft.com/office/powerpoint/2010/main" val="1093394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87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Cognitive</a:t>
            </a:r>
          </a:p>
        </p:txBody>
      </p:sp>
      <p:sp>
        <p:nvSpPr>
          <p:cNvPr id="2" name="Rectangle 1"/>
          <p:cNvSpPr/>
          <p:nvPr/>
        </p:nvSpPr>
        <p:spPr>
          <a:xfrm>
            <a:off x="535577" y="1285436"/>
            <a:ext cx="11038114" cy="2492990"/>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Remembering</a:t>
            </a:r>
          </a:p>
          <a:p>
            <a:pPr marL="1371600" lvl="2" indent="-457200">
              <a:buFont typeface="Wingdings" panose="05000000000000000000" pitchFamily="2" charset="2"/>
              <a:buChar char="ü"/>
            </a:pPr>
            <a:r>
              <a:rPr lang="en-US" sz="2600" dirty="0"/>
              <a:t>Recall or retrieve previous learned information</a:t>
            </a:r>
          </a:p>
          <a:p>
            <a:pPr marL="914400" lvl="1" indent="-457200">
              <a:buFont typeface="Wingdings" panose="05000000000000000000" pitchFamily="2" charset="2"/>
              <a:buChar char="§"/>
            </a:pPr>
            <a:r>
              <a:rPr lang="en-US" sz="2600" u="sng" dirty="0"/>
              <a:t>Understanding </a:t>
            </a:r>
          </a:p>
          <a:p>
            <a:pPr marL="1371600" lvl="2" indent="-457200">
              <a:buFont typeface="Wingdings" panose="05000000000000000000" pitchFamily="2" charset="2"/>
              <a:buChar char="ü"/>
            </a:pPr>
            <a:r>
              <a:rPr lang="en-US" sz="2600" dirty="0"/>
              <a:t>Comprehend meaning of instructions and problems</a:t>
            </a:r>
          </a:p>
          <a:p>
            <a:pPr marL="1371600" lvl="2" indent="-457200">
              <a:buFont typeface="Wingdings" panose="05000000000000000000" pitchFamily="2" charset="2"/>
              <a:buChar char="ü"/>
            </a:pPr>
            <a:r>
              <a:rPr lang="en-US" sz="2600" dirty="0"/>
              <a:t>State a problem in one’s own words</a:t>
            </a:r>
          </a:p>
        </p:txBody>
      </p:sp>
    </p:spTree>
    <p:extLst>
      <p:ext uri="{BB962C8B-B14F-4D97-AF65-F5344CB8AC3E}">
        <p14:creationId xmlns:p14="http://schemas.microsoft.com/office/powerpoint/2010/main" val="1206762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839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Cognitive</a:t>
            </a:r>
          </a:p>
        </p:txBody>
      </p:sp>
      <p:sp>
        <p:nvSpPr>
          <p:cNvPr id="2" name="Rectangle 1"/>
          <p:cNvSpPr/>
          <p:nvPr/>
        </p:nvSpPr>
        <p:spPr>
          <a:xfrm>
            <a:off x="561703" y="1271226"/>
            <a:ext cx="11090366" cy="2492990"/>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Applying</a:t>
            </a:r>
          </a:p>
          <a:p>
            <a:pPr marL="1371600" lvl="2" indent="-457200">
              <a:buFont typeface="Wingdings" panose="05000000000000000000" pitchFamily="2" charset="2"/>
              <a:buChar char="ü"/>
            </a:pPr>
            <a:r>
              <a:rPr lang="en-US" sz="2600" dirty="0"/>
              <a:t>Applies what was learned in the classroom into situations in the work place</a:t>
            </a:r>
          </a:p>
          <a:p>
            <a:pPr marL="914400" lvl="1" indent="-457200">
              <a:buFont typeface="Wingdings" panose="05000000000000000000" pitchFamily="2" charset="2"/>
              <a:buChar char="§"/>
            </a:pPr>
            <a:r>
              <a:rPr lang="en-US" sz="2600" u="sng" dirty="0"/>
              <a:t>Analyzing</a:t>
            </a:r>
          </a:p>
          <a:p>
            <a:pPr marL="1371600" lvl="2" indent="-457200">
              <a:buFont typeface="Wingdings" panose="05000000000000000000" pitchFamily="2" charset="2"/>
              <a:buChar char="ü"/>
            </a:pPr>
            <a:r>
              <a:rPr lang="en-US" sz="2600" dirty="0"/>
              <a:t>Distinguishes between facts and inferences </a:t>
            </a:r>
          </a:p>
        </p:txBody>
      </p:sp>
    </p:spTree>
    <p:extLst>
      <p:ext uri="{BB962C8B-B14F-4D97-AF65-F5344CB8AC3E}">
        <p14:creationId xmlns:p14="http://schemas.microsoft.com/office/powerpoint/2010/main" val="385934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Cognitive</a:t>
            </a:r>
          </a:p>
        </p:txBody>
      </p:sp>
      <p:sp>
        <p:nvSpPr>
          <p:cNvPr id="2" name="Rectangle 1"/>
          <p:cNvSpPr/>
          <p:nvPr/>
        </p:nvSpPr>
        <p:spPr>
          <a:xfrm>
            <a:off x="587829" y="1246247"/>
            <a:ext cx="10985862" cy="2092881"/>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Evaluating</a:t>
            </a:r>
          </a:p>
          <a:p>
            <a:pPr marL="1371600" lvl="2" indent="-457200">
              <a:buFont typeface="Wingdings" panose="05000000000000000000" pitchFamily="2" charset="2"/>
              <a:buChar char="ü"/>
            </a:pPr>
            <a:r>
              <a:rPr lang="en-US" sz="2600" dirty="0"/>
              <a:t>Decide on the most effective solution</a:t>
            </a:r>
          </a:p>
          <a:p>
            <a:pPr marL="914400" lvl="1" indent="-457200">
              <a:buFont typeface="Wingdings" panose="05000000000000000000" pitchFamily="2" charset="2"/>
              <a:buChar char="§"/>
            </a:pPr>
            <a:r>
              <a:rPr lang="en-US" sz="2600" u="sng" dirty="0"/>
              <a:t>Creating</a:t>
            </a:r>
          </a:p>
          <a:p>
            <a:pPr marL="1371600" lvl="2" indent="-457200">
              <a:buFont typeface="Wingdings" panose="05000000000000000000" pitchFamily="2" charset="2"/>
              <a:buChar char="ü"/>
            </a:pPr>
            <a:r>
              <a:rPr lang="en-US" sz="2600" dirty="0"/>
              <a:t>Integrate training from several sources to solve a problem</a:t>
            </a:r>
          </a:p>
        </p:txBody>
      </p:sp>
    </p:spTree>
    <p:extLst>
      <p:ext uri="{BB962C8B-B14F-4D97-AF65-F5344CB8AC3E}">
        <p14:creationId xmlns:p14="http://schemas.microsoft.com/office/powerpoint/2010/main" val="1036242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72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Psychomotor</a:t>
            </a:r>
          </a:p>
        </p:txBody>
      </p:sp>
      <p:sp>
        <p:nvSpPr>
          <p:cNvPr id="2" name="Rectangle 1"/>
          <p:cNvSpPr/>
          <p:nvPr/>
        </p:nvSpPr>
        <p:spPr>
          <a:xfrm>
            <a:off x="600891" y="1259310"/>
            <a:ext cx="10959738" cy="2092881"/>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Imitation</a:t>
            </a:r>
            <a:r>
              <a:rPr lang="en-US" sz="2600" dirty="0"/>
              <a:t>	</a:t>
            </a:r>
          </a:p>
          <a:p>
            <a:pPr marL="1371600" lvl="2" indent="-457200">
              <a:buFont typeface="Wingdings" panose="05000000000000000000" pitchFamily="2" charset="2"/>
              <a:buChar char="ü"/>
            </a:pPr>
            <a:r>
              <a:rPr lang="en-US" sz="2600" dirty="0"/>
              <a:t>Performing a skill while observing a demonstrator</a:t>
            </a:r>
          </a:p>
          <a:p>
            <a:pPr marL="914400" lvl="1" indent="-457200">
              <a:buFont typeface="Wingdings" panose="05000000000000000000" pitchFamily="2" charset="2"/>
              <a:buChar char="§"/>
            </a:pPr>
            <a:r>
              <a:rPr lang="en-US" sz="2600" u="sng" dirty="0"/>
              <a:t>Manipulation</a:t>
            </a:r>
          </a:p>
          <a:p>
            <a:pPr marL="1371600" lvl="2" indent="-457200">
              <a:buFont typeface="Wingdings" panose="05000000000000000000" pitchFamily="2" charset="2"/>
              <a:buChar char="ü"/>
            </a:pPr>
            <a:r>
              <a:rPr lang="en-US" sz="2600" dirty="0"/>
              <a:t>Performing certain actions by memory or instructions</a:t>
            </a:r>
          </a:p>
        </p:txBody>
      </p:sp>
    </p:spTree>
    <p:extLst>
      <p:ext uri="{BB962C8B-B14F-4D97-AF65-F5344CB8AC3E}">
        <p14:creationId xmlns:p14="http://schemas.microsoft.com/office/powerpoint/2010/main" val="172853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Psychomotor</a:t>
            </a:r>
          </a:p>
        </p:txBody>
      </p:sp>
      <p:sp>
        <p:nvSpPr>
          <p:cNvPr id="2" name="Rectangle 1"/>
          <p:cNvSpPr/>
          <p:nvPr/>
        </p:nvSpPr>
        <p:spPr>
          <a:xfrm>
            <a:off x="600891" y="1246247"/>
            <a:ext cx="10959738" cy="2492990"/>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Precision</a:t>
            </a:r>
          </a:p>
          <a:p>
            <a:pPr marL="1371600" lvl="2" indent="-457200">
              <a:buFont typeface="Wingdings" panose="05000000000000000000" pitchFamily="2" charset="2"/>
              <a:buChar char="ü"/>
            </a:pPr>
            <a:r>
              <a:rPr lang="en-US" sz="2600" dirty="0"/>
              <a:t>Perform a skill or task without assistance</a:t>
            </a:r>
          </a:p>
          <a:p>
            <a:pPr marL="1371600" lvl="2" indent="-457200">
              <a:buFont typeface="Wingdings" panose="05000000000000000000" pitchFamily="2" charset="2"/>
              <a:buChar char="ü"/>
            </a:pPr>
            <a:r>
              <a:rPr lang="en-US" sz="2600" dirty="0"/>
              <a:t>Demonstrate a task to a beginner</a:t>
            </a:r>
          </a:p>
          <a:p>
            <a:pPr marL="914400" lvl="1" indent="-457200">
              <a:buFont typeface="Wingdings" panose="05000000000000000000" pitchFamily="2" charset="2"/>
              <a:buChar char="§"/>
            </a:pPr>
            <a:r>
              <a:rPr lang="en-US" sz="2600" u="sng" dirty="0"/>
              <a:t>Articulation</a:t>
            </a:r>
          </a:p>
          <a:p>
            <a:pPr marL="1371600" lvl="2" indent="-457200">
              <a:buFont typeface="Wingdings" panose="05000000000000000000" pitchFamily="2" charset="2"/>
              <a:buChar char="ü"/>
            </a:pPr>
            <a:r>
              <a:rPr lang="en-US" sz="2600" dirty="0"/>
              <a:t>Combining a series of skills to meet a requirement</a:t>
            </a:r>
          </a:p>
        </p:txBody>
      </p:sp>
    </p:spTree>
    <p:extLst>
      <p:ext uri="{BB962C8B-B14F-4D97-AF65-F5344CB8AC3E}">
        <p14:creationId xmlns:p14="http://schemas.microsoft.com/office/powerpoint/2010/main" val="3832823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328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Psychomotor</a:t>
            </a:r>
          </a:p>
        </p:txBody>
      </p:sp>
      <p:sp>
        <p:nvSpPr>
          <p:cNvPr id="2" name="Rectangle 1"/>
          <p:cNvSpPr/>
          <p:nvPr/>
        </p:nvSpPr>
        <p:spPr>
          <a:xfrm>
            <a:off x="548640" y="1220121"/>
            <a:ext cx="11064240" cy="1692771"/>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Naturalization</a:t>
            </a:r>
          </a:p>
          <a:p>
            <a:pPr marL="1371600" lvl="2" indent="-457200">
              <a:buFont typeface="Wingdings" panose="05000000000000000000" pitchFamily="2" charset="2"/>
              <a:buChar char="ü"/>
            </a:pPr>
            <a:r>
              <a:rPr lang="en-US" sz="2600" dirty="0"/>
              <a:t>Mastering a high level of performance without needing to think much about it</a:t>
            </a:r>
          </a:p>
        </p:txBody>
      </p:sp>
    </p:spTree>
    <p:extLst>
      <p:ext uri="{BB962C8B-B14F-4D97-AF65-F5344CB8AC3E}">
        <p14:creationId xmlns:p14="http://schemas.microsoft.com/office/powerpoint/2010/main" val="4244365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59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Affective</a:t>
            </a:r>
          </a:p>
        </p:txBody>
      </p:sp>
      <p:sp>
        <p:nvSpPr>
          <p:cNvPr id="9" name="Content Placeholder 2"/>
          <p:cNvSpPr txBox="1">
            <a:spLocks/>
          </p:cNvSpPr>
          <p:nvPr/>
        </p:nvSpPr>
        <p:spPr>
          <a:xfrm>
            <a:off x="640080" y="1233186"/>
            <a:ext cx="10946673" cy="32420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v"/>
            </a:pPr>
            <a:r>
              <a:rPr lang="en-US" sz="2600" b="1" dirty="0"/>
              <a:t>Affective</a:t>
            </a:r>
          </a:p>
          <a:p>
            <a:pPr marL="914400" lvl="1" indent="-457200" algn="l">
              <a:buFont typeface="Wingdings" panose="05000000000000000000" pitchFamily="2" charset="2"/>
              <a:buChar char="§"/>
            </a:pPr>
            <a:r>
              <a:rPr lang="en-US" sz="2600" u="sng" dirty="0"/>
              <a:t>Receiving Phenomena</a:t>
            </a:r>
          </a:p>
          <a:p>
            <a:pPr marL="1371600" lvl="2" indent="-457200" algn="l">
              <a:buFont typeface="Wingdings" panose="05000000000000000000" pitchFamily="2" charset="2"/>
              <a:buChar char="ü"/>
            </a:pPr>
            <a:r>
              <a:rPr lang="en-US" sz="2600" dirty="0"/>
              <a:t>Listening to others with respect</a:t>
            </a:r>
          </a:p>
          <a:p>
            <a:pPr marL="914400" lvl="1" indent="-457200" algn="l">
              <a:buFont typeface="Wingdings" panose="05000000000000000000" pitchFamily="2" charset="2"/>
              <a:buChar char="§"/>
            </a:pPr>
            <a:r>
              <a:rPr lang="en-US" sz="2600" u="sng" dirty="0"/>
              <a:t>Responding to Phenomena</a:t>
            </a:r>
          </a:p>
          <a:p>
            <a:pPr marL="1371600" lvl="2" indent="-457200" algn="l">
              <a:buFont typeface="Wingdings" panose="05000000000000000000" pitchFamily="2" charset="2"/>
              <a:buChar char="ü"/>
            </a:pPr>
            <a:r>
              <a:rPr lang="en-US" sz="2600" dirty="0"/>
              <a:t>Participate in discussions</a:t>
            </a:r>
          </a:p>
          <a:p>
            <a:pPr marL="1371600" lvl="2" indent="-457200" algn="l">
              <a:buFont typeface="Wingdings" panose="05000000000000000000" pitchFamily="2" charset="2"/>
              <a:buChar char="ü"/>
            </a:pPr>
            <a:r>
              <a:rPr lang="en-US" sz="2600" dirty="0"/>
              <a:t>Questions ideals in order to understand them</a:t>
            </a:r>
          </a:p>
          <a:p>
            <a:pPr lvl="2"/>
            <a:endParaRPr lang="en-US" dirty="0"/>
          </a:p>
          <a:p>
            <a:pPr lvl="2"/>
            <a:endParaRPr lang="en-US" dirty="0"/>
          </a:p>
        </p:txBody>
      </p:sp>
    </p:spTree>
    <p:extLst>
      <p:ext uri="{BB962C8B-B14F-4D97-AF65-F5344CB8AC3E}">
        <p14:creationId xmlns:p14="http://schemas.microsoft.com/office/powerpoint/2010/main" val="264975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87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Affective</a:t>
            </a:r>
          </a:p>
        </p:txBody>
      </p:sp>
      <p:sp>
        <p:nvSpPr>
          <p:cNvPr id="2" name="Rectangle 1"/>
          <p:cNvSpPr/>
          <p:nvPr/>
        </p:nvSpPr>
        <p:spPr>
          <a:xfrm>
            <a:off x="561703" y="1285436"/>
            <a:ext cx="11064240" cy="2492990"/>
          </a:xfrm>
          <a:prstGeom prst="rect">
            <a:avLst/>
          </a:prstGeom>
        </p:spPr>
        <p:txBody>
          <a:bodyPr wrap="square">
            <a:spAutoFit/>
          </a:bodyPr>
          <a:lstStyle/>
          <a:p>
            <a:pPr marL="457200" indent="-457200">
              <a:buFont typeface="Wingdings" panose="05000000000000000000" pitchFamily="2" charset="2"/>
              <a:buChar char="v"/>
            </a:pPr>
            <a:r>
              <a:rPr lang="en-US" sz="2600" b="1" dirty="0"/>
              <a:t>Affective</a:t>
            </a:r>
          </a:p>
          <a:p>
            <a:pPr marL="914400" lvl="1" indent="-457200">
              <a:buFont typeface="Wingdings" panose="05000000000000000000" pitchFamily="2" charset="2"/>
              <a:buChar char="§"/>
            </a:pPr>
            <a:r>
              <a:rPr lang="en-US" sz="2600" u="sng" dirty="0"/>
              <a:t>Valuing</a:t>
            </a:r>
          </a:p>
          <a:p>
            <a:pPr marL="1371600" lvl="2" indent="-457200">
              <a:buFont typeface="Wingdings" panose="05000000000000000000" pitchFamily="2" charset="2"/>
              <a:buChar char="ü"/>
            </a:pPr>
            <a:r>
              <a:rPr lang="en-US" sz="2600" dirty="0"/>
              <a:t>Informs preceptor on matters that one feels strongly about</a:t>
            </a:r>
          </a:p>
          <a:p>
            <a:pPr marL="914400" lvl="1" indent="-457200">
              <a:buFont typeface="Wingdings" panose="05000000000000000000" pitchFamily="2" charset="2"/>
              <a:buChar char="§"/>
            </a:pPr>
            <a:r>
              <a:rPr lang="en-US" sz="2600" u="sng" dirty="0"/>
              <a:t>Organization</a:t>
            </a:r>
          </a:p>
          <a:p>
            <a:pPr marL="1371600" lvl="2" indent="-457200">
              <a:buFont typeface="Wingdings" panose="05000000000000000000" pitchFamily="2" charset="2"/>
              <a:buChar char="ü"/>
            </a:pPr>
            <a:r>
              <a:rPr lang="en-US" sz="2600" dirty="0"/>
              <a:t>Accepts responsibility for one’s behavior</a:t>
            </a:r>
          </a:p>
          <a:p>
            <a:pPr marL="1371600" lvl="2" indent="-457200">
              <a:buFont typeface="Wingdings" panose="05000000000000000000" pitchFamily="2" charset="2"/>
              <a:buChar char="ü"/>
            </a:pPr>
            <a:r>
              <a:rPr lang="en-US" sz="2600" dirty="0"/>
              <a:t>Prioritizes time effectively </a:t>
            </a:r>
          </a:p>
        </p:txBody>
      </p:sp>
    </p:spTree>
    <p:extLst>
      <p:ext uri="{BB962C8B-B14F-4D97-AF65-F5344CB8AC3E}">
        <p14:creationId xmlns:p14="http://schemas.microsoft.com/office/powerpoint/2010/main" val="607379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Affective</a:t>
            </a:r>
          </a:p>
        </p:txBody>
      </p:sp>
      <p:sp>
        <p:nvSpPr>
          <p:cNvPr id="2" name="Rectangle 1"/>
          <p:cNvSpPr/>
          <p:nvPr/>
        </p:nvSpPr>
        <p:spPr>
          <a:xfrm>
            <a:off x="535577" y="1246247"/>
            <a:ext cx="11038114" cy="1692771"/>
          </a:xfrm>
          <a:prstGeom prst="rect">
            <a:avLst/>
          </a:prstGeom>
        </p:spPr>
        <p:txBody>
          <a:bodyPr wrap="square">
            <a:spAutoFit/>
          </a:bodyPr>
          <a:lstStyle/>
          <a:p>
            <a:pPr marL="457200" indent="-457200">
              <a:buFont typeface="Wingdings" panose="05000000000000000000" pitchFamily="2" charset="2"/>
              <a:buChar char="v"/>
            </a:pPr>
            <a:r>
              <a:rPr lang="en-US" sz="2600" b="1" dirty="0"/>
              <a:t>Affective</a:t>
            </a:r>
          </a:p>
          <a:p>
            <a:pPr marL="914400" lvl="1" indent="-457200">
              <a:buFont typeface="Wingdings" panose="05000000000000000000" pitchFamily="2" charset="2"/>
              <a:buChar char="§"/>
            </a:pPr>
            <a:r>
              <a:rPr lang="en-US" sz="2600" u="sng" dirty="0"/>
              <a:t>Characterization</a:t>
            </a:r>
          </a:p>
          <a:p>
            <a:pPr marL="1371600" lvl="2" indent="-457200">
              <a:buFont typeface="Wingdings" panose="05000000000000000000" pitchFamily="2" charset="2"/>
              <a:buChar char="ü"/>
            </a:pPr>
            <a:r>
              <a:rPr lang="en-US" sz="2600" dirty="0"/>
              <a:t>Displays teamwork</a:t>
            </a:r>
          </a:p>
          <a:p>
            <a:pPr marL="1371600" lvl="2" indent="-457200">
              <a:buFont typeface="Wingdings" panose="05000000000000000000" pitchFamily="2" charset="2"/>
              <a:buChar char="ü"/>
            </a:pPr>
            <a:r>
              <a:rPr lang="en-US" sz="2600" dirty="0"/>
              <a:t>Displays a commitment to ethical practice</a:t>
            </a:r>
          </a:p>
        </p:txBody>
      </p:sp>
    </p:spTree>
    <p:extLst>
      <p:ext uri="{BB962C8B-B14F-4D97-AF65-F5344CB8AC3E}">
        <p14:creationId xmlns:p14="http://schemas.microsoft.com/office/powerpoint/2010/main" val="928403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74766" y="1267084"/>
            <a:ext cx="11038114" cy="397031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Providing EMS education in Ozark since 1996</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Received Committee on Accreditation for Emergency Medical Service Programs Accreditation in 2003</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Became part of Arkansas Tech University in 2007</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Associate of Applied Science in Paramedic/Emergency Medical Service in 2013</a:t>
            </a:r>
          </a:p>
          <a:p>
            <a:endParaRPr lang="en-US" dirty="0"/>
          </a:p>
        </p:txBody>
      </p:sp>
      <p:sp>
        <p:nvSpPr>
          <p:cNvPr id="9" name="Title 1"/>
          <p:cNvSpPr txBox="1">
            <a:spLocks/>
          </p:cNvSpPr>
          <p:nvPr/>
        </p:nvSpPr>
        <p:spPr>
          <a:xfrm>
            <a:off x="0" y="425649"/>
            <a:ext cx="12192000" cy="68469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History</a:t>
            </a:r>
          </a:p>
        </p:txBody>
      </p:sp>
    </p:spTree>
    <p:extLst>
      <p:ext uri="{BB962C8B-B14F-4D97-AF65-F5344CB8AC3E}">
        <p14:creationId xmlns:p14="http://schemas.microsoft.com/office/powerpoint/2010/main" val="4069642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517082"/>
            <a:ext cx="12192000" cy="558253"/>
          </a:xfrm>
          <a:prstGeom prst="rect">
            <a:avLst/>
          </a:prstGeom>
          <a:solidFill>
            <a:schemeClr val="bg1"/>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Measure Progress</a:t>
            </a:r>
          </a:p>
        </p:txBody>
      </p:sp>
      <p:sp>
        <p:nvSpPr>
          <p:cNvPr id="2" name="Rectangle 1"/>
          <p:cNvSpPr/>
          <p:nvPr/>
        </p:nvSpPr>
        <p:spPr>
          <a:xfrm>
            <a:off x="465909" y="1267945"/>
            <a:ext cx="11260182" cy="4893647"/>
          </a:xfrm>
          <a:prstGeom prst="rect">
            <a:avLst/>
          </a:prstGeom>
          <a:noFill/>
        </p:spPr>
        <p:txBody>
          <a:bodyPr wrap="square">
            <a:spAutoFit/>
          </a:bodyPr>
          <a:lstStyle/>
          <a:p>
            <a:pPr marL="457200" indent="-457200">
              <a:buFont typeface="Wingdings" panose="05000000000000000000" pitchFamily="2" charset="2"/>
              <a:buChar char="v"/>
            </a:pPr>
            <a:r>
              <a:rPr lang="en-US" sz="2400" dirty="0"/>
              <a:t>Students should work their way to the higher levels of the learning domains throughout their time in internship, receiving an evaluation from the preceptor after every field shift</a:t>
            </a:r>
          </a:p>
          <a:p>
            <a:pPr marL="457200" indent="-457200">
              <a:buFont typeface="Wingdings" panose="05000000000000000000" pitchFamily="2" charset="2"/>
              <a:buChar char="v"/>
            </a:pPr>
            <a:endParaRPr lang="en-US" sz="2400" dirty="0"/>
          </a:p>
          <a:p>
            <a:pPr marL="457200" indent="-457200">
              <a:buFont typeface="Wingdings" panose="05000000000000000000" pitchFamily="2" charset="2"/>
              <a:buChar char="v"/>
            </a:pPr>
            <a:r>
              <a:rPr lang="en-US" sz="2400" dirty="0"/>
              <a:t>Phase 1 &amp; 2 end evaluations</a:t>
            </a:r>
          </a:p>
          <a:p>
            <a:pPr marL="914400" lvl="1" indent="-457200">
              <a:buFont typeface="Wingdings" panose="05000000000000000000" pitchFamily="2" charset="2"/>
              <a:buChar char="ü"/>
            </a:pPr>
            <a:r>
              <a:rPr lang="en-US" sz="2400" dirty="0"/>
              <a:t>Phase 1-Student moves through level 1 &amp; 2 cognitive, psychomotor, and affective learning levels and is evaluated for progression to capstone</a:t>
            </a:r>
          </a:p>
          <a:p>
            <a:pPr lvl="1"/>
            <a:endParaRPr lang="en-US" sz="2400" dirty="0"/>
          </a:p>
          <a:p>
            <a:pPr marL="914400" lvl="1" indent="-457200">
              <a:buFont typeface="Wingdings" panose="05000000000000000000" pitchFamily="2" charset="2"/>
              <a:buChar char="ü"/>
            </a:pPr>
            <a:r>
              <a:rPr lang="en-US" sz="2400" dirty="0"/>
              <a:t>Phase 2-Also known as capstone, student is expected to perform at the highest level in cognitive, psychomotor, and affective domains, acting as team leader on all calls</a:t>
            </a:r>
          </a:p>
          <a:p>
            <a:pPr marL="457200" indent="-457200">
              <a:buFont typeface="Wingdings" panose="05000000000000000000" pitchFamily="2" charset="2"/>
              <a:buChar char="v"/>
            </a:pPr>
            <a:endParaRPr lang="en-US" sz="2400" dirty="0"/>
          </a:p>
          <a:p>
            <a:pPr marL="457200" indent="-457200">
              <a:buFont typeface="Wingdings" panose="05000000000000000000" pitchFamily="2" charset="2"/>
              <a:buChar char="v"/>
            </a:pPr>
            <a:r>
              <a:rPr lang="en-US" sz="2400" dirty="0"/>
              <a:t>Progression is monitored by preceptor and clinical coordinator via student evaluations</a:t>
            </a:r>
          </a:p>
        </p:txBody>
      </p:sp>
    </p:spTree>
    <p:extLst>
      <p:ext uri="{BB962C8B-B14F-4D97-AF65-F5344CB8AC3E}">
        <p14:creationId xmlns:p14="http://schemas.microsoft.com/office/powerpoint/2010/main" val="1590460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99190" y="1407424"/>
            <a:ext cx="11193619" cy="3693319"/>
          </a:xfrm>
          <a:prstGeom prst="rect">
            <a:avLst/>
          </a:prstGeom>
        </p:spPr>
        <p:txBody>
          <a:bodyPr wrap="square">
            <a:spAutoFit/>
          </a:bodyPr>
          <a:lstStyle/>
          <a:p>
            <a:pPr marL="457200" indent="-457200">
              <a:buFont typeface="Wingdings" panose="05000000000000000000" pitchFamily="2" charset="2"/>
              <a:buChar char="v"/>
            </a:pPr>
            <a:r>
              <a:rPr lang="en-US" sz="2600" u="sng" dirty="0"/>
              <a:t>Preceptor Evaluation of Student</a:t>
            </a:r>
          </a:p>
          <a:p>
            <a:pPr marL="914400" lvl="1" indent="-457200">
              <a:buFont typeface="Wingdings" panose="05000000000000000000" pitchFamily="2" charset="2"/>
              <a:buChar char="ü"/>
            </a:pPr>
            <a:r>
              <a:rPr lang="en-US" sz="2600" dirty="0"/>
              <a:t>Every Shift</a:t>
            </a:r>
          </a:p>
          <a:p>
            <a:pPr lvl="1"/>
            <a:endParaRPr lang="en-US" sz="2600" dirty="0"/>
          </a:p>
          <a:p>
            <a:pPr marL="457200" indent="-457200">
              <a:buFont typeface="Wingdings" panose="05000000000000000000" pitchFamily="2" charset="2"/>
              <a:buChar char="v"/>
            </a:pPr>
            <a:r>
              <a:rPr lang="en-US" sz="2600" u="sng" dirty="0"/>
              <a:t>Phase 1 Preceptor Evaluation of Student</a:t>
            </a:r>
          </a:p>
          <a:p>
            <a:pPr marL="914400" lvl="1" indent="-457200">
              <a:buFont typeface="Wingdings" panose="05000000000000000000" pitchFamily="2" charset="2"/>
              <a:buChar char="ü"/>
            </a:pPr>
            <a:r>
              <a:rPr lang="en-US" sz="2600" dirty="0"/>
              <a:t>used by preceptor for progression of student into capstone phase</a:t>
            </a:r>
          </a:p>
          <a:p>
            <a:pPr lvl="1"/>
            <a:endParaRPr lang="en-US" sz="2600" dirty="0"/>
          </a:p>
          <a:p>
            <a:pPr marL="457200" indent="-457200">
              <a:buFont typeface="Wingdings" panose="05000000000000000000" pitchFamily="2" charset="2"/>
              <a:buChar char="v"/>
            </a:pPr>
            <a:r>
              <a:rPr lang="en-US" sz="2600" u="sng" dirty="0"/>
              <a:t>Phase 2 Preceptor Evaluation of student</a:t>
            </a:r>
          </a:p>
          <a:p>
            <a:pPr marL="914400" lvl="1" indent="-457200">
              <a:buFont typeface="Wingdings" panose="05000000000000000000" pitchFamily="2" charset="2"/>
              <a:buChar char="ü"/>
            </a:pPr>
            <a:r>
              <a:rPr lang="en-US" sz="2600" dirty="0"/>
              <a:t>used to evaluate student as competent entry level provider at the end of capstone experience</a:t>
            </a:r>
          </a:p>
        </p:txBody>
      </p:sp>
      <p:sp>
        <p:nvSpPr>
          <p:cNvPr id="3" name="Rectangle 2"/>
          <p:cNvSpPr/>
          <p:nvPr/>
        </p:nvSpPr>
        <p:spPr>
          <a:xfrm>
            <a:off x="0" y="369332"/>
            <a:ext cx="12192000" cy="769441"/>
          </a:xfrm>
          <a:prstGeom prst="rect">
            <a:avLst/>
          </a:prstGeom>
        </p:spPr>
        <p:txBody>
          <a:bodyPr wrap="square">
            <a:spAutoFit/>
          </a:bodyPr>
          <a:lstStyle/>
          <a:p>
            <a:pPr algn="ctr"/>
            <a:r>
              <a:rPr lang="en-US" sz="4400" b="1" u="sng" dirty="0">
                <a:latin typeface="+mj-lt"/>
              </a:rPr>
              <a:t>Student Evaluations</a:t>
            </a:r>
          </a:p>
        </p:txBody>
      </p:sp>
    </p:spTree>
    <p:extLst>
      <p:ext uri="{BB962C8B-B14F-4D97-AF65-F5344CB8AC3E}">
        <p14:creationId xmlns:p14="http://schemas.microsoft.com/office/powerpoint/2010/main" val="1544226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ctrTitle"/>
          </p:nvPr>
        </p:nvSpPr>
        <p:spPr>
          <a:xfrm>
            <a:off x="1" y="347014"/>
            <a:ext cx="12191999" cy="833270"/>
          </a:xfrm>
        </p:spPr>
        <p:txBody>
          <a:bodyPr>
            <a:normAutofit/>
          </a:bodyPr>
          <a:lstStyle/>
          <a:p>
            <a:r>
              <a:rPr lang="en-US" sz="4400" b="1" u="sng" dirty="0"/>
              <a:t>Preceptors and Sites are Evaluated as Well!</a:t>
            </a:r>
          </a:p>
        </p:txBody>
      </p:sp>
      <p:sp>
        <p:nvSpPr>
          <p:cNvPr id="2" name="Rectangle 1"/>
          <p:cNvSpPr/>
          <p:nvPr/>
        </p:nvSpPr>
        <p:spPr>
          <a:xfrm>
            <a:off x="475129" y="1774980"/>
            <a:ext cx="11241741" cy="2062103"/>
          </a:xfrm>
          <a:prstGeom prst="rect">
            <a:avLst/>
          </a:prstGeom>
        </p:spPr>
        <p:txBody>
          <a:bodyPr wrap="square">
            <a:spAutoFit/>
          </a:bodyPr>
          <a:lstStyle/>
          <a:p>
            <a:pPr marL="457200" indent="-457200">
              <a:buFont typeface="Wingdings" panose="05000000000000000000" pitchFamily="2" charset="2"/>
              <a:buChar char="v"/>
            </a:pPr>
            <a:r>
              <a:rPr lang="en-US" sz="3200" dirty="0"/>
              <a:t>Internship Student Evaluation of Preceptor</a:t>
            </a:r>
          </a:p>
          <a:p>
            <a:pPr marL="457200" indent="-457200">
              <a:buFont typeface="Wingdings" panose="05000000000000000000" pitchFamily="2" charset="2"/>
              <a:buChar char="v"/>
            </a:pPr>
            <a:endParaRPr lang="en-US" sz="3200" dirty="0"/>
          </a:p>
          <a:p>
            <a:pPr marL="457200" indent="-457200">
              <a:buFont typeface="Wingdings" panose="05000000000000000000" pitchFamily="2" charset="2"/>
              <a:buChar char="v"/>
            </a:pPr>
            <a:r>
              <a:rPr lang="en-US" sz="3200" dirty="0"/>
              <a:t>Internship Student Evaluation of Site</a:t>
            </a:r>
          </a:p>
          <a:p>
            <a:endParaRPr lang="en-US" sz="3200" dirty="0"/>
          </a:p>
        </p:txBody>
      </p:sp>
    </p:spTree>
    <p:extLst>
      <p:ext uri="{BB962C8B-B14F-4D97-AF65-F5344CB8AC3E}">
        <p14:creationId xmlns:p14="http://schemas.microsoft.com/office/powerpoint/2010/main" val="1361766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299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Forms and Manuals</a:t>
            </a:r>
          </a:p>
        </p:txBody>
      </p:sp>
      <p:sp>
        <p:nvSpPr>
          <p:cNvPr id="2" name="Rectangle 1"/>
          <p:cNvSpPr/>
          <p:nvPr/>
        </p:nvSpPr>
        <p:spPr>
          <a:xfrm>
            <a:off x="666206" y="1266575"/>
            <a:ext cx="5225143" cy="3416320"/>
          </a:xfrm>
          <a:prstGeom prst="rect">
            <a:avLst/>
          </a:prstGeom>
        </p:spPr>
        <p:txBody>
          <a:bodyPr wrap="square">
            <a:spAutoFit/>
          </a:bodyPr>
          <a:lstStyle/>
          <a:p>
            <a:pPr marL="457200" indent="-457200">
              <a:buFont typeface="Wingdings" panose="05000000000000000000" pitchFamily="2" charset="2"/>
              <a:buChar char="v"/>
            </a:pPr>
            <a:r>
              <a:rPr lang="en-US" sz="3000" dirty="0"/>
              <a:t>Internship Handbook</a:t>
            </a:r>
          </a:p>
          <a:p>
            <a:endParaRPr lang="en-US" sz="3000" dirty="0"/>
          </a:p>
          <a:p>
            <a:pPr marL="457200" indent="-457200">
              <a:buFont typeface="Wingdings" panose="05000000000000000000" pitchFamily="2" charset="2"/>
              <a:buChar char="v"/>
            </a:pPr>
            <a:r>
              <a:rPr lang="en-US" sz="3000" dirty="0"/>
              <a:t>Student Evaluation</a:t>
            </a:r>
          </a:p>
          <a:p>
            <a:pPr marL="800100" lvl="1" indent="-342900">
              <a:buFont typeface="Wingdings" panose="05000000000000000000" pitchFamily="2" charset="2"/>
              <a:buChar char="ü"/>
            </a:pPr>
            <a:r>
              <a:rPr lang="en-US" sz="2400" dirty="0"/>
              <a:t>Internship Site Evaluation</a:t>
            </a:r>
          </a:p>
          <a:p>
            <a:pPr marL="800100" lvl="1" indent="-342900">
              <a:buFont typeface="Wingdings" panose="05000000000000000000" pitchFamily="2" charset="2"/>
              <a:buChar char="ü"/>
            </a:pPr>
            <a:r>
              <a:rPr lang="en-US" sz="2400" dirty="0"/>
              <a:t>Student Evaluation of Preceptor</a:t>
            </a:r>
          </a:p>
          <a:p>
            <a:pPr lvl="1"/>
            <a:endParaRPr lang="en-US" sz="2400" dirty="0"/>
          </a:p>
          <a:p>
            <a:pPr marL="457200" indent="-457200">
              <a:buFont typeface="Wingdings" panose="05000000000000000000" pitchFamily="2" charset="2"/>
              <a:buChar char="v"/>
            </a:pPr>
            <a:r>
              <a:rPr lang="en-US" sz="3000" dirty="0"/>
              <a:t>Preceptor Evaluation</a:t>
            </a:r>
          </a:p>
          <a:p>
            <a:pPr marL="914400" lvl="1" indent="-457200">
              <a:buFont typeface="Wingdings" panose="05000000000000000000" pitchFamily="2" charset="2"/>
              <a:buChar char="ü"/>
            </a:pPr>
            <a:r>
              <a:rPr lang="en-US" sz="2400" dirty="0"/>
              <a:t>Preceptors Evaluation of Student</a:t>
            </a:r>
          </a:p>
        </p:txBody>
      </p:sp>
      <p:sp>
        <p:nvSpPr>
          <p:cNvPr id="9" name="Content Placeholder 3"/>
          <p:cNvSpPr txBox="1">
            <a:spLocks/>
          </p:cNvSpPr>
          <p:nvPr/>
        </p:nvSpPr>
        <p:spPr>
          <a:xfrm>
            <a:off x="6884126" y="1266575"/>
            <a:ext cx="4167051" cy="158662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v"/>
            </a:pPr>
            <a:r>
              <a:rPr lang="en-US" sz="3200" dirty="0"/>
              <a:t>Preceptor Agreement</a:t>
            </a:r>
          </a:p>
          <a:p>
            <a:pPr lvl="1">
              <a:buFont typeface="Wingdings" panose="05000000000000000000" pitchFamily="2" charset="2"/>
              <a:buChar char="ü"/>
            </a:pPr>
            <a:r>
              <a:rPr lang="en-US" dirty="0"/>
              <a:t>Must Be Signed by Preceptor Site Personnel</a:t>
            </a:r>
          </a:p>
        </p:txBody>
      </p:sp>
      <p:sp>
        <p:nvSpPr>
          <p:cNvPr id="3" name="TextBox 2"/>
          <p:cNvSpPr txBox="1"/>
          <p:nvPr/>
        </p:nvSpPr>
        <p:spPr>
          <a:xfrm>
            <a:off x="0" y="5499455"/>
            <a:ext cx="12192000" cy="707886"/>
          </a:xfrm>
          <a:prstGeom prst="rect">
            <a:avLst/>
          </a:prstGeom>
          <a:noFill/>
        </p:spPr>
        <p:txBody>
          <a:bodyPr wrap="square" rtlCol="0">
            <a:spAutoFit/>
          </a:bodyPr>
          <a:lstStyle/>
          <a:p>
            <a:pPr algn="ctr"/>
            <a:r>
              <a:rPr lang="en-US" sz="2000" b="1" dirty="0"/>
              <a:t>Link to all student/preceptor internship documents:</a:t>
            </a:r>
            <a:endParaRPr lang="en-US" sz="2000" b="1" dirty="0">
              <a:hlinkClick r:id="rId3"/>
            </a:endParaRPr>
          </a:p>
          <a:p>
            <a:pPr algn="ctr"/>
            <a:r>
              <a:rPr lang="en-US" sz="2000" dirty="0">
                <a:hlinkClick r:id="rId3"/>
              </a:rPr>
              <a:t>http://www.atu.edu/ozark/academics/preceptor.php</a:t>
            </a:r>
            <a:r>
              <a:rPr lang="en-US" sz="2000" dirty="0"/>
              <a:t> </a:t>
            </a:r>
          </a:p>
        </p:txBody>
      </p:sp>
    </p:spTree>
    <p:extLst>
      <p:ext uri="{BB962C8B-B14F-4D97-AF65-F5344CB8AC3E}">
        <p14:creationId xmlns:p14="http://schemas.microsoft.com/office/powerpoint/2010/main" val="2462695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7703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Summary</a:t>
            </a:r>
          </a:p>
        </p:txBody>
      </p:sp>
      <p:sp>
        <p:nvSpPr>
          <p:cNvPr id="2" name="Rectangle 1"/>
          <p:cNvSpPr/>
          <p:nvPr/>
        </p:nvSpPr>
        <p:spPr>
          <a:xfrm>
            <a:off x="352696" y="1602462"/>
            <a:ext cx="11430001" cy="3539430"/>
          </a:xfrm>
          <a:prstGeom prst="rect">
            <a:avLst/>
          </a:prstGeom>
        </p:spPr>
        <p:txBody>
          <a:bodyPr wrap="square">
            <a:spAutoFit/>
          </a:bodyPr>
          <a:lstStyle/>
          <a:p>
            <a:pPr marL="457200" indent="-457200">
              <a:buFont typeface="Wingdings" panose="05000000000000000000" pitchFamily="2" charset="2"/>
              <a:buChar char="v"/>
            </a:pPr>
            <a:r>
              <a:rPr lang="en-US" sz="2800" dirty="0"/>
              <a:t>You are our educators in the internship/capstone setting</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Help our students integrate their knowledge into field practice</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Continuous evaluation is key to student success</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You are helping to shape your peers, coworkers, and medical providers of tomorrow </a:t>
            </a:r>
          </a:p>
        </p:txBody>
      </p:sp>
    </p:spTree>
    <p:extLst>
      <p:ext uri="{BB962C8B-B14F-4D97-AF65-F5344CB8AC3E}">
        <p14:creationId xmlns:p14="http://schemas.microsoft.com/office/powerpoint/2010/main" val="2923511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ctrTitle"/>
          </p:nvPr>
        </p:nvSpPr>
        <p:spPr>
          <a:xfrm>
            <a:off x="2209800" y="1076476"/>
            <a:ext cx="7772400" cy="4536328"/>
          </a:xfrm>
        </p:spPr>
        <p:txBody>
          <a:bodyPr>
            <a:noAutofit/>
          </a:bodyPr>
          <a:lstStyle/>
          <a:p>
            <a:r>
              <a:rPr lang="en-US" sz="3200" dirty="0">
                <a:latin typeface="+mn-lt"/>
              </a:rPr>
              <a:t>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a:t>
            </a:r>
            <a:br>
              <a:rPr lang="en-US" sz="3200" dirty="0"/>
            </a:br>
            <a:r>
              <a:rPr lang="en-US" sz="3200" b="1" dirty="0">
                <a:hlinkClick r:id="rId3"/>
              </a:rPr>
              <a:t>www.atu.edu/ozark</a:t>
            </a:r>
            <a:endParaRPr lang="en-US" sz="3200" dirty="0"/>
          </a:p>
        </p:txBody>
      </p:sp>
    </p:spTree>
    <p:extLst>
      <p:ext uri="{BB962C8B-B14F-4D97-AF65-F5344CB8AC3E}">
        <p14:creationId xmlns:p14="http://schemas.microsoft.com/office/powerpoint/2010/main" val="1095353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9377" y="1698646"/>
            <a:ext cx="11273246" cy="3985706"/>
          </a:xfrm>
          <a:prstGeom prst="rect">
            <a:avLst/>
          </a:prstGeom>
        </p:spPr>
        <p:txBody>
          <a:bodyPr wrap="square">
            <a:spAutoFit/>
          </a:bodyPr>
          <a:lstStyle/>
          <a:p>
            <a:pPr marL="342900" indent="-342900">
              <a:buFont typeface="Wingdings" panose="05000000000000000000" pitchFamily="2" charset="2"/>
              <a:buChar char="§"/>
            </a:pPr>
            <a:r>
              <a:rPr lang="en-US" sz="2300" dirty="0"/>
              <a:t>Baltimore, J. J. (2004). The Hospital Clinical Preceptor: Essential Preparation for Success. </a:t>
            </a:r>
            <a:r>
              <a:rPr lang="en-US" sz="2300" i="1" dirty="0"/>
              <a:t>The Journal of Continuing Education in Nursing</a:t>
            </a:r>
            <a:r>
              <a:rPr lang="en-US" sz="2300" dirty="0"/>
              <a:t>, 133.</a:t>
            </a:r>
          </a:p>
          <a:p>
            <a:pPr marL="342900" indent="-342900">
              <a:buFont typeface="Wingdings" panose="05000000000000000000" pitchFamily="2" charset="2"/>
              <a:buChar char="§"/>
            </a:pPr>
            <a:endParaRPr lang="en-US" sz="2300" dirty="0"/>
          </a:p>
          <a:p>
            <a:pPr marL="342900" indent="-342900">
              <a:buFont typeface="Wingdings" panose="05000000000000000000" pitchFamily="2" charset="2"/>
              <a:buChar char="§"/>
            </a:pPr>
            <a:r>
              <a:rPr lang="en-US" sz="2300" dirty="0"/>
              <a:t>Clark, D. (2014, July 7). </a:t>
            </a:r>
            <a:r>
              <a:rPr lang="en-US" sz="2300" i="1" dirty="0"/>
              <a:t>Bloom's Taxonomy of Learning Domains</a:t>
            </a:r>
            <a:r>
              <a:rPr lang="en-US" sz="2300" dirty="0"/>
              <a:t>. Retrieved October 2, 2014, from Big Dog &amp; Little Dog's Performance Juxtaposition: </a:t>
            </a:r>
            <a:r>
              <a:rPr lang="en-US" sz="2300" dirty="0">
                <a:hlinkClick r:id="rId3"/>
              </a:rPr>
              <a:t>http://www.nwlink.com/~donclark/hrd/bloom.html#psychomotor</a:t>
            </a:r>
            <a:endParaRPr lang="en-US" sz="2300" dirty="0"/>
          </a:p>
          <a:p>
            <a:pPr marL="342900" indent="-342900">
              <a:buFont typeface="Wingdings" panose="05000000000000000000" pitchFamily="2" charset="2"/>
              <a:buChar char="§"/>
            </a:pPr>
            <a:endParaRPr lang="en-US" sz="2300" dirty="0"/>
          </a:p>
          <a:p>
            <a:pPr marL="342900" indent="-342900">
              <a:buFont typeface="Wingdings" panose="05000000000000000000" pitchFamily="2" charset="2"/>
              <a:buChar char="§"/>
            </a:pPr>
            <a:r>
              <a:rPr lang="en-US" sz="2300" dirty="0"/>
              <a:t>Walker, S. (2011, Sept. 26). </a:t>
            </a:r>
            <a:r>
              <a:rPr lang="en-US" sz="2300" i="1" dirty="0"/>
              <a:t>TVCC EMS Preceptor Orientation.</a:t>
            </a:r>
            <a:r>
              <a:rPr lang="en-US" sz="2300" dirty="0"/>
              <a:t> Retrieved October 2, 2014, from Trinity Valley Community College: </a:t>
            </a:r>
            <a:r>
              <a:rPr lang="en-US" sz="2300" dirty="0">
                <a:hlinkClick r:id="rId4"/>
              </a:rPr>
              <a:t>https://www2.tvcc.edu/Health-Science-Center/healthscience/EMSPreceptorOrientation/index.html</a:t>
            </a:r>
            <a:endParaRPr lang="en-US" sz="2300" dirty="0"/>
          </a:p>
          <a:p>
            <a:endParaRPr lang="en-US" sz="2300" dirty="0"/>
          </a:p>
        </p:txBody>
      </p:sp>
      <p:sp>
        <p:nvSpPr>
          <p:cNvPr id="9" name="Title 1"/>
          <p:cNvSpPr txBox="1">
            <a:spLocks/>
          </p:cNvSpPr>
          <p:nvPr/>
        </p:nvSpPr>
        <p:spPr>
          <a:xfrm>
            <a:off x="1981200" y="529890"/>
            <a:ext cx="8229600" cy="64576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References</a:t>
            </a:r>
          </a:p>
        </p:txBody>
      </p:sp>
    </p:spTree>
    <p:extLst>
      <p:ext uri="{BB962C8B-B14F-4D97-AF65-F5344CB8AC3E}">
        <p14:creationId xmlns:p14="http://schemas.microsoft.com/office/powerpoint/2010/main" val="22777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85981" y="1758873"/>
            <a:ext cx="4365007" cy="4585871"/>
          </a:xfrm>
          <a:prstGeom prst="rect">
            <a:avLst/>
          </a:prstGeom>
          <a:noFill/>
        </p:spPr>
        <p:txBody>
          <a:bodyPr wrap="square" rtlCol="0">
            <a:spAutoFit/>
          </a:bodyPr>
          <a:lstStyle/>
          <a:p>
            <a:pPr marL="514350" indent="-514350">
              <a:buFont typeface="Wingdings" panose="05000000000000000000" pitchFamily="2" charset="2"/>
              <a:buChar char="§"/>
            </a:pPr>
            <a:r>
              <a:rPr lang="en-US" sz="2600" dirty="0"/>
              <a:t>Fort Smith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Franklin County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Johnson County EMS (JRMC)</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err="1"/>
              <a:t>LifeNet</a:t>
            </a:r>
            <a:r>
              <a:rPr lang="en-US" sz="2600" dirty="0"/>
              <a:t>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Logan County EMS</a:t>
            </a:r>
          </a:p>
          <a:p>
            <a:endParaRPr lang="en-US" sz="3200" dirty="0"/>
          </a:p>
        </p:txBody>
      </p:sp>
      <p:sp>
        <p:nvSpPr>
          <p:cNvPr id="10" name="Title 1"/>
          <p:cNvSpPr txBox="1">
            <a:spLocks/>
          </p:cNvSpPr>
          <p:nvPr/>
        </p:nvSpPr>
        <p:spPr>
          <a:xfrm>
            <a:off x="0" y="191296"/>
            <a:ext cx="12192000" cy="89770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Partnerships</a:t>
            </a:r>
          </a:p>
        </p:txBody>
      </p:sp>
      <p:sp>
        <p:nvSpPr>
          <p:cNvPr id="2" name="TextBox 1"/>
          <p:cNvSpPr txBox="1"/>
          <p:nvPr/>
        </p:nvSpPr>
        <p:spPr>
          <a:xfrm>
            <a:off x="8656485" y="1758873"/>
            <a:ext cx="2952205" cy="1692771"/>
          </a:xfrm>
          <a:prstGeom prst="rect">
            <a:avLst/>
          </a:prstGeom>
          <a:noFill/>
        </p:spPr>
        <p:txBody>
          <a:bodyPr wrap="square" rtlCol="0">
            <a:spAutoFit/>
          </a:bodyPr>
          <a:lstStyle/>
          <a:p>
            <a:pPr marL="457200" indent="-457200">
              <a:buFont typeface="Wingdings" panose="05000000000000000000" pitchFamily="2" charset="2"/>
              <a:buChar char="§"/>
            </a:pPr>
            <a:r>
              <a:rPr lang="en-US" sz="2600" dirty="0"/>
              <a:t>Sebastian County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Southwest EMS</a:t>
            </a:r>
          </a:p>
        </p:txBody>
      </p:sp>
      <p:sp>
        <p:nvSpPr>
          <p:cNvPr id="7" name="TextBox 6"/>
          <p:cNvSpPr txBox="1"/>
          <p:nvPr/>
        </p:nvSpPr>
        <p:spPr>
          <a:xfrm>
            <a:off x="4950988" y="1752824"/>
            <a:ext cx="3248297" cy="3293209"/>
          </a:xfrm>
          <a:prstGeom prst="rect">
            <a:avLst/>
          </a:prstGeom>
          <a:noFill/>
        </p:spPr>
        <p:txBody>
          <a:bodyPr wrap="square" rtlCol="0">
            <a:spAutoFit/>
          </a:bodyPr>
          <a:lstStyle/>
          <a:p>
            <a:pPr marL="514350" indent="-514350">
              <a:buFont typeface="Wingdings" panose="05000000000000000000" pitchFamily="2" charset="2"/>
              <a:buChar char="§"/>
            </a:pPr>
            <a:r>
              <a:rPr lang="en-US" sz="2600" dirty="0"/>
              <a:t>Madison County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Med-Tech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MEMS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Pope County EMS</a:t>
            </a:r>
          </a:p>
        </p:txBody>
      </p:sp>
      <p:sp>
        <p:nvSpPr>
          <p:cNvPr id="9" name="TextBox 8"/>
          <p:cNvSpPr txBox="1"/>
          <p:nvPr/>
        </p:nvSpPr>
        <p:spPr>
          <a:xfrm>
            <a:off x="585980" y="1167846"/>
            <a:ext cx="3071619" cy="492443"/>
          </a:xfrm>
          <a:prstGeom prst="rect">
            <a:avLst/>
          </a:prstGeom>
          <a:noFill/>
        </p:spPr>
        <p:txBody>
          <a:bodyPr wrap="square" rtlCol="0">
            <a:spAutoFit/>
          </a:bodyPr>
          <a:lstStyle/>
          <a:p>
            <a:pPr algn="ctr"/>
            <a:r>
              <a:rPr lang="en-US" sz="2600" b="1" u="sng" dirty="0"/>
              <a:t>Internship Locations:</a:t>
            </a:r>
          </a:p>
        </p:txBody>
      </p:sp>
    </p:spTree>
    <p:extLst>
      <p:ext uri="{BB962C8B-B14F-4D97-AF65-F5344CB8AC3E}">
        <p14:creationId xmlns:p14="http://schemas.microsoft.com/office/powerpoint/2010/main" val="107475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44285" y="1393234"/>
            <a:ext cx="11077303" cy="449353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Be knowledgeable of subject matter</a:t>
            </a:r>
          </a:p>
          <a:p>
            <a:endParaRPr lang="en-US" sz="2600" dirty="0"/>
          </a:p>
          <a:p>
            <a:pPr marL="457200" indent="-457200">
              <a:buFont typeface="Wingdings" panose="05000000000000000000" pitchFamily="2" charset="2"/>
              <a:buChar char="v"/>
            </a:pPr>
            <a:r>
              <a:rPr lang="en-US" sz="2600" dirty="0"/>
              <a:t>Document students’ progress </a:t>
            </a:r>
          </a:p>
          <a:p>
            <a:endParaRPr lang="en-US" sz="2600" dirty="0"/>
          </a:p>
          <a:p>
            <a:pPr marL="457200" indent="-457200">
              <a:buFont typeface="Wingdings" panose="05000000000000000000" pitchFamily="2" charset="2"/>
              <a:buChar char="v"/>
            </a:pPr>
            <a:r>
              <a:rPr lang="en-US" sz="2600" dirty="0"/>
              <a:t>Provide constructive criticism and feedback</a:t>
            </a:r>
          </a:p>
          <a:p>
            <a:endParaRPr lang="en-US" sz="2600" dirty="0"/>
          </a:p>
          <a:p>
            <a:pPr marL="457200" indent="-457200">
              <a:buFont typeface="Wingdings" panose="05000000000000000000" pitchFamily="2" charset="2"/>
              <a:buChar char="v"/>
            </a:pPr>
            <a:r>
              <a:rPr lang="en-US" sz="2600" dirty="0"/>
              <a:t>Perform as the instructors eyes and ears in the field</a:t>
            </a:r>
          </a:p>
          <a:p>
            <a:r>
              <a:rPr lang="en-US" sz="2600" dirty="0"/>
              <a:t> </a:t>
            </a:r>
          </a:p>
          <a:p>
            <a:pPr marL="457200" indent="-457200">
              <a:buFont typeface="Wingdings" panose="05000000000000000000" pitchFamily="2" charset="2"/>
              <a:buChar char="v"/>
            </a:pPr>
            <a:r>
              <a:rPr lang="en-US" sz="2600" dirty="0"/>
              <a:t>Share knowledge and past experiences </a:t>
            </a:r>
          </a:p>
          <a:p>
            <a:endParaRPr lang="en-US" sz="2600" dirty="0"/>
          </a:p>
          <a:p>
            <a:pPr marL="457200" indent="-457200">
              <a:buFont typeface="Wingdings" panose="05000000000000000000" pitchFamily="2" charset="2"/>
              <a:buChar char="v"/>
            </a:pPr>
            <a:r>
              <a:rPr lang="en-US" sz="2600" dirty="0"/>
              <a:t>Maintain a high degree of professionalism </a:t>
            </a:r>
          </a:p>
        </p:txBody>
      </p:sp>
      <p:sp>
        <p:nvSpPr>
          <p:cNvPr id="10" name="Title 1"/>
          <p:cNvSpPr txBox="1">
            <a:spLocks/>
          </p:cNvSpPr>
          <p:nvPr/>
        </p:nvSpPr>
        <p:spPr>
          <a:xfrm>
            <a:off x="0" y="354563"/>
            <a:ext cx="12192000" cy="7967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Role of the EMS Field Preceptor</a:t>
            </a:r>
          </a:p>
        </p:txBody>
      </p:sp>
    </p:spTree>
    <p:extLst>
      <p:ext uri="{BB962C8B-B14F-4D97-AF65-F5344CB8AC3E}">
        <p14:creationId xmlns:p14="http://schemas.microsoft.com/office/powerpoint/2010/main" val="8928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5576" y="1284573"/>
            <a:ext cx="11103429" cy="357020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Be mindful of “war stories”</a:t>
            </a:r>
          </a:p>
          <a:p>
            <a:pPr marL="914400" lvl="1" indent="-457200">
              <a:buFont typeface="Wingdings" panose="05000000000000000000" pitchFamily="2" charset="2"/>
              <a:buChar char="ü"/>
            </a:pPr>
            <a:r>
              <a:rPr lang="en-US" sz="2600" dirty="0"/>
              <a:t>Preceptors are role models that others strive to emulate.</a:t>
            </a:r>
          </a:p>
          <a:p>
            <a:pPr marL="914400" lvl="1" indent="-457200">
              <a:buFont typeface="Wingdings" panose="05000000000000000000" pitchFamily="2" charset="2"/>
              <a:buChar char="ü"/>
            </a:pPr>
            <a:r>
              <a:rPr lang="en-US" sz="2600" dirty="0"/>
              <a:t>Students may try to jump from A to C without considering B.</a:t>
            </a:r>
          </a:p>
          <a:p>
            <a:pPr lvl="1"/>
            <a:endParaRPr lang="en-US" sz="2600" dirty="0"/>
          </a:p>
          <a:p>
            <a:pPr marL="457200" indent="-457200">
              <a:buFont typeface="Wingdings" panose="05000000000000000000" pitchFamily="2" charset="2"/>
              <a:buChar char="v"/>
            </a:pPr>
            <a:r>
              <a:rPr lang="en-US" sz="2600" dirty="0"/>
              <a:t>Preceptors do not have to have all the answers</a:t>
            </a:r>
          </a:p>
          <a:p>
            <a:pPr marL="914400" lvl="1" indent="-457200">
              <a:buFont typeface="Wingdings" panose="05000000000000000000" pitchFamily="2" charset="2"/>
              <a:buChar char="ü"/>
            </a:pPr>
            <a:r>
              <a:rPr lang="en-US" sz="2600" dirty="0"/>
              <a:t>Research tools (Textbooks, quick reference guides, helpful apps, etc.)</a:t>
            </a:r>
          </a:p>
          <a:p>
            <a:pPr marL="914400" lvl="1" indent="-457200">
              <a:buFont typeface="Wingdings" panose="05000000000000000000" pitchFamily="2" charset="2"/>
              <a:buChar char="ü"/>
            </a:pPr>
            <a:r>
              <a:rPr lang="en-US" sz="2600" dirty="0"/>
              <a:t>Peers</a:t>
            </a:r>
          </a:p>
          <a:p>
            <a:pPr marL="914400" lvl="1" indent="-457200">
              <a:buFont typeface="Wingdings" panose="05000000000000000000" pitchFamily="2" charset="2"/>
              <a:buChar char="ü"/>
            </a:pPr>
            <a:r>
              <a:rPr lang="en-US" sz="2600" dirty="0"/>
              <a:t>Other medical professionals (physicians, specialists, etc.)</a:t>
            </a:r>
          </a:p>
          <a:p>
            <a:endParaRPr lang="en-US" dirty="0"/>
          </a:p>
        </p:txBody>
      </p:sp>
      <p:sp>
        <p:nvSpPr>
          <p:cNvPr id="9" name="Title 1"/>
          <p:cNvSpPr txBox="1">
            <a:spLocks/>
          </p:cNvSpPr>
          <p:nvPr/>
        </p:nvSpPr>
        <p:spPr>
          <a:xfrm>
            <a:off x="0" y="245374"/>
            <a:ext cx="12192000" cy="9064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Please Remember</a:t>
            </a:r>
          </a:p>
        </p:txBody>
      </p:sp>
    </p:spTree>
    <p:extLst>
      <p:ext uri="{BB962C8B-B14F-4D97-AF65-F5344CB8AC3E}">
        <p14:creationId xmlns:p14="http://schemas.microsoft.com/office/powerpoint/2010/main" val="2200381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359151"/>
            <a:ext cx="12192000" cy="769441"/>
          </a:xfrm>
          <a:prstGeom prst="rect">
            <a:avLst/>
          </a:prstGeom>
          <a:noFill/>
        </p:spPr>
        <p:txBody>
          <a:bodyPr wrap="square" rtlCol="0">
            <a:spAutoFit/>
          </a:bodyPr>
          <a:lstStyle/>
          <a:p>
            <a:pPr algn="ctr"/>
            <a:r>
              <a:rPr lang="en-US" sz="4400" b="1" u="sng" dirty="0">
                <a:latin typeface="+mj-lt"/>
              </a:rPr>
              <a:t>Think About It</a:t>
            </a:r>
            <a:endParaRPr lang="en-US" sz="4400" dirty="0">
              <a:latin typeface="+mj-lt"/>
            </a:endParaRPr>
          </a:p>
        </p:txBody>
      </p:sp>
      <p:sp>
        <p:nvSpPr>
          <p:cNvPr id="3" name="TextBox 2"/>
          <p:cNvSpPr txBox="1"/>
          <p:nvPr/>
        </p:nvSpPr>
        <p:spPr>
          <a:xfrm>
            <a:off x="537755" y="1375135"/>
            <a:ext cx="11116490" cy="4370427"/>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Who was your favorite preceptor(s)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What qualities did he/she/they posses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What was your favorite thing about them and their teaching style, how did they help you learn?</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Who was your least favorite and why?</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Now, do you want to emulate your favorite or least favorite?</a:t>
            </a:r>
          </a:p>
          <a:p>
            <a:endParaRPr lang="en-US" dirty="0"/>
          </a:p>
        </p:txBody>
      </p:sp>
    </p:spTree>
    <p:extLst>
      <p:ext uri="{BB962C8B-B14F-4D97-AF65-F5344CB8AC3E}">
        <p14:creationId xmlns:p14="http://schemas.microsoft.com/office/powerpoint/2010/main" val="246702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315478"/>
            <a:ext cx="12192000" cy="769441"/>
          </a:xfrm>
          <a:prstGeom prst="rect">
            <a:avLst/>
          </a:prstGeom>
          <a:noFill/>
        </p:spPr>
        <p:txBody>
          <a:bodyPr wrap="square" rtlCol="0">
            <a:spAutoFit/>
          </a:bodyPr>
          <a:lstStyle/>
          <a:p>
            <a:pPr algn="ctr"/>
            <a:r>
              <a:rPr lang="en-US" sz="4400" b="1" u="sng" dirty="0">
                <a:latin typeface="+mj-lt"/>
              </a:rPr>
              <a:t>Qualities of a Preceptor</a:t>
            </a:r>
          </a:p>
        </p:txBody>
      </p:sp>
      <p:sp>
        <p:nvSpPr>
          <p:cNvPr id="3" name="TextBox 2"/>
          <p:cNvSpPr txBox="1"/>
          <p:nvPr/>
        </p:nvSpPr>
        <p:spPr>
          <a:xfrm>
            <a:off x="478971" y="1341940"/>
            <a:ext cx="11234058" cy="397031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Knowledgeable in subject matter</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Relation from classroom to field</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Confidence</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Encourage/motivate students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Socialization to the world of EMS and Healthcare </a:t>
            </a:r>
          </a:p>
          <a:p>
            <a:endParaRPr lang="en-US" dirty="0"/>
          </a:p>
        </p:txBody>
      </p:sp>
    </p:spTree>
    <p:extLst>
      <p:ext uri="{BB962C8B-B14F-4D97-AF65-F5344CB8AC3E}">
        <p14:creationId xmlns:p14="http://schemas.microsoft.com/office/powerpoint/2010/main" val="65358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78971" y="1294973"/>
            <a:ext cx="11234056" cy="4370427"/>
          </a:xfrm>
          <a:prstGeom prst="rect">
            <a:avLst/>
          </a:prstGeom>
        </p:spPr>
        <p:txBody>
          <a:bodyPr wrap="square">
            <a:spAutoFit/>
          </a:bodyPr>
          <a:lstStyle/>
          <a:p>
            <a:pPr marL="457200" indent="-457200">
              <a:buFont typeface="Wingdings" panose="05000000000000000000" pitchFamily="2" charset="2"/>
              <a:buChar char="v"/>
            </a:pPr>
            <a:r>
              <a:rPr lang="en-US" sz="2600" dirty="0"/>
              <a:t>Preceptors should be able to adapt to each of the three student learning types</a:t>
            </a:r>
          </a:p>
          <a:p>
            <a:pPr marL="914400" lvl="1" indent="-457200">
              <a:buFont typeface="Wingdings" panose="05000000000000000000" pitchFamily="2" charset="2"/>
              <a:buChar char="§"/>
            </a:pPr>
            <a:r>
              <a:rPr lang="en-US" sz="2600" u="sng" dirty="0"/>
              <a:t>Auditory</a:t>
            </a:r>
          </a:p>
          <a:p>
            <a:pPr marL="1371600" lvl="2" indent="-457200">
              <a:buFont typeface="Wingdings" panose="05000000000000000000" pitchFamily="2" charset="2"/>
              <a:buChar char="ü"/>
            </a:pPr>
            <a:r>
              <a:rPr lang="en-US" sz="2600" dirty="0"/>
              <a:t>Can assimilate information from lecture</a:t>
            </a:r>
          </a:p>
          <a:p>
            <a:pPr marL="1371600" lvl="2" indent="-457200">
              <a:buFont typeface="Wingdings" panose="05000000000000000000" pitchFamily="2" charset="2"/>
              <a:buChar char="ü"/>
            </a:pPr>
            <a:r>
              <a:rPr lang="en-US" sz="2600" dirty="0"/>
              <a:t>Hear one</a:t>
            </a:r>
          </a:p>
          <a:p>
            <a:pPr marL="914400" lvl="1" indent="-457200">
              <a:buFont typeface="Wingdings" panose="05000000000000000000" pitchFamily="2" charset="2"/>
              <a:buChar char="§"/>
            </a:pPr>
            <a:r>
              <a:rPr lang="en-US" sz="2600" u="sng" dirty="0"/>
              <a:t>Visual</a:t>
            </a:r>
          </a:p>
          <a:p>
            <a:pPr marL="1371600" lvl="2" indent="-457200">
              <a:buFont typeface="Wingdings" panose="05000000000000000000" pitchFamily="2" charset="2"/>
              <a:buChar char="ü"/>
            </a:pPr>
            <a:r>
              <a:rPr lang="en-US" sz="2600" dirty="0"/>
              <a:t>Need to observe a demonstration </a:t>
            </a:r>
          </a:p>
          <a:p>
            <a:pPr marL="1371600" lvl="2" indent="-457200">
              <a:buFont typeface="Wingdings" panose="05000000000000000000" pitchFamily="2" charset="2"/>
              <a:buChar char="ü"/>
            </a:pPr>
            <a:r>
              <a:rPr lang="en-US" sz="2600" dirty="0"/>
              <a:t>See one</a:t>
            </a:r>
          </a:p>
          <a:p>
            <a:pPr marL="914400" lvl="1" indent="-457200">
              <a:buFont typeface="Wingdings" panose="05000000000000000000" pitchFamily="2" charset="2"/>
              <a:buChar char="§"/>
            </a:pPr>
            <a:r>
              <a:rPr lang="en-US" sz="2600" u="sng" dirty="0"/>
              <a:t>Kinesthetic </a:t>
            </a:r>
            <a:r>
              <a:rPr lang="en-US" sz="2600" dirty="0"/>
              <a:t> </a:t>
            </a:r>
          </a:p>
          <a:p>
            <a:pPr marL="1371600" lvl="2" indent="-457200">
              <a:buFont typeface="Wingdings" panose="05000000000000000000" pitchFamily="2" charset="2"/>
              <a:buChar char="ü"/>
            </a:pPr>
            <a:r>
              <a:rPr lang="en-US" sz="2600" dirty="0"/>
              <a:t>Must perform a skill</a:t>
            </a:r>
          </a:p>
          <a:p>
            <a:pPr marL="1371600" lvl="2" indent="-457200">
              <a:buFont typeface="Wingdings" panose="05000000000000000000" pitchFamily="2" charset="2"/>
              <a:buChar char="ü"/>
            </a:pPr>
            <a:r>
              <a:rPr lang="en-US" sz="2600" dirty="0"/>
              <a:t>Do one</a:t>
            </a:r>
          </a:p>
          <a:p>
            <a:endParaRPr lang="en-US" dirty="0"/>
          </a:p>
        </p:txBody>
      </p:sp>
      <p:sp>
        <p:nvSpPr>
          <p:cNvPr id="3" name="Rectangle 2"/>
          <p:cNvSpPr/>
          <p:nvPr/>
        </p:nvSpPr>
        <p:spPr>
          <a:xfrm>
            <a:off x="4355715" y="319070"/>
            <a:ext cx="3480568" cy="769441"/>
          </a:xfrm>
          <a:prstGeom prst="rect">
            <a:avLst/>
          </a:prstGeom>
        </p:spPr>
        <p:txBody>
          <a:bodyPr wrap="none">
            <a:spAutoFit/>
          </a:bodyPr>
          <a:lstStyle/>
          <a:p>
            <a:r>
              <a:rPr lang="en-US" sz="4400" b="1" u="sng" dirty="0">
                <a:latin typeface="+mj-lt"/>
              </a:rPr>
              <a:t>Learning Types</a:t>
            </a:r>
          </a:p>
        </p:txBody>
      </p:sp>
    </p:spTree>
    <p:extLst>
      <p:ext uri="{BB962C8B-B14F-4D97-AF65-F5344CB8AC3E}">
        <p14:creationId xmlns:p14="http://schemas.microsoft.com/office/powerpoint/2010/main" val="36998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369332"/>
            <a:ext cx="12192000" cy="722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Teaching Tools</a:t>
            </a:r>
          </a:p>
        </p:txBody>
      </p:sp>
      <p:sp>
        <p:nvSpPr>
          <p:cNvPr id="2" name="Rectangle 1"/>
          <p:cNvSpPr/>
          <p:nvPr/>
        </p:nvSpPr>
        <p:spPr>
          <a:xfrm>
            <a:off x="522514" y="1348880"/>
            <a:ext cx="11103430" cy="4093428"/>
          </a:xfrm>
          <a:prstGeom prst="rect">
            <a:avLst/>
          </a:prstGeom>
        </p:spPr>
        <p:txBody>
          <a:bodyPr wrap="square">
            <a:spAutoFit/>
          </a:bodyPr>
          <a:lstStyle/>
          <a:p>
            <a:pPr marL="457200" indent="-457200">
              <a:buFont typeface="Wingdings" panose="05000000000000000000" pitchFamily="2" charset="2"/>
              <a:buChar char="v"/>
            </a:pPr>
            <a:r>
              <a:rPr lang="en-US" sz="2600" b="1" dirty="0"/>
              <a:t>Experiential Learning</a:t>
            </a:r>
          </a:p>
          <a:p>
            <a:pPr marL="914400" lvl="1" indent="-457200">
              <a:buFont typeface="Wingdings" panose="05000000000000000000" pitchFamily="2" charset="2"/>
              <a:buChar char="ü"/>
            </a:pPr>
            <a:r>
              <a:rPr lang="en-US" sz="2600" dirty="0"/>
              <a:t>Ambulance Calls</a:t>
            </a:r>
          </a:p>
          <a:p>
            <a:pPr marL="914400" lvl="1" indent="-457200">
              <a:buFont typeface="Wingdings" panose="05000000000000000000" pitchFamily="2" charset="2"/>
              <a:buChar char="ü"/>
            </a:pPr>
            <a:r>
              <a:rPr lang="en-US" sz="2600" dirty="0"/>
              <a:t>Patient Contacts</a:t>
            </a:r>
          </a:p>
          <a:p>
            <a:pPr marL="457200" indent="-457200">
              <a:buFont typeface="Wingdings" panose="05000000000000000000" pitchFamily="2" charset="2"/>
              <a:buChar char="v"/>
            </a:pPr>
            <a:r>
              <a:rPr lang="en-US" sz="2600" b="1" dirty="0"/>
              <a:t>Scenario Based Teaching</a:t>
            </a:r>
          </a:p>
          <a:p>
            <a:pPr marL="914400" lvl="1" indent="-457200">
              <a:buFont typeface="Wingdings" panose="05000000000000000000" pitchFamily="2" charset="2"/>
              <a:buChar char="ü"/>
            </a:pPr>
            <a:r>
              <a:rPr lang="en-US" sz="2600" dirty="0"/>
              <a:t>Q/A</a:t>
            </a:r>
          </a:p>
          <a:p>
            <a:pPr marL="457200" indent="-457200">
              <a:buFont typeface="Wingdings" panose="05000000000000000000" pitchFamily="2" charset="2"/>
              <a:buChar char="v"/>
            </a:pPr>
            <a:r>
              <a:rPr lang="en-US" sz="2600" b="1" dirty="0"/>
              <a:t>Run Reviews</a:t>
            </a:r>
          </a:p>
          <a:p>
            <a:pPr marL="914400" lvl="1" indent="-457200">
              <a:buFont typeface="Wingdings" panose="05000000000000000000" pitchFamily="2" charset="2"/>
              <a:buChar char="ü"/>
            </a:pPr>
            <a:r>
              <a:rPr lang="en-US" sz="2600" dirty="0"/>
              <a:t>Be mindful of HIPAA</a:t>
            </a:r>
          </a:p>
          <a:p>
            <a:pPr marL="457200" indent="-457200">
              <a:buFont typeface="Wingdings" panose="05000000000000000000" pitchFamily="2" charset="2"/>
              <a:buChar char="v"/>
            </a:pPr>
            <a:r>
              <a:rPr lang="en-US" sz="2600" b="1" dirty="0"/>
              <a:t>Evaluations</a:t>
            </a:r>
          </a:p>
          <a:p>
            <a:pPr marL="914400" lvl="1" indent="-457200">
              <a:buFont typeface="Wingdings" panose="05000000000000000000" pitchFamily="2" charset="2"/>
              <a:buChar char="ü"/>
            </a:pPr>
            <a:r>
              <a:rPr lang="en-US" sz="2600" dirty="0"/>
              <a:t>Student Lab Manual</a:t>
            </a:r>
          </a:p>
          <a:p>
            <a:pPr marL="914400" lvl="1" indent="-457200">
              <a:buFont typeface="Wingdings" panose="05000000000000000000" pitchFamily="2" charset="2"/>
              <a:buChar char="ü"/>
            </a:pPr>
            <a:r>
              <a:rPr lang="en-US" sz="2600" dirty="0"/>
              <a:t>Student Shift Evaluations</a:t>
            </a:r>
          </a:p>
        </p:txBody>
      </p:sp>
    </p:spTree>
    <p:extLst>
      <p:ext uri="{BB962C8B-B14F-4D97-AF65-F5344CB8AC3E}">
        <p14:creationId xmlns:p14="http://schemas.microsoft.com/office/powerpoint/2010/main" val="2466776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1045</Words>
  <Application>Microsoft Office PowerPoint</Application>
  <PresentationFormat>Widescreen</PresentationFormat>
  <Paragraphs>212</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Arkansas Tech University  Ozark Campus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Preceptors and Sites are Evaluated as Well!</vt:lpstr>
      <vt:lpstr>PowerPoint Presentation</vt:lpstr>
      <vt:lpstr>PowerPoint Presentation</vt:lpstr>
      <vt:lpstr>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 www.atu.edu/ozark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Rudolph</dc:creator>
  <cp:lastModifiedBy>Brianna Ingram</cp:lastModifiedBy>
  <cp:revision>34</cp:revision>
  <dcterms:created xsi:type="dcterms:W3CDTF">2022-08-19T19:40:50Z</dcterms:created>
  <dcterms:modified xsi:type="dcterms:W3CDTF">2022-09-06T18:24:46Z</dcterms:modified>
</cp:coreProperties>
</file>