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2" r:id="rId14"/>
    <p:sldId id="267" r:id="rId15"/>
    <p:sldId id="270" r:id="rId16"/>
    <p:sldId id="274" r:id="rId17"/>
    <p:sldId id="268" r:id="rId18"/>
    <p:sldId id="271" r:id="rId19"/>
    <p:sldId id="273"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8" d="100"/>
          <a:sy n="108" d="100"/>
        </p:scale>
        <p:origin x="7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FF1A17-B8D9-44E8-A8C6-88B3ACC34152}" type="datetimeFigureOut">
              <a:rPr lang="en-US" smtClean="0"/>
              <a:t>9/6/2022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C8DAA2-E666-4017-A16E-F8602C343E1C}" type="slidenum">
              <a:rPr lang="en-US" smtClean="0"/>
              <a:t>‹#›</a:t>
            </a:fld>
            <a:endParaRPr lang="en-US"/>
          </a:p>
        </p:txBody>
      </p:sp>
    </p:spTree>
    <p:extLst>
      <p:ext uri="{BB962C8B-B14F-4D97-AF65-F5344CB8AC3E}">
        <p14:creationId xmlns:p14="http://schemas.microsoft.com/office/powerpoint/2010/main" val="19828253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All relevant</a:t>
            </a:r>
            <a:r>
              <a:rPr lang="en-US" baseline="0" dirty="0"/>
              <a:t> clinical information can be found at the web link addresses found throughout this power point or by contacting the Paramedic/EMS Department Clinical Coordinator.</a:t>
            </a:r>
            <a:endParaRPr lang="en-US" dirty="0"/>
          </a:p>
          <a:p>
            <a:endParaRPr lang="en-US" dirty="0"/>
          </a:p>
        </p:txBody>
      </p:sp>
      <p:sp>
        <p:nvSpPr>
          <p:cNvPr id="4" name="Slide Number Placeholder 3"/>
          <p:cNvSpPr>
            <a:spLocks noGrp="1"/>
          </p:cNvSpPr>
          <p:nvPr>
            <p:ph type="sldNum" sz="quarter" idx="10"/>
          </p:nvPr>
        </p:nvSpPr>
        <p:spPr/>
        <p:txBody>
          <a:bodyPr/>
          <a:lstStyle/>
          <a:p>
            <a:fld id="{91C8DAA2-E666-4017-A16E-F8602C343E1C}" type="slidenum">
              <a:rPr lang="en-US" smtClean="0"/>
              <a:t>24</a:t>
            </a:fld>
            <a:endParaRPr lang="en-US"/>
          </a:p>
        </p:txBody>
      </p:sp>
    </p:spTree>
    <p:extLst>
      <p:ext uri="{BB962C8B-B14F-4D97-AF65-F5344CB8AC3E}">
        <p14:creationId xmlns:p14="http://schemas.microsoft.com/office/powerpoint/2010/main" val="4161781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87A2F-B072-4D65-8142-D6B8D418E1B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DAECC9-DE94-4F07-B13F-AB11DEF51B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FEAA88F-DCA1-47F8-A50E-C814DF5CDA56}"/>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8F46EE62-0420-4E7E-8E63-1FD6621A4D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DED1C4-830F-4CED-AED2-641E289A0EDF}"/>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666165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2DC92-3A08-44DB-985E-498665FD85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B26CB1D-1406-4429-AD6C-F0B223A29D2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5E6E07-E284-43D7-B592-41FA5B14C8E9}"/>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1776D800-1E4A-4BA3-8165-1A1617B75F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EDA3ED-7C48-4FF9-8025-6F60E779EB1F}"/>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27313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4BB9C7-F2B5-4D77-82A8-4A97365D34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EE22D2-7C3A-4C52-ABCB-A0E887AEDD8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1E7047-AE21-490C-934D-E465EB40186D}"/>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E8940E09-CD36-4CB2-9790-393661089C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82F336-3B68-4FEF-9969-C496DF8B12BE}"/>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104874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623EA-E0BA-4A01-A609-BA55964CEA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09A363-F64C-417B-8C43-8139C661788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AC8A6A-2888-4E54-AD55-609EC61BC086}"/>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768CAD70-3BEC-4317-B0BE-93D685ADBB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64C75-B6DD-4FC4-8E97-EC880D789F80}"/>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651513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17178-55F0-46B8-8CC2-4A5CA7B2D8E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78782F-883F-42AE-BEC6-B9D8C5B5B3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936AC66-0EE9-410C-A546-56665B1668AA}"/>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0EB0E6F7-D2F0-4338-9D0C-C5AC8F67E41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9964D8-3540-46E0-9B81-25A42BC55395}"/>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031407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52BBD-B558-4116-9B98-D488F6819D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DC4AF52-8A44-4371-8671-F7112E73887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6975F2-8841-422B-BF97-002ED2E716E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C9C3C4-9D55-4F06-914C-5C9A20DA597B}"/>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6" name="Footer Placeholder 5">
            <a:extLst>
              <a:ext uri="{FF2B5EF4-FFF2-40B4-BE49-F238E27FC236}">
                <a16:creationId xmlns:a16="http://schemas.microsoft.com/office/drawing/2014/main" id="{74C1B9D9-04F7-40FD-9065-4075AB1A6A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55A3E2-E64F-4C87-9DEC-FCB2BD080FE6}"/>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406687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0108E-1DE0-4A5C-8230-4A885490BAA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7E8AEC2-26A8-42EF-B1FB-BE6473683B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CFB7E2B6-1E1E-4B4D-8C06-3577B6E6D5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4973AE-4ECF-4669-BE5E-CC36EED00E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3DDBD3-689F-44A1-A902-04526D0EAE4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FC1544D-5409-4B72-9E17-8189BDC72E3C}"/>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8" name="Footer Placeholder 7">
            <a:extLst>
              <a:ext uri="{FF2B5EF4-FFF2-40B4-BE49-F238E27FC236}">
                <a16:creationId xmlns:a16="http://schemas.microsoft.com/office/drawing/2014/main" id="{5A032E98-F5CE-49DA-A1C6-DE2F08CC7A2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010A5C-9AFD-4349-83DE-85A4708FD4E7}"/>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592918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C7879-FF94-4A2B-83CF-E72DE75AB3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B73C2E8-F3F8-47F8-B82B-137A654F71D8}"/>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4" name="Footer Placeholder 3">
            <a:extLst>
              <a:ext uri="{FF2B5EF4-FFF2-40B4-BE49-F238E27FC236}">
                <a16:creationId xmlns:a16="http://schemas.microsoft.com/office/drawing/2014/main" id="{7464C815-5E79-40EB-AD5B-AE304C4ACF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E20FCC0-5989-497B-94CB-A2FC0C372BE6}"/>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96771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E05CC1-C301-472A-A97E-EE046BC1F7D5}"/>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3" name="Footer Placeholder 2">
            <a:extLst>
              <a:ext uri="{FF2B5EF4-FFF2-40B4-BE49-F238E27FC236}">
                <a16:creationId xmlns:a16="http://schemas.microsoft.com/office/drawing/2014/main" id="{E6881FD9-83C7-4015-A240-4F85C44F17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764788-B37D-4061-89E7-A95C3C4E6C2E}"/>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224700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71A4A-BE13-4662-A185-8910684F0A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91EFD32-0600-433C-86A8-837A5E981B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77E8A88-70CE-466E-B5D3-80B27ECDE3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DDA256D-52B8-4DBF-91C1-C4654B8A70CA}"/>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6" name="Footer Placeholder 5">
            <a:extLst>
              <a:ext uri="{FF2B5EF4-FFF2-40B4-BE49-F238E27FC236}">
                <a16:creationId xmlns:a16="http://schemas.microsoft.com/office/drawing/2014/main" id="{3D5332A1-FD82-4883-AC30-8679640E4E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AB8C93-C29A-4DF3-B483-CE0B2D7CA6C3}"/>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3391265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44A27-55BA-4EC5-B84A-2FDF0956FD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7604ECA-B272-4E47-A0C3-B96E85FB3A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E921DE-E5A4-41A0-A7D3-731D107C57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73F9915-FF1E-4584-9C21-2EFC608A0DC6}"/>
              </a:ext>
            </a:extLst>
          </p:cNvPr>
          <p:cNvSpPr>
            <a:spLocks noGrp="1"/>
          </p:cNvSpPr>
          <p:nvPr>
            <p:ph type="dt" sz="half" idx="10"/>
          </p:nvPr>
        </p:nvSpPr>
        <p:spPr/>
        <p:txBody>
          <a:bodyPr/>
          <a:lstStyle/>
          <a:p>
            <a:fld id="{8CB3A36B-C622-492D-9483-40B7B188DD5E}" type="datetimeFigureOut">
              <a:rPr lang="en-US" smtClean="0"/>
              <a:t>9/6/2022</a:t>
            </a:fld>
            <a:endParaRPr lang="en-US"/>
          </a:p>
        </p:txBody>
      </p:sp>
      <p:sp>
        <p:nvSpPr>
          <p:cNvPr id="6" name="Footer Placeholder 5">
            <a:extLst>
              <a:ext uri="{FF2B5EF4-FFF2-40B4-BE49-F238E27FC236}">
                <a16:creationId xmlns:a16="http://schemas.microsoft.com/office/drawing/2014/main" id="{009C1498-18AC-48A1-897A-341ADBD6EB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A7FB9C-4533-4274-A572-2334B18CDCC8}"/>
              </a:ext>
            </a:extLst>
          </p:cNvPr>
          <p:cNvSpPr>
            <a:spLocks noGrp="1"/>
          </p:cNvSpPr>
          <p:nvPr>
            <p:ph type="sldNum" sz="quarter" idx="12"/>
          </p:nvPr>
        </p:nvSpPr>
        <p:spPr/>
        <p:txBody>
          <a:bodyPr/>
          <a:lstStyle/>
          <a:p>
            <a:fld id="{C5575FC7-EC4C-45E5-9DC3-E50D6DC5673D}" type="slidenum">
              <a:rPr lang="en-US" smtClean="0"/>
              <a:t>‹#›</a:t>
            </a:fld>
            <a:endParaRPr lang="en-US"/>
          </a:p>
        </p:txBody>
      </p:sp>
    </p:spTree>
    <p:extLst>
      <p:ext uri="{BB962C8B-B14F-4D97-AF65-F5344CB8AC3E}">
        <p14:creationId xmlns:p14="http://schemas.microsoft.com/office/powerpoint/2010/main" val="1903793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66CCFF-01F4-410A-8EE6-E1DC3D5961A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9C371B-C0CF-4B15-A215-C7D083EC26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3548EC-CE86-4595-B231-D0A5BEBD5AC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3A36B-C622-492D-9483-40B7B188DD5E}" type="datetimeFigureOut">
              <a:rPr lang="en-US" smtClean="0"/>
              <a:t>9/6/2022</a:t>
            </a:fld>
            <a:endParaRPr lang="en-US"/>
          </a:p>
        </p:txBody>
      </p:sp>
      <p:sp>
        <p:nvSpPr>
          <p:cNvPr id="5" name="Footer Placeholder 4">
            <a:extLst>
              <a:ext uri="{FF2B5EF4-FFF2-40B4-BE49-F238E27FC236}">
                <a16:creationId xmlns:a16="http://schemas.microsoft.com/office/drawing/2014/main" id="{C1800BBB-D5EE-4AF6-8739-E0BE71268B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C0633D2-2B9B-45B9-9EEC-A1A3269040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575FC7-EC4C-45E5-9DC3-E50D6DC5673D}" type="slidenum">
              <a:rPr lang="en-US" smtClean="0"/>
              <a:t>‹#›</a:t>
            </a:fld>
            <a:endParaRPr lang="en-US"/>
          </a:p>
        </p:txBody>
      </p:sp>
    </p:spTree>
    <p:extLst>
      <p:ext uri="{BB962C8B-B14F-4D97-AF65-F5344CB8AC3E}">
        <p14:creationId xmlns:p14="http://schemas.microsoft.com/office/powerpoint/2010/main" val="4179694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www.atu.edu/ozark/academics/preceptor.php"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www.atu.edu/ozark"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www.nwlink.com/~donclark/hrd/bloom.html#psychomotor"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2.tvcc.edu/Health-Science-Center/healthscience/EMSPreceptorOrientation/index.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p:cNvSpPr>
            <a:spLocks noGrp="1"/>
          </p:cNvSpPr>
          <p:nvPr>
            <p:ph type="ctrTitle"/>
          </p:nvPr>
        </p:nvSpPr>
        <p:spPr>
          <a:xfrm>
            <a:off x="0" y="2089001"/>
            <a:ext cx="12192000" cy="1470025"/>
          </a:xfrm>
        </p:spPr>
        <p:txBody>
          <a:bodyPr>
            <a:normAutofit fontScale="90000"/>
          </a:bodyPr>
          <a:lstStyle/>
          <a:p>
            <a:r>
              <a:rPr lang="en-US" sz="5300" b="1" dirty="0"/>
              <a:t>Arkansas Tech University</a:t>
            </a:r>
            <a:br>
              <a:rPr lang="en-US" sz="5300" b="1" dirty="0"/>
            </a:br>
            <a:r>
              <a:rPr lang="en-US" sz="5300" b="1" dirty="0"/>
              <a:t> Ozark Campus</a:t>
            </a:r>
            <a:br>
              <a:rPr lang="en-US" dirty="0"/>
            </a:br>
            <a:endParaRPr lang="en-US" dirty="0"/>
          </a:p>
        </p:txBody>
      </p:sp>
      <p:sp>
        <p:nvSpPr>
          <p:cNvPr id="13" name="Subtitle 2"/>
          <p:cNvSpPr>
            <a:spLocks noGrp="1"/>
          </p:cNvSpPr>
          <p:nvPr>
            <p:ph type="subTitle" idx="1"/>
          </p:nvPr>
        </p:nvSpPr>
        <p:spPr>
          <a:xfrm>
            <a:off x="0" y="3049230"/>
            <a:ext cx="12192000" cy="1752600"/>
          </a:xfrm>
        </p:spPr>
        <p:txBody>
          <a:bodyPr>
            <a:normAutofit/>
          </a:bodyPr>
          <a:lstStyle/>
          <a:p>
            <a:r>
              <a:rPr lang="en-US" sz="2800" dirty="0"/>
              <a:t>Paramedic/EMS Internship and Capstone</a:t>
            </a:r>
          </a:p>
          <a:p>
            <a:r>
              <a:rPr lang="en-US" sz="2800" dirty="0"/>
              <a:t>Preceptor </a:t>
            </a:r>
            <a:r>
              <a:rPr lang="en-US" sz="2800"/>
              <a:t>Information </a:t>
            </a:r>
            <a:endParaRPr lang="en-US" sz="2800" dirty="0"/>
          </a:p>
        </p:txBody>
      </p:sp>
    </p:spTree>
    <p:extLst>
      <p:ext uri="{BB962C8B-B14F-4D97-AF65-F5344CB8AC3E}">
        <p14:creationId xmlns:p14="http://schemas.microsoft.com/office/powerpoint/2010/main" val="12396456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2264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Learning Domains</a:t>
            </a:r>
          </a:p>
        </p:txBody>
      </p:sp>
      <p:sp>
        <p:nvSpPr>
          <p:cNvPr id="2" name="Rectangle 1"/>
          <p:cNvSpPr/>
          <p:nvPr/>
        </p:nvSpPr>
        <p:spPr>
          <a:xfrm>
            <a:off x="7752640" y="1698142"/>
            <a:ext cx="3951680" cy="1815882"/>
          </a:xfrm>
          <a:prstGeom prst="rect">
            <a:avLst/>
          </a:prstGeom>
        </p:spPr>
        <p:txBody>
          <a:bodyPr wrap="square">
            <a:spAutoFit/>
          </a:bodyPr>
          <a:lstStyle/>
          <a:p>
            <a:pPr marL="285750" indent="-285750">
              <a:buFont typeface="Wingdings" panose="05000000000000000000" pitchFamily="2" charset="2"/>
              <a:buChar char="v"/>
            </a:pPr>
            <a:r>
              <a:rPr lang="en-US" sz="3200" dirty="0"/>
              <a:t>Affective</a:t>
            </a:r>
          </a:p>
          <a:p>
            <a:pPr marL="742950" lvl="1" indent="-285750">
              <a:buFont typeface="Wingdings" panose="05000000000000000000" pitchFamily="2" charset="2"/>
              <a:buChar char="§"/>
            </a:pPr>
            <a:r>
              <a:rPr lang="en-US" sz="2800" dirty="0"/>
              <a:t>Growth in feelings or emotional areas</a:t>
            </a:r>
          </a:p>
          <a:p>
            <a:pPr marL="1200150" lvl="2" indent="-285750">
              <a:buFont typeface="Wingdings" panose="05000000000000000000" pitchFamily="2" charset="2"/>
              <a:buChar char="ü"/>
            </a:pPr>
            <a:r>
              <a:rPr lang="en-US" sz="2400" dirty="0"/>
              <a:t>Attitude</a:t>
            </a:r>
          </a:p>
        </p:txBody>
      </p:sp>
      <p:sp>
        <p:nvSpPr>
          <p:cNvPr id="6" name="TextBox 5"/>
          <p:cNvSpPr txBox="1"/>
          <p:nvPr/>
        </p:nvSpPr>
        <p:spPr>
          <a:xfrm>
            <a:off x="677257" y="1651975"/>
            <a:ext cx="2795452" cy="1384995"/>
          </a:xfrm>
          <a:prstGeom prst="rect">
            <a:avLst/>
          </a:prstGeom>
          <a:noFill/>
        </p:spPr>
        <p:txBody>
          <a:bodyPr wrap="square" rtlCol="0">
            <a:spAutoFit/>
          </a:bodyPr>
          <a:lstStyle/>
          <a:p>
            <a:pPr marL="285750" indent="-285750">
              <a:buFont typeface="Wingdings" panose="05000000000000000000" pitchFamily="2" charset="2"/>
              <a:buChar char="v"/>
            </a:pPr>
            <a:r>
              <a:rPr lang="en-US" sz="3200" dirty="0"/>
              <a:t>Cognitive</a:t>
            </a:r>
          </a:p>
          <a:p>
            <a:pPr marL="742950" lvl="1" indent="-285750">
              <a:buFont typeface="Wingdings" panose="05000000000000000000" pitchFamily="2" charset="2"/>
              <a:buChar char="§"/>
            </a:pPr>
            <a:r>
              <a:rPr lang="en-US" sz="2800" dirty="0"/>
              <a:t>Mental Skills</a:t>
            </a:r>
          </a:p>
          <a:p>
            <a:pPr marL="1200150" lvl="2" indent="-285750">
              <a:buFont typeface="Wingdings" panose="05000000000000000000" pitchFamily="2" charset="2"/>
              <a:buChar char="ü"/>
            </a:pPr>
            <a:r>
              <a:rPr lang="en-US" sz="2400" dirty="0"/>
              <a:t>Knowledge</a:t>
            </a:r>
          </a:p>
        </p:txBody>
      </p:sp>
      <p:sp>
        <p:nvSpPr>
          <p:cNvPr id="9" name="TextBox 8"/>
          <p:cNvSpPr txBox="1"/>
          <p:nvPr/>
        </p:nvSpPr>
        <p:spPr>
          <a:xfrm>
            <a:off x="4182292" y="1651975"/>
            <a:ext cx="2860765" cy="1384995"/>
          </a:xfrm>
          <a:prstGeom prst="rect">
            <a:avLst/>
          </a:prstGeom>
          <a:noFill/>
        </p:spPr>
        <p:txBody>
          <a:bodyPr wrap="square" rtlCol="0">
            <a:spAutoFit/>
          </a:bodyPr>
          <a:lstStyle/>
          <a:p>
            <a:pPr marL="285750" indent="-285750">
              <a:buFont typeface="Wingdings" panose="05000000000000000000" pitchFamily="2" charset="2"/>
              <a:buChar char="v"/>
            </a:pPr>
            <a:r>
              <a:rPr lang="en-US" sz="3200" dirty="0"/>
              <a:t>Psychomotor  </a:t>
            </a:r>
          </a:p>
          <a:p>
            <a:pPr marL="742950" lvl="1" indent="-285750">
              <a:buFont typeface="Wingdings" panose="05000000000000000000" pitchFamily="2" charset="2"/>
              <a:buChar char="§"/>
            </a:pPr>
            <a:r>
              <a:rPr lang="en-US" sz="2800" dirty="0"/>
              <a:t>Physical skills</a:t>
            </a:r>
          </a:p>
          <a:p>
            <a:pPr marL="1200150" lvl="2" indent="-285750">
              <a:buFont typeface="Wingdings" panose="05000000000000000000" pitchFamily="2" charset="2"/>
              <a:buChar char="ü"/>
            </a:pPr>
            <a:r>
              <a:rPr lang="en-US" sz="2400" dirty="0"/>
              <a:t>Skills</a:t>
            </a:r>
          </a:p>
        </p:txBody>
      </p:sp>
    </p:spTree>
    <p:extLst>
      <p:ext uri="{BB962C8B-B14F-4D97-AF65-F5344CB8AC3E}">
        <p14:creationId xmlns:p14="http://schemas.microsoft.com/office/powerpoint/2010/main" val="1093394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487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1 Cognitive</a:t>
            </a:r>
          </a:p>
        </p:txBody>
      </p:sp>
      <p:sp>
        <p:nvSpPr>
          <p:cNvPr id="2" name="Rectangle 1"/>
          <p:cNvSpPr/>
          <p:nvPr/>
        </p:nvSpPr>
        <p:spPr>
          <a:xfrm>
            <a:off x="535577" y="1285436"/>
            <a:ext cx="11038114" cy="2492990"/>
          </a:xfrm>
          <a:prstGeom prst="rect">
            <a:avLst/>
          </a:prstGeom>
        </p:spPr>
        <p:txBody>
          <a:bodyPr wrap="square">
            <a:spAutoFit/>
          </a:bodyPr>
          <a:lstStyle/>
          <a:p>
            <a:pPr marL="457200" indent="-457200">
              <a:buFont typeface="Wingdings" panose="05000000000000000000" pitchFamily="2" charset="2"/>
              <a:buChar char="v"/>
            </a:pPr>
            <a:r>
              <a:rPr lang="en-US" sz="2600" b="1" dirty="0"/>
              <a:t>Cognitive</a:t>
            </a:r>
          </a:p>
          <a:p>
            <a:pPr marL="914400" lvl="1" indent="-457200">
              <a:buFont typeface="Wingdings" panose="05000000000000000000" pitchFamily="2" charset="2"/>
              <a:buChar char="§"/>
            </a:pPr>
            <a:r>
              <a:rPr lang="en-US" sz="2600" u="sng" dirty="0"/>
              <a:t>Remembering</a:t>
            </a:r>
          </a:p>
          <a:p>
            <a:pPr marL="1371600" lvl="2" indent="-457200">
              <a:buFont typeface="Wingdings" panose="05000000000000000000" pitchFamily="2" charset="2"/>
              <a:buChar char="ü"/>
            </a:pPr>
            <a:r>
              <a:rPr lang="en-US" sz="2600" dirty="0"/>
              <a:t>Recall or retrieve previous learned information</a:t>
            </a:r>
          </a:p>
          <a:p>
            <a:pPr marL="914400" lvl="1" indent="-457200">
              <a:buFont typeface="Wingdings" panose="05000000000000000000" pitchFamily="2" charset="2"/>
              <a:buChar char="§"/>
            </a:pPr>
            <a:r>
              <a:rPr lang="en-US" sz="2600" u="sng" dirty="0"/>
              <a:t>Understanding </a:t>
            </a:r>
          </a:p>
          <a:p>
            <a:pPr marL="1371600" lvl="2" indent="-457200">
              <a:buFont typeface="Wingdings" panose="05000000000000000000" pitchFamily="2" charset="2"/>
              <a:buChar char="ü"/>
            </a:pPr>
            <a:r>
              <a:rPr lang="en-US" sz="2600" dirty="0"/>
              <a:t>Comprehend meaning of instructions and problems</a:t>
            </a:r>
          </a:p>
          <a:p>
            <a:pPr marL="1371600" lvl="2" indent="-457200">
              <a:buFont typeface="Wingdings" panose="05000000000000000000" pitchFamily="2" charset="2"/>
              <a:buChar char="ü"/>
            </a:pPr>
            <a:r>
              <a:rPr lang="en-US" sz="2600" dirty="0"/>
              <a:t>State a problem in one’s own words</a:t>
            </a:r>
          </a:p>
        </p:txBody>
      </p:sp>
    </p:spTree>
    <p:extLst>
      <p:ext uri="{BB962C8B-B14F-4D97-AF65-F5344CB8AC3E}">
        <p14:creationId xmlns:p14="http://schemas.microsoft.com/office/powerpoint/2010/main" val="1206762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8398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2 Cognitive</a:t>
            </a:r>
          </a:p>
        </p:txBody>
      </p:sp>
      <p:sp>
        <p:nvSpPr>
          <p:cNvPr id="2" name="Rectangle 1"/>
          <p:cNvSpPr/>
          <p:nvPr/>
        </p:nvSpPr>
        <p:spPr>
          <a:xfrm>
            <a:off x="561703" y="1271226"/>
            <a:ext cx="11090366" cy="2492990"/>
          </a:xfrm>
          <a:prstGeom prst="rect">
            <a:avLst/>
          </a:prstGeom>
        </p:spPr>
        <p:txBody>
          <a:bodyPr wrap="square">
            <a:spAutoFit/>
          </a:bodyPr>
          <a:lstStyle/>
          <a:p>
            <a:pPr marL="457200" indent="-457200">
              <a:buFont typeface="Wingdings" panose="05000000000000000000" pitchFamily="2" charset="2"/>
              <a:buChar char="v"/>
            </a:pPr>
            <a:r>
              <a:rPr lang="en-US" sz="2600" b="1" dirty="0"/>
              <a:t>Cognitive</a:t>
            </a:r>
          </a:p>
          <a:p>
            <a:pPr marL="914400" lvl="1" indent="-457200">
              <a:buFont typeface="Wingdings" panose="05000000000000000000" pitchFamily="2" charset="2"/>
              <a:buChar char="§"/>
            </a:pPr>
            <a:r>
              <a:rPr lang="en-US" sz="2600" u="sng" dirty="0"/>
              <a:t>Applying</a:t>
            </a:r>
          </a:p>
          <a:p>
            <a:pPr marL="1371600" lvl="2" indent="-457200">
              <a:buFont typeface="Wingdings" panose="05000000000000000000" pitchFamily="2" charset="2"/>
              <a:buChar char="ü"/>
            </a:pPr>
            <a:r>
              <a:rPr lang="en-US" sz="2600" dirty="0"/>
              <a:t>Applies what was learned in the classroom into situations in the work place</a:t>
            </a:r>
          </a:p>
          <a:p>
            <a:pPr marL="914400" lvl="1" indent="-457200">
              <a:buFont typeface="Wingdings" panose="05000000000000000000" pitchFamily="2" charset="2"/>
              <a:buChar char="§"/>
            </a:pPr>
            <a:r>
              <a:rPr lang="en-US" sz="2600" u="sng" dirty="0"/>
              <a:t>Analyzing</a:t>
            </a:r>
          </a:p>
          <a:p>
            <a:pPr marL="1371600" lvl="2" indent="-457200">
              <a:buFont typeface="Wingdings" panose="05000000000000000000" pitchFamily="2" charset="2"/>
              <a:buChar char="ü"/>
            </a:pPr>
            <a:r>
              <a:rPr lang="en-US" sz="2600" dirty="0"/>
              <a:t>Distinguishes between facts and inferences </a:t>
            </a:r>
          </a:p>
        </p:txBody>
      </p:sp>
    </p:spTree>
    <p:extLst>
      <p:ext uri="{BB962C8B-B14F-4D97-AF65-F5344CB8AC3E}">
        <p14:creationId xmlns:p14="http://schemas.microsoft.com/office/powerpoint/2010/main" val="3859341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590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3 Cognitive</a:t>
            </a:r>
          </a:p>
        </p:txBody>
      </p:sp>
      <p:sp>
        <p:nvSpPr>
          <p:cNvPr id="2" name="Rectangle 1"/>
          <p:cNvSpPr/>
          <p:nvPr/>
        </p:nvSpPr>
        <p:spPr>
          <a:xfrm>
            <a:off x="587829" y="1246247"/>
            <a:ext cx="10985862" cy="2092881"/>
          </a:xfrm>
          <a:prstGeom prst="rect">
            <a:avLst/>
          </a:prstGeom>
        </p:spPr>
        <p:txBody>
          <a:bodyPr wrap="square">
            <a:spAutoFit/>
          </a:bodyPr>
          <a:lstStyle/>
          <a:p>
            <a:pPr marL="457200" indent="-457200">
              <a:buFont typeface="Wingdings" panose="05000000000000000000" pitchFamily="2" charset="2"/>
              <a:buChar char="v"/>
            </a:pPr>
            <a:r>
              <a:rPr lang="en-US" sz="2600" b="1" dirty="0"/>
              <a:t>Cognitive</a:t>
            </a:r>
          </a:p>
          <a:p>
            <a:pPr marL="914400" lvl="1" indent="-457200">
              <a:buFont typeface="Wingdings" panose="05000000000000000000" pitchFamily="2" charset="2"/>
              <a:buChar char="§"/>
            </a:pPr>
            <a:r>
              <a:rPr lang="en-US" sz="2600" u="sng" dirty="0"/>
              <a:t>Evaluating</a:t>
            </a:r>
          </a:p>
          <a:p>
            <a:pPr marL="1371600" lvl="2" indent="-457200">
              <a:buFont typeface="Wingdings" panose="05000000000000000000" pitchFamily="2" charset="2"/>
              <a:buChar char="ü"/>
            </a:pPr>
            <a:r>
              <a:rPr lang="en-US" sz="2600" dirty="0"/>
              <a:t>Decide on the most effective solution</a:t>
            </a:r>
          </a:p>
          <a:p>
            <a:pPr marL="914400" lvl="1" indent="-457200">
              <a:buFont typeface="Wingdings" panose="05000000000000000000" pitchFamily="2" charset="2"/>
              <a:buChar char="§"/>
            </a:pPr>
            <a:r>
              <a:rPr lang="en-US" sz="2600" u="sng" dirty="0"/>
              <a:t>Creating</a:t>
            </a:r>
          </a:p>
          <a:p>
            <a:pPr marL="1371600" lvl="2" indent="-457200">
              <a:buFont typeface="Wingdings" panose="05000000000000000000" pitchFamily="2" charset="2"/>
              <a:buChar char="ü"/>
            </a:pPr>
            <a:r>
              <a:rPr lang="en-US" sz="2600" dirty="0"/>
              <a:t>Integrate training from several sources to solve a problem</a:t>
            </a:r>
          </a:p>
        </p:txBody>
      </p:sp>
    </p:spTree>
    <p:extLst>
      <p:ext uri="{BB962C8B-B14F-4D97-AF65-F5344CB8AC3E}">
        <p14:creationId xmlns:p14="http://schemas.microsoft.com/office/powerpoint/2010/main" val="1036242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7206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1 Psychomotor</a:t>
            </a:r>
          </a:p>
        </p:txBody>
      </p:sp>
      <p:sp>
        <p:nvSpPr>
          <p:cNvPr id="2" name="Rectangle 1"/>
          <p:cNvSpPr/>
          <p:nvPr/>
        </p:nvSpPr>
        <p:spPr>
          <a:xfrm>
            <a:off x="600891" y="1259310"/>
            <a:ext cx="10959738" cy="2092881"/>
          </a:xfrm>
          <a:prstGeom prst="rect">
            <a:avLst/>
          </a:prstGeom>
        </p:spPr>
        <p:txBody>
          <a:bodyPr wrap="square">
            <a:spAutoFit/>
          </a:bodyPr>
          <a:lstStyle/>
          <a:p>
            <a:pPr marL="457200" indent="-457200">
              <a:buFont typeface="Wingdings" panose="05000000000000000000" pitchFamily="2" charset="2"/>
              <a:buChar char="v"/>
            </a:pPr>
            <a:r>
              <a:rPr lang="en-US" sz="2600" b="1" dirty="0"/>
              <a:t>Psychomotor</a:t>
            </a:r>
          </a:p>
          <a:p>
            <a:pPr marL="914400" lvl="1" indent="-457200">
              <a:buFont typeface="Wingdings" panose="05000000000000000000" pitchFamily="2" charset="2"/>
              <a:buChar char="§"/>
            </a:pPr>
            <a:r>
              <a:rPr lang="en-US" sz="2600" u="sng" dirty="0"/>
              <a:t>Imitation</a:t>
            </a:r>
            <a:r>
              <a:rPr lang="en-US" sz="2600" dirty="0"/>
              <a:t>	</a:t>
            </a:r>
          </a:p>
          <a:p>
            <a:pPr marL="1371600" lvl="2" indent="-457200">
              <a:buFont typeface="Wingdings" panose="05000000000000000000" pitchFamily="2" charset="2"/>
              <a:buChar char="ü"/>
            </a:pPr>
            <a:r>
              <a:rPr lang="en-US" sz="2600" dirty="0"/>
              <a:t>Performing a skill while observing a demonstrator</a:t>
            </a:r>
          </a:p>
          <a:p>
            <a:pPr marL="914400" lvl="1" indent="-457200">
              <a:buFont typeface="Wingdings" panose="05000000000000000000" pitchFamily="2" charset="2"/>
              <a:buChar char="§"/>
            </a:pPr>
            <a:r>
              <a:rPr lang="en-US" sz="2600" u="sng" dirty="0"/>
              <a:t>Manipulation</a:t>
            </a:r>
          </a:p>
          <a:p>
            <a:pPr marL="1371600" lvl="2" indent="-457200">
              <a:buFont typeface="Wingdings" panose="05000000000000000000" pitchFamily="2" charset="2"/>
              <a:buChar char="ü"/>
            </a:pPr>
            <a:r>
              <a:rPr lang="en-US" sz="2600" dirty="0"/>
              <a:t>Performing certain actions by memory or instructions</a:t>
            </a:r>
          </a:p>
        </p:txBody>
      </p:sp>
    </p:spTree>
    <p:extLst>
      <p:ext uri="{BB962C8B-B14F-4D97-AF65-F5344CB8AC3E}">
        <p14:creationId xmlns:p14="http://schemas.microsoft.com/office/powerpoint/2010/main" val="1728530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590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2 Psychomotor</a:t>
            </a:r>
          </a:p>
        </p:txBody>
      </p:sp>
      <p:sp>
        <p:nvSpPr>
          <p:cNvPr id="2" name="Rectangle 1"/>
          <p:cNvSpPr/>
          <p:nvPr/>
        </p:nvSpPr>
        <p:spPr>
          <a:xfrm>
            <a:off x="600891" y="1246247"/>
            <a:ext cx="10959738" cy="2492990"/>
          </a:xfrm>
          <a:prstGeom prst="rect">
            <a:avLst/>
          </a:prstGeom>
        </p:spPr>
        <p:txBody>
          <a:bodyPr wrap="square">
            <a:spAutoFit/>
          </a:bodyPr>
          <a:lstStyle/>
          <a:p>
            <a:pPr marL="457200" indent="-457200">
              <a:buFont typeface="Wingdings" panose="05000000000000000000" pitchFamily="2" charset="2"/>
              <a:buChar char="v"/>
            </a:pPr>
            <a:r>
              <a:rPr lang="en-US" sz="2600" b="1" dirty="0"/>
              <a:t>Psychomotor</a:t>
            </a:r>
          </a:p>
          <a:p>
            <a:pPr marL="914400" lvl="1" indent="-457200">
              <a:buFont typeface="Wingdings" panose="05000000000000000000" pitchFamily="2" charset="2"/>
              <a:buChar char="§"/>
            </a:pPr>
            <a:r>
              <a:rPr lang="en-US" sz="2600" u="sng" dirty="0"/>
              <a:t>Precision</a:t>
            </a:r>
          </a:p>
          <a:p>
            <a:pPr marL="1371600" lvl="2" indent="-457200">
              <a:buFont typeface="Wingdings" panose="05000000000000000000" pitchFamily="2" charset="2"/>
              <a:buChar char="ü"/>
            </a:pPr>
            <a:r>
              <a:rPr lang="en-US" sz="2600" dirty="0"/>
              <a:t>Perform a skill or task without assistance</a:t>
            </a:r>
          </a:p>
          <a:p>
            <a:pPr marL="1371600" lvl="2" indent="-457200">
              <a:buFont typeface="Wingdings" panose="05000000000000000000" pitchFamily="2" charset="2"/>
              <a:buChar char="ü"/>
            </a:pPr>
            <a:r>
              <a:rPr lang="en-US" sz="2600" dirty="0"/>
              <a:t>Demonstrate a task to a beginner</a:t>
            </a:r>
          </a:p>
          <a:p>
            <a:pPr marL="914400" lvl="1" indent="-457200">
              <a:buFont typeface="Wingdings" panose="05000000000000000000" pitchFamily="2" charset="2"/>
              <a:buChar char="§"/>
            </a:pPr>
            <a:r>
              <a:rPr lang="en-US" sz="2600" u="sng" dirty="0"/>
              <a:t>Articulation</a:t>
            </a:r>
          </a:p>
          <a:p>
            <a:pPr marL="1371600" lvl="2" indent="-457200">
              <a:buFont typeface="Wingdings" panose="05000000000000000000" pitchFamily="2" charset="2"/>
              <a:buChar char="ü"/>
            </a:pPr>
            <a:r>
              <a:rPr lang="en-US" sz="2600" dirty="0"/>
              <a:t>Combining a series of skills to meet a requirement</a:t>
            </a:r>
          </a:p>
        </p:txBody>
      </p:sp>
    </p:spTree>
    <p:extLst>
      <p:ext uri="{BB962C8B-B14F-4D97-AF65-F5344CB8AC3E}">
        <p14:creationId xmlns:p14="http://schemas.microsoft.com/office/powerpoint/2010/main" val="3832823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3287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3 Psychomotor</a:t>
            </a:r>
          </a:p>
        </p:txBody>
      </p:sp>
      <p:sp>
        <p:nvSpPr>
          <p:cNvPr id="2" name="Rectangle 1"/>
          <p:cNvSpPr/>
          <p:nvPr/>
        </p:nvSpPr>
        <p:spPr>
          <a:xfrm>
            <a:off x="548640" y="1220121"/>
            <a:ext cx="11064240" cy="1692771"/>
          </a:xfrm>
          <a:prstGeom prst="rect">
            <a:avLst/>
          </a:prstGeom>
        </p:spPr>
        <p:txBody>
          <a:bodyPr wrap="square">
            <a:spAutoFit/>
          </a:bodyPr>
          <a:lstStyle/>
          <a:p>
            <a:pPr marL="457200" indent="-457200">
              <a:buFont typeface="Wingdings" panose="05000000000000000000" pitchFamily="2" charset="2"/>
              <a:buChar char="v"/>
            </a:pPr>
            <a:r>
              <a:rPr lang="en-US" sz="2600" b="1" dirty="0"/>
              <a:t>Psychomotor</a:t>
            </a:r>
          </a:p>
          <a:p>
            <a:pPr marL="914400" lvl="1" indent="-457200">
              <a:buFont typeface="Wingdings" panose="05000000000000000000" pitchFamily="2" charset="2"/>
              <a:buChar char="§"/>
            </a:pPr>
            <a:r>
              <a:rPr lang="en-US" sz="2600" u="sng" dirty="0"/>
              <a:t>Naturalization</a:t>
            </a:r>
          </a:p>
          <a:p>
            <a:pPr marL="1371600" lvl="2" indent="-457200">
              <a:buFont typeface="Wingdings" panose="05000000000000000000" pitchFamily="2" charset="2"/>
              <a:buChar char="ü"/>
            </a:pPr>
            <a:r>
              <a:rPr lang="en-US" sz="2600" dirty="0"/>
              <a:t>Mastering a high level of performance without needing to think much about it</a:t>
            </a:r>
          </a:p>
        </p:txBody>
      </p:sp>
    </p:spTree>
    <p:extLst>
      <p:ext uri="{BB962C8B-B14F-4D97-AF65-F5344CB8AC3E}">
        <p14:creationId xmlns:p14="http://schemas.microsoft.com/office/powerpoint/2010/main" val="42443658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4593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1 Affective</a:t>
            </a:r>
          </a:p>
        </p:txBody>
      </p:sp>
      <p:sp>
        <p:nvSpPr>
          <p:cNvPr id="9" name="Content Placeholder 2"/>
          <p:cNvSpPr txBox="1">
            <a:spLocks/>
          </p:cNvSpPr>
          <p:nvPr/>
        </p:nvSpPr>
        <p:spPr>
          <a:xfrm>
            <a:off x="640080" y="1233186"/>
            <a:ext cx="10946673" cy="324209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Wingdings" panose="05000000000000000000" pitchFamily="2" charset="2"/>
              <a:buChar char="v"/>
            </a:pPr>
            <a:r>
              <a:rPr lang="en-US" sz="2600" b="1" dirty="0"/>
              <a:t>Affective</a:t>
            </a:r>
          </a:p>
          <a:p>
            <a:pPr marL="914400" lvl="1" indent="-457200" algn="l">
              <a:buFont typeface="Wingdings" panose="05000000000000000000" pitchFamily="2" charset="2"/>
              <a:buChar char="§"/>
            </a:pPr>
            <a:r>
              <a:rPr lang="en-US" sz="2600" u="sng" dirty="0"/>
              <a:t>Receiving Phenomena</a:t>
            </a:r>
          </a:p>
          <a:p>
            <a:pPr marL="1371600" lvl="2" indent="-457200" algn="l">
              <a:buFont typeface="Wingdings" panose="05000000000000000000" pitchFamily="2" charset="2"/>
              <a:buChar char="ü"/>
            </a:pPr>
            <a:r>
              <a:rPr lang="en-US" sz="2600" dirty="0"/>
              <a:t>Listening to others with respect</a:t>
            </a:r>
          </a:p>
          <a:p>
            <a:pPr marL="914400" lvl="1" indent="-457200" algn="l">
              <a:buFont typeface="Wingdings" panose="05000000000000000000" pitchFamily="2" charset="2"/>
              <a:buChar char="§"/>
            </a:pPr>
            <a:r>
              <a:rPr lang="en-US" sz="2600" u="sng" dirty="0"/>
              <a:t>Responding to Phenomena</a:t>
            </a:r>
          </a:p>
          <a:p>
            <a:pPr marL="1371600" lvl="2" indent="-457200" algn="l">
              <a:buFont typeface="Wingdings" panose="05000000000000000000" pitchFamily="2" charset="2"/>
              <a:buChar char="ü"/>
            </a:pPr>
            <a:r>
              <a:rPr lang="en-US" sz="2600" dirty="0"/>
              <a:t>Participate in discussions</a:t>
            </a:r>
          </a:p>
          <a:p>
            <a:pPr marL="1371600" lvl="2" indent="-457200" algn="l">
              <a:buFont typeface="Wingdings" panose="05000000000000000000" pitchFamily="2" charset="2"/>
              <a:buChar char="ü"/>
            </a:pPr>
            <a:r>
              <a:rPr lang="en-US" sz="2600" dirty="0"/>
              <a:t>Questions ideals in order to understand them</a:t>
            </a:r>
          </a:p>
          <a:p>
            <a:pPr lvl="2"/>
            <a:endParaRPr lang="en-US" dirty="0"/>
          </a:p>
          <a:p>
            <a:pPr lvl="2"/>
            <a:endParaRPr lang="en-US" dirty="0"/>
          </a:p>
        </p:txBody>
      </p:sp>
    </p:spTree>
    <p:extLst>
      <p:ext uri="{BB962C8B-B14F-4D97-AF65-F5344CB8AC3E}">
        <p14:creationId xmlns:p14="http://schemas.microsoft.com/office/powerpoint/2010/main" val="264975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4876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2 Affective</a:t>
            </a:r>
          </a:p>
        </p:txBody>
      </p:sp>
      <p:sp>
        <p:nvSpPr>
          <p:cNvPr id="2" name="Rectangle 1"/>
          <p:cNvSpPr/>
          <p:nvPr/>
        </p:nvSpPr>
        <p:spPr>
          <a:xfrm>
            <a:off x="561703" y="1285436"/>
            <a:ext cx="11064240" cy="2492990"/>
          </a:xfrm>
          <a:prstGeom prst="rect">
            <a:avLst/>
          </a:prstGeom>
        </p:spPr>
        <p:txBody>
          <a:bodyPr wrap="square">
            <a:spAutoFit/>
          </a:bodyPr>
          <a:lstStyle/>
          <a:p>
            <a:pPr marL="457200" indent="-457200">
              <a:buFont typeface="Wingdings" panose="05000000000000000000" pitchFamily="2" charset="2"/>
              <a:buChar char="v"/>
            </a:pPr>
            <a:r>
              <a:rPr lang="en-US" sz="2600" b="1" dirty="0"/>
              <a:t>Affective</a:t>
            </a:r>
          </a:p>
          <a:p>
            <a:pPr marL="914400" lvl="1" indent="-457200">
              <a:buFont typeface="Wingdings" panose="05000000000000000000" pitchFamily="2" charset="2"/>
              <a:buChar char="§"/>
            </a:pPr>
            <a:r>
              <a:rPr lang="en-US" sz="2600" u="sng" dirty="0"/>
              <a:t>Valuing</a:t>
            </a:r>
          </a:p>
          <a:p>
            <a:pPr marL="1371600" lvl="2" indent="-457200">
              <a:buFont typeface="Wingdings" panose="05000000000000000000" pitchFamily="2" charset="2"/>
              <a:buChar char="ü"/>
            </a:pPr>
            <a:r>
              <a:rPr lang="en-US" sz="2600" dirty="0"/>
              <a:t>Informs preceptor on matters that one feels strongly about</a:t>
            </a:r>
          </a:p>
          <a:p>
            <a:pPr marL="914400" lvl="1" indent="-457200">
              <a:buFont typeface="Wingdings" panose="05000000000000000000" pitchFamily="2" charset="2"/>
              <a:buChar char="§"/>
            </a:pPr>
            <a:r>
              <a:rPr lang="en-US" sz="2600" u="sng" dirty="0"/>
              <a:t>Organization</a:t>
            </a:r>
          </a:p>
          <a:p>
            <a:pPr marL="1371600" lvl="2" indent="-457200">
              <a:buFont typeface="Wingdings" panose="05000000000000000000" pitchFamily="2" charset="2"/>
              <a:buChar char="ü"/>
            </a:pPr>
            <a:r>
              <a:rPr lang="en-US" sz="2600" dirty="0"/>
              <a:t>Accepts responsibility for one’s behavior</a:t>
            </a:r>
          </a:p>
          <a:p>
            <a:pPr marL="1371600" lvl="2" indent="-457200">
              <a:buFont typeface="Wingdings" panose="05000000000000000000" pitchFamily="2" charset="2"/>
              <a:buChar char="ü"/>
            </a:pPr>
            <a:r>
              <a:rPr lang="en-US" sz="2600" dirty="0"/>
              <a:t>Prioritizes time effectively </a:t>
            </a:r>
          </a:p>
        </p:txBody>
      </p:sp>
    </p:spTree>
    <p:extLst>
      <p:ext uri="{BB962C8B-B14F-4D97-AF65-F5344CB8AC3E}">
        <p14:creationId xmlns:p14="http://schemas.microsoft.com/office/powerpoint/2010/main" val="607379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5900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Level 3 Affective</a:t>
            </a:r>
          </a:p>
        </p:txBody>
      </p:sp>
      <p:sp>
        <p:nvSpPr>
          <p:cNvPr id="2" name="Rectangle 1"/>
          <p:cNvSpPr/>
          <p:nvPr/>
        </p:nvSpPr>
        <p:spPr>
          <a:xfrm>
            <a:off x="535577" y="1246247"/>
            <a:ext cx="11038114" cy="1692771"/>
          </a:xfrm>
          <a:prstGeom prst="rect">
            <a:avLst/>
          </a:prstGeom>
        </p:spPr>
        <p:txBody>
          <a:bodyPr wrap="square">
            <a:spAutoFit/>
          </a:bodyPr>
          <a:lstStyle/>
          <a:p>
            <a:pPr marL="457200" indent="-457200">
              <a:buFont typeface="Wingdings" panose="05000000000000000000" pitchFamily="2" charset="2"/>
              <a:buChar char="v"/>
            </a:pPr>
            <a:r>
              <a:rPr lang="en-US" sz="2600" b="1" dirty="0"/>
              <a:t>Affective</a:t>
            </a:r>
          </a:p>
          <a:p>
            <a:pPr marL="914400" lvl="1" indent="-457200">
              <a:buFont typeface="Wingdings" panose="05000000000000000000" pitchFamily="2" charset="2"/>
              <a:buChar char="§"/>
            </a:pPr>
            <a:r>
              <a:rPr lang="en-US" sz="2600" u="sng" dirty="0"/>
              <a:t>Characterization</a:t>
            </a:r>
          </a:p>
          <a:p>
            <a:pPr marL="1371600" lvl="2" indent="-457200">
              <a:buFont typeface="Wingdings" panose="05000000000000000000" pitchFamily="2" charset="2"/>
              <a:buChar char="ü"/>
            </a:pPr>
            <a:r>
              <a:rPr lang="en-US" sz="2600" dirty="0"/>
              <a:t>Displays teamwork</a:t>
            </a:r>
          </a:p>
          <a:p>
            <a:pPr marL="1371600" lvl="2" indent="-457200">
              <a:buFont typeface="Wingdings" panose="05000000000000000000" pitchFamily="2" charset="2"/>
              <a:buChar char="ü"/>
            </a:pPr>
            <a:r>
              <a:rPr lang="en-US" sz="2600" dirty="0"/>
              <a:t>Displays a commitment to ethical practice</a:t>
            </a:r>
          </a:p>
        </p:txBody>
      </p:sp>
    </p:spTree>
    <p:extLst>
      <p:ext uri="{BB962C8B-B14F-4D97-AF65-F5344CB8AC3E}">
        <p14:creationId xmlns:p14="http://schemas.microsoft.com/office/powerpoint/2010/main" val="928403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74766" y="1267084"/>
            <a:ext cx="11038114" cy="397031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Providing EMS education in Ozark since 1996</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Received Committee on Accreditation for Emergency Medical Service Programs Accreditation in 2003</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Became part of Arkansas Tech University in 2007</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Associate of Applied Science in Paramedic/Emergency Medical Service in 2013</a:t>
            </a:r>
          </a:p>
          <a:p>
            <a:endParaRPr lang="en-US" dirty="0"/>
          </a:p>
        </p:txBody>
      </p:sp>
      <p:sp>
        <p:nvSpPr>
          <p:cNvPr id="9" name="Title 1"/>
          <p:cNvSpPr txBox="1">
            <a:spLocks/>
          </p:cNvSpPr>
          <p:nvPr/>
        </p:nvSpPr>
        <p:spPr>
          <a:xfrm>
            <a:off x="0" y="425649"/>
            <a:ext cx="12192000" cy="684694"/>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History</a:t>
            </a:r>
          </a:p>
        </p:txBody>
      </p:sp>
    </p:spTree>
    <p:extLst>
      <p:ext uri="{BB962C8B-B14F-4D97-AF65-F5344CB8AC3E}">
        <p14:creationId xmlns:p14="http://schemas.microsoft.com/office/powerpoint/2010/main" val="4069642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517082"/>
            <a:ext cx="12192000" cy="558253"/>
          </a:xfrm>
          <a:prstGeom prst="rect">
            <a:avLst/>
          </a:prstGeom>
          <a:solidFill>
            <a:schemeClr val="bg1"/>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Measure Progress</a:t>
            </a:r>
          </a:p>
        </p:txBody>
      </p:sp>
      <p:sp>
        <p:nvSpPr>
          <p:cNvPr id="2" name="Rectangle 1"/>
          <p:cNvSpPr/>
          <p:nvPr/>
        </p:nvSpPr>
        <p:spPr>
          <a:xfrm>
            <a:off x="465909" y="1267945"/>
            <a:ext cx="11260182" cy="4893647"/>
          </a:xfrm>
          <a:prstGeom prst="rect">
            <a:avLst/>
          </a:prstGeom>
          <a:noFill/>
        </p:spPr>
        <p:txBody>
          <a:bodyPr wrap="square">
            <a:spAutoFit/>
          </a:bodyPr>
          <a:lstStyle/>
          <a:p>
            <a:pPr marL="457200" indent="-457200">
              <a:buFont typeface="Wingdings" panose="05000000000000000000" pitchFamily="2" charset="2"/>
              <a:buChar char="v"/>
            </a:pPr>
            <a:r>
              <a:rPr lang="en-US" sz="2400" dirty="0"/>
              <a:t>Students should work their way to the higher levels of the learning domains throughout their time in internship, receiving an evaluation from the preceptor after every field shift</a:t>
            </a:r>
          </a:p>
          <a:p>
            <a:pPr marL="457200" indent="-457200">
              <a:buFont typeface="Wingdings" panose="05000000000000000000" pitchFamily="2" charset="2"/>
              <a:buChar char="v"/>
            </a:pPr>
            <a:endParaRPr lang="en-US" sz="2400" dirty="0"/>
          </a:p>
          <a:p>
            <a:pPr marL="457200" indent="-457200">
              <a:buFont typeface="Wingdings" panose="05000000000000000000" pitchFamily="2" charset="2"/>
              <a:buChar char="v"/>
            </a:pPr>
            <a:r>
              <a:rPr lang="en-US" sz="2400" dirty="0"/>
              <a:t>Phase 1 &amp; 2 end evaluations</a:t>
            </a:r>
          </a:p>
          <a:p>
            <a:pPr marL="914400" lvl="1" indent="-457200">
              <a:buFont typeface="Wingdings" panose="05000000000000000000" pitchFamily="2" charset="2"/>
              <a:buChar char="ü"/>
            </a:pPr>
            <a:r>
              <a:rPr lang="en-US" sz="2400" dirty="0"/>
              <a:t>Phase 1-Student moves through level 1 &amp; 2 cognitive, psychomotor, and affective learning levels and is evaluated for progression to capstone</a:t>
            </a:r>
          </a:p>
          <a:p>
            <a:pPr lvl="1"/>
            <a:endParaRPr lang="en-US" sz="2400" dirty="0"/>
          </a:p>
          <a:p>
            <a:pPr marL="914400" lvl="1" indent="-457200">
              <a:buFont typeface="Wingdings" panose="05000000000000000000" pitchFamily="2" charset="2"/>
              <a:buChar char="ü"/>
            </a:pPr>
            <a:r>
              <a:rPr lang="en-US" sz="2400" dirty="0"/>
              <a:t>Phase 2-Also known as capstone, student is expected to perform at the highest level in cognitive, psychomotor, and affective domains, acting as team leader on all calls</a:t>
            </a:r>
          </a:p>
          <a:p>
            <a:pPr marL="457200" indent="-457200">
              <a:buFont typeface="Wingdings" panose="05000000000000000000" pitchFamily="2" charset="2"/>
              <a:buChar char="v"/>
            </a:pPr>
            <a:endParaRPr lang="en-US" sz="2400" dirty="0"/>
          </a:p>
          <a:p>
            <a:pPr marL="457200" indent="-457200">
              <a:buFont typeface="Wingdings" panose="05000000000000000000" pitchFamily="2" charset="2"/>
              <a:buChar char="v"/>
            </a:pPr>
            <a:r>
              <a:rPr lang="en-US" sz="2400" dirty="0"/>
              <a:t>Progression is monitored by preceptor and clinical coordinator via student evaluations</a:t>
            </a:r>
          </a:p>
        </p:txBody>
      </p:sp>
    </p:spTree>
    <p:extLst>
      <p:ext uri="{BB962C8B-B14F-4D97-AF65-F5344CB8AC3E}">
        <p14:creationId xmlns:p14="http://schemas.microsoft.com/office/powerpoint/2010/main" val="1590460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99190" y="1407424"/>
            <a:ext cx="11193619" cy="3693319"/>
          </a:xfrm>
          <a:prstGeom prst="rect">
            <a:avLst/>
          </a:prstGeom>
        </p:spPr>
        <p:txBody>
          <a:bodyPr wrap="square">
            <a:spAutoFit/>
          </a:bodyPr>
          <a:lstStyle/>
          <a:p>
            <a:pPr marL="457200" indent="-457200">
              <a:buFont typeface="Wingdings" panose="05000000000000000000" pitchFamily="2" charset="2"/>
              <a:buChar char="v"/>
            </a:pPr>
            <a:r>
              <a:rPr lang="en-US" sz="2600" u="sng" dirty="0"/>
              <a:t>Preceptor Evaluation of Student</a:t>
            </a:r>
          </a:p>
          <a:p>
            <a:pPr marL="914400" lvl="1" indent="-457200">
              <a:buFont typeface="Wingdings" panose="05000000000000000000" pitchFamily="2" charset="2"/>
              <a:buChar char="ü"/>
            </a:pPr>
            <a:r>
              <a:rPr lang="en-US" sz="2600" dirty="0"/>
              <a:t>Every Shift</a:t>
            </a:r>
          </a:p>
          <a:p>
            <a:pPr lvl="1"/>
            <a:endParaRPr lang="en-US" sz="2600" dirty="0"/>
          </a:p>
          <a:p>
            <a:pPr marL="457200" indent="-457200">
              <a:buFont typeface="Wingdings" panose="05000000000000000000" pitchFamily="2" charset="2"/>
              <a:buChar char="v"/>
            </a:pPr>
            <a:r>
              <a:rPr lang="en-US" sz="2600" u="sng" dirty="0"/>
              <a:t>Phase 1 Preceptor Evaluation of Student</a:t>
            </a:r>
          </a:p>
          <a:p>
            <a:pPr marL="914400" lvl="1" indent="-457200">
              <a:buFont typeface="Wingdings" panose="05000000000000000000" pitchFamily="2" charset="2"/>
              <a:buChar char="ü"/>
            </a:pPr>
            <a:r>
              <a:rPr lang="en-US" sz="2600" dirty="0"/>
              <a:t>used by preceptor for progression of student into capstone phase</a:t>
            </a:r>
          </a:p>
          <a:p>
            <a:pPr lvl="1"/>
            <a:endParaRPr lang="en-US" sz="2600" dirty="0"/>
          </a:p>
          <a:p>
            <a:pPr marL="457200" indent="-457200">
              <a:buFont typeface="Wingdings" panose="05000000000000000000" pitchFamily="2" charset="2"/>
              <a:buChar char="v"/>
            </a:pPr>
            <a:r>
              <a:rPr lang="en-US" sz="2600" u="sng" dirty="0"/>
              <a:t>Phase 2 Preceptor Evaluation of student</a:t>
            </a:r>
          </a:p>
          <a:p>
            <a:pPr marL="914400" lvl="1" indent="-457200">
              <a:buFont typeface="Wingdings" panose="05000000000000000000" pitchFamily="2" charset="2"/>
              <a:buChar char="ü"/>
            </a:pPr>
            <a:r>
              <a:rPr lang="en-US" sz="2600" dirty="0"/>
              <a:t>used to evaluate student as competent entry level provider at the end of capstone experience</a:t>
            </a:r>
          </a:p>
        </p:txBody>
      </p:sp>
      <p:sp>
        <p:nvSpPr>
          <p:cNvPr id="3" name="Rectangle 2"/>
          <p:cNvSpPr/>
          <p:nvPr/>
        </p:nvSpPr>
        <p:spPr>
          <a:xfrm>
            <a:off x="0" y="369332"/>
            <a:ext cx="12192000" cy="769441"/>
          </a:xfrm>
          <a:prstGeom prst="rect">
            <a:avLst/>
          </a:prstGeom>
        </p:spPr>
        <p:txBody>
          <a:bodyPr wrap="square">
            <a:spAutoFit/>
          </a:bodyPr>
          <a:lstStyle/>
          <a:p>
            <a:pPr algn="ctr"/>
            <a:r>
              <a:rPr lang="en-US" sz="4400" b="1" u="sng" dirty="0">
                <a:latin typeface="+mj-lt"/>
              </a:rPr>
              <a:t>Student Evaluations</a:t>
            </a:r>
          </a:p>
        </p:txBody>
      </p:sp>
    </p:spTree>
    <p:extLst>
      <p:ext uri="{BB962C8B-B14F-4D97-AF65-F5344CB8AC3E}">
        <p14:creationId xmlns:p14="http://schemas.microsoft.com/office/powerpoint/2010/main" val="15442267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ctrTitle"/>
          </p:nvPr>
        </p:nvSpPr>
        <p:spPr>
          <a:xfrm>
            <a:off x="1" y="347014"/>
            <a:ext cx="12191999" cy="833270"/>
          </a:xfrm>
        </p:spPr>
        <p:txBody>
          <a:bodyPr>
            <a:normAutofit/>
          </a:bodyPr>
          <a:lstStyle/>
          <a:p>
            <a:r>
              <a:rPr lang="en-US" sz="4400" b="1" u="sng" dirty="0"/>
              <a:t>Preceptors and Sites are Evaluated as Well!</a:t>
            </a:r>
          </a:p>
        </p:txBody>
      </p:sp>
      <p:sp>
        <p:nvSpPr>
          <p:cNvPr id="2" name="Rectangle 1"/>
          <p:cNvSpPr/>
          <p:nvPr/>
        </p:nvSpPr>
        <p:spPr>
          <a:xfrm>
            <a:off x="475129" y="1774980"/>
            <a:ext cx="11241741" cy="2062103"/>
          </a:xfrm>
          <a:prstGeom prst="rect">
            <a:avLst/>
          </a:prstGeom>
        </p:spPr>
        <p:txBody>
          <a:bodyPr wrap="square">
            <a:spAutoFit/>
          </a:bodyPr>
          <a:lstStyle/>
          <a:p>
            <a:pPr marL="457200" indent="-457200">
              <a:buFont typeface="Wingdings" panose="05000000000000000000" pitchFamily="2" charset="2"/>
              <a:buChar char="v"/>
            </a:pPr>
            <a:r>
              <a:rPr lang="en-US" sz="3200" dirty="0"/>
              <a:t>Internship Student Evaluation of Preceptor</a:t>
            </a:r>
          </a:p>
          <a:p>
            <a:pPr marL="457200" indent="-457200">
              <a:buFont typeface="Wingdings" panose="05000000000000000000" pitchFamily="2" charset="2"/>
              <a:buChar char="v"/>
            </a:pPr>
            <a:endParaRPr lang="en-US" sz="3200" dirty="0"/>
          </a:p>
          <a:p>
            <a:pPr marL="457200" indent="-457200">
              <a:buFont typeface="Wingdings" panose="05000000000000000000" pitchFamily="2" charset="2"/>
              <a:buChar char="v"/>
            </a:pPr>
            <a:r>
              <a:rPr lang="en-US" sz="3200" dirty="0"/>
              <a:t>Internship Student Evaluation of Site</a:t>
            </a:r>
          </a:p>
          <a:p>
            <a:endParaRPr lang="en-US" sz="3200" dirty="0"/>
          </a:p>
        </p:txBody>
      </p:sp>
    </p:spTree>
    <p:extLst>
      <p:ext uri="{BB962C8B-B14F-4D97-AF65-F5344CB8AC3E}">
        <p14:creationId xmlns:p14="http://schemas.microsoft.com/office/powerpoint/2010/main" val="13617667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82990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Forms and Manuals</a:t>
            </a:r>
          </a:p>
        </p:txBody>
      </p:sp>
      <p:sp>
        <p:nvSpPr>
          <p:cNvPr id="2" name="Rectangle 1"/>
          <p:cNvSpPr/>
          <p:nvPr/>
        </p:nvSpPr>
        <p:spPr>
          <a:xfrm>
            <a:off x="666206" y="1266575"/>
            <a:ext cx="5225143" cy="3416320"/>
          </a:xfrm>
          <a:prstGeom prst="rect">
            <a:avLst/>
          </a:prstGeom>
        </p:spPr>
        <p:txBody>
          <a:bodyPr wrap="square">
            <a:spAutoFit/>
          </a:bodyPr>
          <a:lstStyle/>
          <a:p>
            <a:pPr marL="457200" indent="-457200">
              <a:buFont typeface="Wingdings" panose="05000000000000000000" pitchFamily="2" charset="2"/>
              <a:buChar char="v"/>
            </a:pPr>
            <a:r>
              <a:rPr lang="en-US" sz="3000" dirty="0"/>
              <a:t>Internship Handbook</a:t>
            </a:r>
          </a:p>
          <a:p>
            <a:endParaRPr lang="en-US" sz="3000" dirty="0"/>
          </a:p>
          <a:p>
            <a:pPr marL="457200" indent="-457200">
              <a:buFont typeface="Wingdings" panose="05000000000000000000" pitchFamily="2" charset="2"/>
              <a:buChar char="v"/>
            </a:pPr>
            <a:r>
              <a:rPr lang="en-US" sz="3000" dirty="0"/>
              <a:t>Student Evaluation</a:t>
            </a:r>
          </a:p>
          <a:p>
            <a:pPr marL="800100" lvl="1" indent="-342900">
              <a:buFont typeface="Wingdings" panose="05000000000000000000" pitchFamily="2" charset="2"/>
              <a:buChar char="ü"/>
            </a:pPr>
            <a:r>
              <a:rPr lang="en-US" sz="2400" dirty="0"/>
              <a:t>Internship Site Evaluation</a:t>
            </a:r>
          </a:p>
          <a:p>
            <a:pPr marL="800100" lvl="1" indent="-342900">
              <a:buFont typeface="Wingdings" panose="05000000000000000000" pitchFamily="2" charset="2"/>
              <a:buChar char="ü"/>
            </a:pPr>
            <a:r>
              <a:rPr lang="en-US" sz="2400" dirty="0"/>
              <a:t>Student Evaluation of Preceptor</a:t>
            </a:r>
          </a:p>
          <a:p>
            <a:pPr lvl="1"/>
            <a:endParaRPr lang="en-US" sz="2400" dirty="0"/>
          </a:p>
          <a:p>
            <a:pPr marL="457200" indent="-457200">
              <a:buFont typeface="Wingdings" panose="05000000000000000000" pitchFamily="2" charset="2"/>
              <a:buChar char="v"/>
            </a:pPr>
            <a:r>
              <a:rPr lang="en-US" sz="3000" dirty="0"/>
              <a:t>Preceptor Evaluation</a:t>
            </a:r>
          </a:p>
          <a:p>
            <a:pPr marL="914400" lvl="1" indent="-457200">
              <a:buFont typeface="Wingdings" panose="05000000000000000000" pitchFamily="2" charset="2"/>
              <a:buChar char="ü"/>
            </a:pPr>
            <a:r>
              <a:rPr lang="en-US" sz="2400" dirty="0"/>
              <a:t>Preceptors Evaluation of Student</a:t>
            </a:r>
          </a:p>
        </p:txBody>
      </p:sp>
      <p:sp>
        <p:nvSpPr>
          <p:cNvPr id="9" name="Content Placeholder 3"/>
          <p:cNvSpPr txBox="1">
            <a:spLocks/>
          </p:cNvSpPr>
          <p:nvPr/>
        </p:nvSpPr>
        <p:spPr>
          <a:xfrm>
            <a:off x="6884126" y="1266575"/>
            <a:ext cx="4167051" cy="158662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v"/>
            </a:pPr>
            <a:r>
              <a:rPr lang="en-US" sz="3200" dirty="0"/>
              <a:t>Preceptor Agreement</a:t>
            </a:r>
          </a:p>
          <a:p>
            <a:pPr lvl="1">
              <a:buFont typeface="Wingdings" panose="05000000000000000000" pitchFamily="2" charset="2"/>
              <a:buChar char="ü"/>
            </a:pPr>
            <a:r>
              <a:rPr lang="en-US" dirty="0"/>
              <a:t>Must Be Signed by Preceptor Site Personnel</a:t>
            </a:r>
          </a:p>
        </p:txBody>
      </p:sp>
      <p:sp>
        <p:nvSpPr>
          <p:cNvPr id="3" name="TextBox 2"/>
          <p:cNvSpPr txBox="1"/>
          <p:nvPr/>
        </p:nvSpPr>
        <p:spPr>
          <a:xfrm>
            <a:off x="0" y="5499455"/>
            <a:ext cx="12192000" cy="707886"/>
          </a:xfrm>
          <a:prstGeom prst="rect">
            <a:avLst/>
          </a:prstGeom>
          <a:noFill/>
        </p:spPr>
        <p:txBody>
          <a:bodyPr wrap="square" rtlCol="0">
            <a:spAutoFit/>
          </a:bodyPr>
          <a:lstStyle/>
          <a:p>
            <a:pPr algn="ctr"/>
            <a:r>
              <a:rPr lang="en-US" sz="2000" b="1" dirty="0"/>
              <a:t>Link to all student/preceptor internship documents:</a:t>
            </a:r>
            <a:endParaRPr lang="en-US" sz="2000" b="1" dirty="0">
              <a:hlinkClick r:id="rId3"/>
            </a:endParaRPr>
          </a:p>
          <a:p>
            <a:pPr algn="ctr"/>
            <a:r>
              <a:rPr lang="en-US" sz="2000" dirty="0">
                <a:hlinkClick r:id="rId3"/>
              </a:rPr>
              <a:t>http://www.atu.edu/ozark/academics/preceptor.php</a:t>
            </a:r>
            <a:r>
              <a:rPr lang="en-US" sz="2000" dirty="0"/>
              <a:t> </a:t>
            </a:r>
          </a:p>
        </p:txBody>
      </p:sp>
    </p:spTree>
    <p:extLst>
      <p:ext uri="{BB962C8B-B14F-4D97-AF65-F5344CB8AC3E}">
        <p14:creationId xmlns:p14="http://schemas.microsoft.com/office/powerpoint/2010/main" val="2462695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274638"/>
            <a:ext cx="12192000" cy="77039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Summary</a:t>
            </a:r>
          </a:p>
        </p:txBody>
      </p:sp>
      <p:sp>
        <p:nvSpPr>
          <p:cNvPr id="2" name="Rectangle 1"/>
          <p:cNvSpPr/>
          <p:nvPr/>
        </p:nvSpPr>
        <p:spPr>
          <a:xfrm>
            <a:off x="352696" y="1602462"/>
            <a:ext cx="11430001" cy="3539430"/>
          </a:xfrm>
          <a:prstGeom prst="rect">
            <a:avLst/>
          </a:prstGeom>
        </p:spPr>
        <p:txBody>
          <a:bodyPr wrap="square">
            <a:spAutoFit/>
          </a:bodyPr>
          <a:lstStyle/>
          <a:p>
            <a:pPr marL="457200" indent="-457200">
              <a:buFont typeface="Wingdings" panose="05000000000000000000" pitchFamily="2" charset="2"/>
              <a:buChar char="v"/>
            </a:pPr>
            <a:r>
              <a:rPr lang="en-US" sz="2800" dirty="0"/>
              <a:t>You are our educators in the internship/capstone setting</a:t>
            </a:r>
          </a:p>
          <a:p>
            <a:pPr marL="457200" indent="-457200">
              <a:buFont typeface="Wingdings" panose="05000000000000000000" pitchFamily="2" charset="2"/>
              <a:buChar char="v"/>
            </a:pPr>
            <a:endParaRPr lang="en-US" sz="2800" dirty="0"/>
          </a:p>
          <a:p>
            <a:pPr marL="457200" indent="-457200">
              <a:buFont typeface="Wingdings" panose="05000000000000000000" pitchFamily="2" charset="2"/>
              <a:buChar char="v"/>
            </a:pPr>
            <a:r>
              <a:rPr lang="en-US" sz="2800" dirty="0"/>
              <a:t>Help our students integrate their knowledge into field practice</a:t>
            </a:r>
          </a:p>
          <a:p>
            <a:pPr marL="457200" indent="-457200">
              <a:buFont typeface="Wingdings" panose="05000000000000000000" pitchFamily="2" charset="2"/>
              <a:buChar char="v"/>
            </a:pPr>
            <a:endParaRPr lang="en-US" sz="2800" dirty="0"/>
          </a:p>
          <a:p>
            <a:pPr marL="457200" indent="-457200">
              <a:buFont typeface="Wingdings" panose="05000000000000000000" pitchFamily="2" charset="2"/>
              <a:buChar char="v"/>
            </a:pPr>
            <a:r>
              <a:rPr lang="en-US" sz="2800" dirty="0"/>
              <a:t>Continuous evaluation is key to student success</a:t>
            </a:r>
          </a:p>
          <a:p>
            <a:pPr marL="457200" indent="-457200">
              <a:buFont typeface="Wingdings" panose="05000000000000000000" pitchFamily="2" charset="2"/>
              <a:buChar char="v"/>
            </a:pPr>
            <a:endParaRPr lang="en-US" sz="2800" dirty="0"/>
          </a:p>
          <a:p>
            <a:pPr marL="457200" indent="-457200">
              <a:buFont typeface="Wingdings" panose="05000000000000000000" pitchFamily="2" charset="2"/>
              <a:buChar char="v"/>
            </a:pPr>
            <a:r>
              <a:rPr lang="en-US" sz="2800" dirty="0"/>
              <a:t>You are helping to shape your peers, coworkers, and medical providers of tomorrow </a:t>
            </a:r>
          </a:p>
        </p:txBody>
      </p:sp>
    </p:spTree>
    <p:extLst>
      <p:ext uri="{BB962C8B-B14F-4D97-AF65-F5344CB8AC3E}">
        <p14:creationId xmlns:p14="http://schemas.microsoft.com/office/powerpoint/2010/main" val="29235116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a:spLocks noGrp="1"/>
          </p:cNvSpPr>
          <p:nvPr>
            <p:ph type="ctrTitle"/>
          </p:nvPr>
        </p:nvSpPr>
        <p:spPr>
          <a:xfrm>
            <a:off x="2209800" y="1076476"/>
            <a:ext cx="7772400" cy="4536328"/>
          </a:xfrm>
        </p:spPr>
        <p:txBody>
          <a:bodyPr>
            <a:noAutofit/>
          </a:bodyPr>
          <a:lstStyle/>
          <a:p>
            <a:r>
              <a:rPr lang="en-US" sz="3200" dirty="0">
                <a:latin typeface="+mn-lt"/>
              </a:rPr>
              <a:t>Arkansas Tech, Ozark Campus Paramedic/EMS Department is proud of our community partnerships.  We take pride in partnering with excellent clinical sites that provide extensive access, allowing students to have the best possible opportunity for success and growth while enrolled in our program.  Thank you for your time and commitment to EMS education!</a:t>
            </a:r>
            <a:br>
              <a:rPr lang="en-US" sz="3200" dirty="0"/>
            </a:br>
            <a:r>
              <a:rPr lang="en-US" sz="3200" b="1" dirty="0">
                <a:hlinkClick r:id="rId3"/>
              </a:rPr>
              <a:t>www.atu.edu/ozark</a:t>
            </a:r>
            <a:endParaRPr lang="en-US" sz="3200" dirty="0"/>
          </a:p>
        </p:txBody>
      </p:sp>
    </p:spTree>
    <p:extLst>
      <p:ext uri="{BB962C8B-B14F-4D97-AF65-F5344CB8AC3E}">
        <p14:creationId xmlns:p14="http://schemas.microsoft.com/office/powerpoint/2010/main" val="1095353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59377" y="1698646"/>
            <a:ext cx="11273246" cy="3985706"/>
          </a:xfrm>
          <a:prstGeom prst="rect">
            <a:avLst/>
          </a:prstGeom>
        </p:spPr>
        <p:txBody>
          <a:bodyPr wrap="square">
            <a:spAutoFit/>
          </a:bodyPr>
          <a:lstStyle/>
          <a:p>
            <a:pPr marL="342900" indent="-342900">
              <a:buFont typeface="Wingdings" panose="05000000000000000000" pitchFamily="2" charset="2"/>
              <a:buChar char="§"/>
            </a:pPr>
            <a:r>
              <a:rPr lang="en-US" sz="2300" dirty="0"/>
              <a:t>Baltimore, J. J. (2004). The Hospital Clinical Preceptor: Essential Preparation for Success. </a:t>
            </a:r>
            <a:r>
              <a:rPr lang="en-US" sz="2300" i="1" dirty="0"/>
              <a:t>The Journal of Continuing Education in Nursing</a:t>
            </a:r>
            <a:r>
              <a:rPr lang="en-US" sz="2300" dirty="0"/>
              <a:t>, 133.</a:t>
            </a:r>
          </a:p>
          <a:p>
            <a:pPr marL="342900" indent="-342900">
              <a:buFont typeface="Wingdings" panose="05000000000000000000" pitchFamily="2" charset="2"/>
              <a:buChar char="§"/>
            </a:pPr>
            <a:endParaRPr lang="en-US" sz="2300" dirty="0"/>
          </a:p>
          <a:p>
            <a:pPr marL="342900" indent="-342900">
              <a:buFont typeface="Wingdings" panose="05000000000000000000" pitchFamily="2" charset="2"/>
              <a:buChar char="§"/>
            </a:pPr>
            <a:r>
              <a:rPr lang="en-US" sz="2300" dirty="0"/>
              <a:t>Clark, D. (2014, July 7). </a:t>
            </a:r>
            <a:r>
              <a:rPr lang="en-US" sz="2300" i="1" dirty="0"/>
              <a:t>Bloom's Taxonomy of Learning Domains</a:t>
            </a:r>
            <a:r>
              <a:rPr lang="en-US" sz="2300" dirty="0"/>
              <a:t>. Retrieved October 2, 2014, from Big Dog &amp; Little Dog's Performance Juxtaposition: </a:t>
            </a:r>
            <a:r>
              <a:rPr lang="en-US" sz="2300" dirty="0">
                <a:hlinkClick r:id="rId3"/>
              </a:rPr>
              <a:t>http://www.nwlink.com/~donclark/hrd/bloom.html#psychomotor</a:t>
            </a:r>
            <a:endParaRPr lang="en-US" sz="2300" dirty="0"/>
          </a:p>
          <a:p>
            <a:pPr marL="342900" indent="-342900">
              <a:buFont typeface="Wingdings" panose="05000000000000000000" pitchFamily="2" charset="2"/>
              <a:buChar char="§"/>
            </a:pPr>
            <a:endParaRPr lang="en-US" sz="2300" dirty="0"/>
          </a:p>
          <a:p>
            <a:pPr marL="342900" indent="-342900">
              <a:buFont typeface="Wingdings" panose="05000000000000000000" pitchFamily="2" charset="2"/>
              <a:buChar char="§"/>
            </a:pPr>
            <a:r>
              <a:rPr lang="en-US" sz="2300" dirty="0"/>
              <a:t>Walker, S. (2011, Sept. 26). </a:t>
            </a:r>
            <a:r>
              <a:rPr lang="en-US" sz="2300" i="1" dirty="0"/>
              <a:t>TVCC EMS Preceptor Orientation.</a:t>
            </a:r>
            <a:r>
              <a:rPr lang="en-US" sz="2300" dirty="0"/>
              <a:t> Retrieved October 2, 2014, from Trinity Valley Community College: </a:t>
            </a:r>
            <a:r>
              <a:rPr lang="en-US" sz="2300" dirty="0">
                <a:hlinkClick r:id="rId4"/>
              </a:rPr>
              <a:t>https://www2.tvcc.edu/Health-Science-Center/healthscience/EMSPreceptorOrientation/index.html</a:t>
            </a:r>
            <a:endParaRPr lang="en-US" sz="2300" dirty="0"/>
          </a:p>
          <a:p>
            <a:endParaRPr lang="en-US" sz="2300" dirty="0"/>
          </a:p>
        </p:txBody>
      </p:sp>
      <p:sp>
        <p:nvSpPr>
          <p:cNvPr id="9" name="Title 1"/>
          <p:cNvSpPr txBox="1">
            <a:spLocks/>
          </p:cNvSpPr>
          <p:nvPr/>
        </p:nvSpPr>
        <p:spPr>
          <a:xfrm>
            <a:off x="1981200" y="529890"/>
            <a:ext cx="8229600" cy="645767"/>
          </a:xfrm>
          <a:prstGeom prst="rect">
            <a:avLst/>
          </a:prstGeom>
        </p:spPr>
        <p:txBody>
          <a:bodyPr vert="horz" lIns="91440" tIns="45720" rIns="91440" bIns="45720" rtlCol="0" anchor="b">
            <a:normAutofit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References</a:t>
            </a:r>
          </a:p>
        </p:txBody>
      </p:sp>
    </p:spTree>
    <p:extLst>
      <p:ext uri="{BB962C8B-B14F-4D97-AF65-F5344CB8AC3E}">
        <p14:creationId xmlns:p14="http://schemas.microsoft.com/office/powerpoint/2010/main" val="227770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85981" y="1758873"/>
            <a:ext cx="4365007" cy="4585871"/>
          </a:xfrm>
          <a:prstGeom prst="rect">
            <a:avLst/>
          </a:prstGeom>
          <a:noFill/>
        </p:spPr>
        <p:txBody>
          <a:bodyPr wrap="square" rtlCol="0">
            <a:spAutoFit/>
          </a:bodyPr>
          <a:lstStyle/>
          <a:p>
            <a:pPr marL="514350" indent="-514350">
              <a:buFont typeface="Wingdings" panose="05000000000000000000" pitchFamily="2" charset="2"/>
              <a:buChar char="§"/>
            </a:pPr>
            <a:r>
              <a:rPr lang="en-US" sz="2600" dirty="0"/>
              <a:t>Fort Smith EMS</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a:t>Franklin County EMS</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a:t>Johnson County EMS (JRMC)</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err="1"/>
              <a:t>LifeNet</a:t>
            </a:r>
            <a:r>
              <a:rPr lang="en-US" sz="2600" dirty="0"/>
              <a:t> EMS</a:t>
            </a:r>
          </a:p>
          <a:p>
            <a:pPr marL="342900" indent="-342900">
              <a:buFont typeface="Wingdings" panose="05000000000000000000" pitchFamily="2" charset="2"/>
              <a:buChar char="§"/>
            </a:pPr>
            <a:endParaRPr lang="en-US" sz="2600" dirty="0"/>
          </a:p>
          <a:p>
            <a:pPr marL="514350" indent="-514350">
              <a:buFont typeface="Wingdings" panose="05000000000000000000" pitchFamily="2" charset="2"/>
              <a:buChar char="§"/>
            </a:pPr>
            <a:r>
              <a:rPr lang="en-US" sz="2600" dirty="0"/>
              <a:t>Logan County EMS</a:t>
            </a:r>
          </a:p>
          <a:p>
            <a:endParaRPr lang="en-US" sz="3200" dirty="0"/>
          </a:p>
        </p:txBody>
      </p:sp>
      <p:sp>
        <p:nvSpPr>
          <p:cNvPr id="10" name="Title 1"/>
          <p:cNvSpPr txBox="1">
            <a:spLocks/>
          </p:cNvSpPr>
          <p:nvPr/>
        </p:nvSpPr>
        <p:spPr>
          <a:xfrm>
            <a:off x="0" y="191296"/>
            <a:ext cx="12192000" cy="89770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Partnerships</a:t>
            </a:r>
          </a:p>
        </p:txBody>
      </p:sp>
      <p:sp>
        <p:nvSpPr>
          <p:cNvPr id="2" name="TextBox 1"/>
          <p:cNvSpPr txBox="1"/>
          <p:nvPr/>
        </p:nvSpPr>
        <p:spPr>
          <a:xfrm>
            <a:off x="8656485" y="1758873"/>
            <a:ext cx="2952205" cy="1692771"/>
          </a:xfrm>
          <a:prstGeom prst="rect">
            <a:avLst/>
          </a:prstGeom>
          <a:noFill/>
        </p:spPr>
        <p:txBody>
          <a:bodyPr wrap="square" rtlCol="0">
            <a:spAutoFit/>
          </a:bodyPr>
          <a:lstStyle/>
          <a:p>
            <a:pPr marL="457200" indent="-457200">
              <a:buFont typeface="Wingdings" panose="05000000000000000000" pitchFamily="2" charset="2"/>
              <a:buChar char="§"/>
            </a:pPr>
            <a:r>
              <a:rPr lang="en-US" sz="2600" dirty="0"/>
              <a:t>Sebastian County 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Southwest EMS</a:t>
            </a:r>
          </a:p>
        </p:txBody>
      </p:sp>
      <p:sp>
        <p:nvSpPr>
          <p:cNvPr id="7" name="TextBox 6"/>
          <p:cNvSpPr txBox="1"/>
          <p:nvPr/>
        </p:nvSpPr>
        <p:spPr>
          <a:xfrm>
            <a:off x="4950988" y="1752824"/>
            <a:ext cx="3248297" cy="3293209"/>
          </a:xfrm>
          <a:prstGeom prst="rect">
            <a:avLst/>
          </a:prstGeom>
          <a:noFill/>
        </p:spPr>
        <p:txBody>
          <a:bodyPr wrap="square" rtlCol="0">
            <a:spAutoFit/>
          </a:bodyPr>
          <a:lstStyle/>
          <a:p>
            <a:pPr marL="514350" indent="-514350">
              <a:buFont typeface="Wingdings" panose="05000000000000000000" pitchFamily="2" charset="2"/>
              <a:buChar char="§"/>
            </a:pPr>
            <a:r>
              <a:rPr lang="en-US" sz="2600" dirty="0"/>
              <a:t>Madison County 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Med-Tech 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MEMS</a:t>
            </a:r>
          </a:p>
          <a:p>
            <a:pPr marL="342900" indent="-342900">
              <a:buFont typeface="Wingdings" panose="05000000000000000000" pitchFamily="2" charset="2"/>
              <a:buChar char="§"/>
            </a:pPr>
            <a:endParaRPr lang="en-US" sz="2600" dirty="0"/>
          </a:p>
          <a:p>
            <a:pPr marL="457200" indent="-457200">
              <a:buFont typeface="Wingdings" panose="05000000000000000000" pitchFamily="2" charset="2"/>
              <a:buChar char="§"/>
            </a:pPr>
            <a:r>
              <a:rPr lang="en-US" sz="2600" dirty="0"/>
              <a:t>Pope County EMS</a:t>
            </a:r>
          </a:p>
        </p:txBody>
      </p:sp>
      <p:sp>
        <p:nvSpPr>
          <p:cNvPr id="9" name="TextBox 8"/>
          <p:cNvSpPr txBox="1"/>
          <p:nvPr/>
        </p:nvSpPr>
        <p:spPr>
          <a:xfrm>
            <a:off x="585980" y="1167846"/>
            <a:ext cx="3071619" cy="492443"/>
          </a:xfrm>
          <a:prstGeom prst="rect">
            <a:avLst/>
          </a:prstGeom>
          <a:noFill/>
        </p:spPr>
        <p:txBody>
          <a:bodyPr wrap="square" rtlCol="0">
            <a:spAutoFit/>
          </a:bodyPr>
          <a:lstStyle/>
          <a:p>
            <a:pPr algn="ctr"/>
            <a:r>
              <a:rPr lang="en-US" sz="2600" b="1" u="sng" dirty="0"/>
              <a:t>Internship Locations:</a:t>
            </a:r>
          </a:p>
        </p:txBody>
      </p:sp>
    </p:spTree>
    <p:extLst>
      <p:ext uri="{BB962C8B-B14F-4D97-AF65-F5344CB8AC3E}">
        <p14:creationId xmlns:p14="http://schemas.microsoft.com/office/powerpoint/2010/main" val="107475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44285" y="1393234"/>
            <a:ext cx="11077303" cy="449353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Be knowledgeable of subject matter</a:t>
            </a:r>
          </a:p>
          <a:p>
            <a:endParaRPr lang="en-US" sz="2600" dirty="0"/>
          </a:p>
          <a:p>
            <a:pPr marL="457200" indent="-457200">
              <a:buFont typeface="Wingdings" panose="05000000000000000000" pitchFamily="2" charset="2"/>
              <a:buChar char="v"/>
            </a:pPr>
            <a:r>
              <a:rPr lang="en-US" sz="2600" dirty="0"/>
              <a:t>Document students’ progress </a:t>
            </a:r>
          </a:p>
          <a:p>
            <a:endParaRPr lang="en-US" sz="2600" dirty="0"/>
          </a:p>
          <a:p>
            <a:pPr marL="457200" indent="-457200">
              <a:buFont typeface="Wingdings" panose="05000000000000000000" pitchFamily="2" charset="2"/>
              <a:buChar char="v"/>
            </a:pPr>
            <a:r>
              <a:rPr lang="en-US" sz="2600" dirty="0"/>
              <a:t>Provide constructive criticism and feedback</a:t>
            </a:r>
          </a:p>
          <a:p>
            <a:endParaRPr lang="en-US" sz="2600" dirty="0"/>
          </a:p>
          <a:p>
            <a:pPr marL="457200" indent="-457200">
              <a:buFont typeface="Wingdings" panose="05000000000000000000" pitchFamily="2" charset="2"/>
              <a:buChar char="v"/>
            </a:pPr>
            <a:r>
              <a:rPr lang="en-US" sz="2600" dirty="0"/>
              <a:t>Perform as the instructors eyes and ears in the field</a:t>
            </a:r>
          </a:p>
          <a:p>
            <a:r>
              <a:rPr lang="en-US" sz="2600" dirty="0"/>
              <a:t> </a:t>
            </a:r>
          </a:p>
          <a:p>
            <a:pPr marL="457200" indent="-457200">
              <a:buFont typeface="Wingdings" panose="05000000000000000000" pitchFamily="2" charset="2"/>
              <a:buChar char="v"/>
            </a:pPr>
            <a:r>
              <a:rPr lang="en-US" sz="2600" dirty="0"/>
              <a:t>Share knowledge and past experiences </a:t>
            </a:r>
          </a:p>
          <a:p>
            <a:endParaRPr lang="en-US" sz="2600" dirty="0"/>
          </a:p>
          <a:p>
            <a:pPr marL="457200" indent="-457200">
              <a:buFont typeface="Wingdings" panose="05000000000000000000" pitchFamily="2" charset="2"/>
              <a:buChar char="v"/>
            </a:pPr>
            <a:r>
              <a:rPr lang="en-US" sz="2600" dirty="0"/>
              <a:t>Maintain a high degree of professionalism </a:t>
            </a:r>
          </a:p>
        </p:txBody>
      </p:sp>
      <p:sp>
        <p:nvSpPr>
          <p:cNvPr id="10" name="Title 1"/>
          <p:cNvSpPr txBox="1">
            <a:spLocks/>
          </p:cNvSpPr>
          <p:nvPr/>
        </p:nvSpPr>
        <p:spPr>
          <a:xfrm>
            <a:off x="0" y="354563"/>
            <a:ext cx="12192000" cy="79671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Role of the EMS Field Preceptor</a:t>
            </a:r>
          </a:p>
        </p:txBody>
      </p:sp>
    </p:spTree>
    <p:extLst>
      <p:ext uri="{BB962C8B-B14F-4D97-AF65-F5344CB8AC3E}">
        <p14:creationId xmlns:p14="http://schemas.microsoft.com/office/powerpoint/2010/main" val="892841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5576" y="1284573"/>
            <a:ext cx="11103429" cy="357020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Be mindful of “war stories”</a:t>
            </a:r>
          </a:p>
          <a:p>
            <a:pPr marL="914400" lvl="1" indent="-457200">
              <a:buFont typeface="Wingdings" panose="05000000000000000000" pitchFamily="2" charset="2"/>
              <a:buChar char="ü"/>
            </a:pPr>
            <a:r>
              <a:rPr lang="en-US" sz="2600" dirty="0"/>
              <a:t>Preceptors are role models that others strive to emulate.</a:t>
            </a:r>
          </a:p>
          <a:p>
            <a:pPr marL="914400" lvl="1" indent="-457200">
              <a:buFont typeface="Wingdings" panose="05000000000000000000" pitchFamily="2" charset="2"/>
              <a:buChar char="ü"/>
            </a:pPr>
            <a:r>
              <a:rPr lang="en-US" sz="2600" dirty="0"/>
              <a:t>Students may try to jump from A to C without considering B.</a:t>
            </a:r>
          </a:p>
          <a:p>
            <a:pPr lvl="1"/>
            <a:endParaRPr lang="en-US" sz="2600" dirty="0"/>
          </a:p>
          <a:p>
            <a:pPr marL="457200" indent="-457200">
              <a:buFont typeface="Wingdings" panose="05000000000000000000" pitchFamily="2" charset="2"/>
              <a:buChar char="v"/>
            </a:pPr>
            <a:r>
              <a:rPr lang="en-US" sz="2600" dirty="0"/>
              <a:t>Preceptors do not have to have all the answers</a:t>
            </a:r>
          </a:p>
          <a:p>
            <a:pPr marL="914400" lvl="1" indent="-457200">
              <a:buFont typeface="Wingdings" panose="05000000000000000000" pitchFamily="2" charset="2"/>
              <a:buChar char="ü"/>
            </a:pPr>
            <a:r>
              <a:rPr lang="en-US" sz="2600" dirty="0"/>
              <a:t>Research tools (Textbooks, quick reference guides, helpful apps, etc.)</a:t>
            </a:r>
          </a:p>
          <a:p>
            <a:pPr marL="914400" lvl="1" indent="-457200">
              <a:buFont typeface="Wingdings" panose="05000000000000000000" pitchFamily="2" charset="2"/>
              <a:buChar char="ü"/>
            </a:pPr>
            <a:r>
              <a:rPr lang="en-US" sz="2600" dirty="0"/>
              <a:t>Peers</a:t>
            </a:r>
          </a:p>
          <a:p>
            <a:pPr marL="914400" lvl="1" indent="-457200">
              <a:buFont typeface="Wingdings" panose="05000000000000000000" pitchFamily="2" charset="2"/>
              <a:buChar char="ü"/>
            </a:pPr>
            <a:r>
              <a:rPr lang="en-US" sz="2600" dirty="0"/>
              <a:t>Other medical professionals (physicians, specialists, etc.)</a:t>
            </a:r>
          </a:p>
          <a:p>
            <a:endParaRPr lang="en-US" dirty="0"/>
          </a:p>
        </p:txBody>
      </p:sp>
      <p:sp>
        <p:nvSpPr>
          <p:cNvPr id="9" name="Title 1"/>
          <p:cNvSpPr txBox="1">
            <a:spLocks/>
          </p:cNvSpPr>
          <p:nvPr/>
        </p:nvSpPr>
        <p:spPr>
          <a:xfrm>
            <a:off x="0" y="245374"/>
            <a:ext cx="12192000" cy="90643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Please Remember</a:t>
            </a:r>
          </a:p>
        </p:txBody>
      </p:sp>
    </p:spTree>
    <p:extLst>
      <p:ext uri="{BB962C8B-B14F-4D97-AF65-F5344CB8AC3E}">
        <p14:creationId xmlns:p14="http://schemas.microsoft.com/office/powerpoint/2010/main" val="2200381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359151"/>
            <a:ext cx="12192000" cy="769441"/>
          </a:xfrm>
          <a:prstGeom prst="rect">
            <a:avLst/>
          </a:prstGeom>
          <a:noFill/>
        </p:spPr>
        <p:txBody>
          <a:bodyPr wrap="square" rtlCol="0">
            <a:spAutoFit/>
          </a:bodyPr>
          <a:lstStyle/>
          <a:p>
            <a:pPr algn="ctr"/>
            <a:r>
              <a:rPr lang="en-US" sz="4400" b="1" u="sng" dirty="0">
                <a:latin typeface="+mj-lt"/>
              </a:rPr>
              <a:t>Think About It</a:t>
            </a:r>
            <a:endParaRPr lang="en-US" sz="4400" dirty="0">
              <a:latin typeface="+mj-lt"/>
            </a:endParaRPr>
          </a:p>
        </p:txBody>
      </p:sp>
      <p:sp>
        <p:nvSpPr>
          <p:cNvPr id="3" name="TextBox 2"/>
          <p:cNvSpPr txBox="1"/>
          <p:nvPr/>
        </p:nvSpPr>
        <p:spPr>
          <a:xfrm>
            <a:off x="537755" y="1375135"/>
            <a:ext cx="11116490" cy="4370427"/>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Who was your favorite preceptor(s)</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What qualities did he/she/they posses</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What was your favorite thing about them and their teaching style, how did they help you learn?</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Who was your least favorite and why?</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Now, do you want to emulate your favorite or least favorite?</a:t>
            </a:r>
          </a:p>
          <a:p>
            <a:endParaRPr lang="en-US" dirty="0"/>
          </a:p>
        </p:txBody>
      </p:sp>
    </p:spTree>
    <p:extLst>
      <p:ext uri="{BB962C8B-B14F-4D97-AF65-F5344CB8AC3E}">
        <p14:creationId xmlns:p14="http://schemas.microsoft.com/office/powerpoint/2010/main" val="2467021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0" y="315478"/>
            <a:ext cx="12192000" cy="769441"/>
          </a:xfrm>
          <a:prstGeom prst="rect">
            <a:avLst/>
          </a:prstGeom>
          <a:noFill/>
        </p:spPr>
        <p:txBody>
          <a:bodyPr wrap="square" rtlCol="0">
            <a:spAutoFit/>
          </a:bodyPr>
          <a:lstStyle/>
          <a:p>
            <a:pPr algn="ctr"/>
            <a:r>
              <a:rPr lang="en-US" sz="4400" b="1" u="sng" dirty="0">
                <a:latin typeface="+mj-lt"/>
              </a:rPr>
              <a:t>Qualities of a Preceptor</a:t>
            </a:r>
          </a:p>
        </p:txBody>
      </p:sp>
      <p:sp>
        <p:nvSpPr>
          <p:cNvPr id="3" name="TextBox 2"/>
          <p:cNvSpPr txBox="1"/>
          <p:nvPr/>
        </p:nvSpPr>
        <p:spPr>
          <a:xfrm>
            <a:off x="478971" y="1341940"/>
            <a:ext cx="11234058" cy="3970318"/>
          </a:xfrm>
          <a:prstGeom prst="rect">
            <a:avLst/>
          </a:prstGeom>
          <a:noFill/>
        </p:spPr>
        <p:txBody>
          <a:bodyPr wrap="square" rtlCol="0">
            <a:spAutoFit/>
          </a:bodyPr>
          <a:lstStyle/>
          <a:p>
            <a:pPr marL="457200" indent="-457200">
              <a:buFont typeface="Wingdings" panose="05000000000000000000" pitchFamily="2" charset="2"/>
              <a:buChar char="v"/>
            </a:pPr>
            <a:r>
              <a:rPr lang="en-US" sz="2600" dirty="0"/>
              <a:t>Knowledgeable in subject matter</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Relation from classroom to field</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Confidence</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Encourage/motivate students</a:t>
            </a:r>
          </a:p>
          <a:p>
            <a:pPr marL="457200" indent="-457200">
              <a:buFont typeface="Wingdings" panose="05000000000000000000" pitchFamily="2" charset="2"/>
              <a:buChar char="v"/>
            </a:pPr>
            <a:endParaRPr lang="en-US" sz="2600" dirty="0"/>
          </a:p>
          <a:p>
            <a:pPr marL="457200" indent="-457200">
              <a:buFont typeface="Wingdings" panose="05000000000000000000" pitchFamily="2" charset="2"/>
              <a:buChar char="v"/>
            </a:pPr>
            <a:r>
              <a:rPr lang="en-US" sz="2600" dirty="0"/>
              <a:t>Socialization to the world of EMS and Healthcare </a:t>
            </a:r>
          </a:p>
          <a:p>
            <a:endParaRPr lang="en-US" dirty="0"/>
          </a:p>
        </p:txBody>
      </p:sp>
    </p:spTree>
    <p:extLst>
      <p:ext uri="{BB962C8B-B14F-4D97-AF65-F5344CB8AC3E}">
        <p14:creationId xmlns:p14="http://schemas.microsoft.com/office/powerpoint/2010/main" val="653583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78971" y="1294973"/>
            <a:ext cx="11234056" cy="4370427"/>
          </a:xfrm>
          <a:prstGeom prst="rect">
            <a:avLst/>
          </a:prstGeom>
        </p:spPr>
        <p:txBody>
          <a:bodyPr wrap="square">
            <a:spAutoFit/>
          </a:bodyPr>
          <a:lstStyle/>
          <a:p>
            <a:pPr marL="457200" indent="-457200">
              <a:buFont typeface="Wingdings" panose="05000000000000000000" pitchFamily="2" charset="2"/>
              <a:buChar char="v"/>
            </a:pPr>
            <a:r>
              <a:rPr lang="en-US" sz="2600" dirty="0"/>
              <a:t>Preceptors should be able to adapt to each of the three student learning types</a:t>
            </a:r>
          </a:p>
          <a:p>
            <a:pPr marL="914400" lvl="1" indent="-457200">
              <a:buFont typeface="Wingdings" panose="05000000000000000000" pitchFamily="2" charset="2"/>
              <a:buChar char="§"/>
            </a:pPr>
            <a:r>
              <a:rPr lang="en-US" sz="2600" u="sng" dirty="0"/>
              <a:t>Auditory</a:t>
            </a:r>
          </a:p>
          <a:p>
            <a:pPr marL="1371600" lvl="2" indent="-457200">
              <a:buFont typeface="Wingdings" panose="05000000000000000000" pitchFamily="2" charset="2"/>
              <a:buChar char="ü"/>
            </a:pPr>
            <a:r>
              <a:rPr lang="en-US" sz="2600" dirty="0"/>
              <a:t>Can assimilate information from lecture</a:t>
            </a:r>
          </a:p>
          <a:p>
            <a:pPr marL="1371600" lvl="2" indent="-457200">
              <a:buFont typeface="Wingdings" panose="05000000000000000000" pitchFamily="2" charset="2"/>
              <a:buChar char="ü"/>
            </a:pPr>
            <a:r>
              <a:rPr lang="en-US" sz="2600" dirty="0"/>
              <a:t>Hear one</a:t>
            </a:r>
          </a:p>
          <a:p>
            <a:pPr marL="914400" lvl="1" indent="-457200">
              <a:buFont typeface="Wingdings" panose="05000000000000000000" pitchFamily="2" charset="2"/>
              <a:buChar char="§"/>
            </a:pPr>
            <a:r>
              <a:rPr lang="en-US" sz="2600" u="sng" dirty="0"/>
              <a:t>Visual</a:t>
            </a:r>
          </a:p>
          <a:p>
            <a:pPr marL="1371600" lvl="2" indent="-457200">
              <a:buFont typeface="Wingdings" panose="05000000000000000000" pitchFamily="2" charset="2"/>
              <a:buChar char="ü"/>
            </a:pPr>
            <a:r>
              <a:rPr lang="en-US" sz="2600" dirty="0"/>
              <a:t>Need to observe a demonstration </a:t>
            </a:r>
          </a:p>
          <a:p>
            <a:pPr marL="1371600" lvl="2" indent="-457200">
              <a:buFont typeface="Wingdings" panose="05000000000000000000" pitchFamily="2" charset="2"/>
              <a:buChar char="ü"/>
            </a:pPr>
            <a:r>
              <a:rPr lang="en-US" sz="2600" dirty="0"/>
              <a:t>See one</a:t>
            </a:r>
          </a:p>
          <a:p>
            <a:pPr marL="914400" lvl="1" indent="-457200">
              <a:buFont typeface="Wingdings" panose="05000000000000000000" pitchFamily="2" charset="2"/>
              <a:buChar char="§"/>
            </a:pPr>
            <a:r>
              <a:rPr lang="en-US" sz="2600" u="sng" dirty="0"/>
              <a:t>Kinesthetic </a:t>
            </a:r>
            <a:r>
              <a:rPr lang="en-US" sz="2600" dirty="0"/>
              <a:t> </a:t>
            </a:r>
          </a:p>
          <a:p>
            <a:pPr marL="1371600" lvl="2" indent="-457200">
              <a:buFont typeface="Wingdings" panose="05000000000000000000" pitchFamily="2" charset="2"/>
              <a:buChar char="ü"/>
            </a:pPr>
            <a:r>
              <a:rPr lang="en-US" sz="2600" dirty="0"/>
              <a:t>Must perform a skill</a:t>
            </a:r>
          </a:p>
          <a:p>
            <a:pPr marL="1371600" lvl="2" indent="-457200">
              <a:buFont typeface="Wingdings" panose="05000000000000000000" pitchFamily="2" charset="2"/>
              <a:buChar char="ü"/>
            </a:pPr>
            <a:r>
              <a:rPr lang="en-US" sz="2600" dirty="0"/>
              <a:t>Do one</a:t>
            </a:r>
          </a:p>
          <a:p>
            <a:endParaRPr lang="en-US" dirty="0"/>
          </a:p>
        </p:txBody>
      </p:sp>
      <p:sp>
        <p:nvSpPr>
          <p:cNvPr id="3" name="Rectangle 2"/>
          <p:cNvSpPr/>
          <p:nvPr/>
        </p:nvSpPr>
        <p:spPr>
          <a:xfrm>
            <a:off x="4355715" y="319070"/>
            <a:ext cx="3480568" cy="769441"/>
          </a:xfrm>
          <a:prstGeom prst="rect">
            <a:avLst/>
          </a:prstGeom>
        </p:spPr>
        <p:txBody>
          <a:bodyPr wrap="none">
            <a:spAutoFit/>
          </a:bodyPr>
          <a:lstStyle/>
          <a:p>
            <a:r>
              <a:rPr lang="en-US" sz="4400" b="1" u="sng" dirty="0">
                <a:latin typeface="+mj-lt"/>
              </a:rPr>
              <a:t>Learning Types</a:t>
            </a:r>
          </a:p>
        </p:txBody>
      </p:sp>
    </p:spTree>
    <p:extLst>
      <p:ext uri="{BB962C8B-B14F-4D97-AF65-F5344CB8AC3E}">
        <p14:creationId xmlns:p14="http://schemas.microsoft.com/office/powerpoint/2010/main" val="36998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3A9C34DD-29BE-4DDE-823D-A91A6F14B435}"/>
              </a:ext>
            </a:extLst>
          </p:cNvPr>
          <p:cNvSpPr txBox="1"/>
          <p:nvPr/>
        </p:nvSpPr>
        <p:spPr>
          <a:xfrm>
            <a:off x="0" y="6207341"/>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5" name="TextBox 4">
            <a:extLst>
              <a:ext uri="{FF2B5EF4-FFF2-40B4-BE49-F238E27FC236}">
                <a16:creationId xmlns:a16="http://schemas.microsoft.com/office/drawing/2014/main" id="{FD5FD065-0770-4DF2-ACF0-A04051F5E51F}"/>
              </a:ext>
            </a:extLst>
          </p:cNvPr>
          <p:cNvSpPr txBox="1"/>
          <p:nvPr/>
        </p:nvSpPr>
        <p:spPr>
          <a:xfrm>
            <a:off x="0" y="112608"/>
            <a:ext cx="12192000" cy="369332"/>
          </a:xfrm>
          <a:prstGeom prst="rect">
            <a:avLst/>
          </a:prstGeom>
          <a:solidFill>
            <a:srgbClr val="FFFF00"/>
          </a:solidFill>
        </p:spPr>
        <p:txBody>
          <a:bodyPr wrap="square" rtlCol="0">
            <a:spAutoFit/>
          </a:bodyPr>
          <a:lstStyle/>
          <a:p>
            <a:endParaRPr lang="en-US" dirty="0">
              <a:highlight>
                <a:srgbClr val="FFFF00"/>
              </a:highlight>
            </a:endParaRPr>
          </a:p>
        </p:txBody>
      </p:sp>
      <p:sp>
        <p:nvSpPr>
          <p:cNvPr id="4" name="TextBox 3">
            <a:extLst>
              <a:ext uri="{FF2B5EF4-FFF2-40B4-BE49-F238E27FC236}">
                <a16:creationId xmlns:a16="http://schemas.microsoft.com/office/drawing/2014/main" id="{60485DD1-84D7-43C3-8DFD-8CEA68D971B4}"/>
              </a:ext>
            </a:extLst>
          </p:cNvPr>
          <p:cNvSpPr txBox="1"/>
          <p:nvPr/>
        </p:nvSpPr>
        <p:spPr>
          <a:xfrm>
            <a:off x="0" y="0"/>
            <a:ext cx="12192000" cy="369332"/>
          </a:xfrm>
          <a:prstGeom prst="rect">
            <a:avLst/>
          </a:prstGeom>
          <a:solidFill>
            <a:schemeClr val="accent6">
              <a:lumMod val="50000"/>
            </a:schemeClr>
          </a:solidFill>
        </p:spPr>
        <p:txBody>
          <a:bodyPr wrap="square" rtlCol="0">
            <a:spAutoFit/>
          </a:bodyPr>
          <a:lstStyle/>
          <a:p>
            <a:endParaRPr lang="en-US" dirty="0"/>
          </a:p>
        </p:txBody>
      </p:sp>
      <p:sp>
        <p:nvSpPr>
          <p:cNvPr id="8" name="TextBox 7">
            <a:extLst>
              <a:ext uri="{FF2B5EF4-FFF2-40B4-BE49-F238E27FC236}">
                <a16:creationId xmlns:a16="http://schemas.microsoft.com/office/drawing/2014/main" id="{84833F1E-A6A9-4E16-BCEC-37245559E465}"/>
              </a:ext>
            </a:extLst>
          </p:cNvPr>
          <p:cNvSpPr txBox="1"/>
          <p:nvPr/>
        </p:nvSpPr>
        <p:spPr>
          <a:xfrm>
            <a:off x="0" y="6328756"/>
            <a:ext cx="12192000" cy="1143000"/>
          </a:xfrm>
          <a:prstGeom prst="rect">
            <a:avLst/>
          </a:prstGeom>
          <a:solidFill>
            <a:schemeClr val="accent6">
              <a:lumMod val="50000"/>
            </a:schemeClr>
          </a:solidFill>
        </p:spPr>
        <p:txBody>
          <a:bodyPr wrap="square" rtlCol="0">
            <a:spAutoFit/>
          </a:bodyPr>
          <a:lstStyle/>
          <a:p>
            <a:endParaRPr lang="en-US" dirty="0"/>
          </a:p>
        </p:txBody>
      </p:sp>
      <p:pic>
        <p:nvPicPr>
          <p:cNvPr id="1032" name="Picture 8" descr="https://www.atu.edu/ozark/publicrelations/logo/new2020logos/pnglogos/ATU_OZARK_LOGO_SOLID_WHITE_HORIZ.png">
            <a:extLst>
              <a:ext uri="{FF2B5EF4-FFF2-40B4-BE49-F238E27FC236}">
                <a16:creationId xmlns:a16="http://schemas.microsoft.com/office/drawing/2014/main" id="{FE0FA91B-1FD9-480D-9641-DA942858959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0" y="6293614"/>
            <a:ext cx="2074983" cy="952926"/>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0" y="369332"/>
            <a:ext cx="12192000" cy="722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b="1" u="sng" dirty="0"/>
              <a:t>Teaching Tools</a:t>
            </a:r>
          </a:p>
        </p:txBody>
      </p:sp>
      <p:sp>
        <p:nvSpPr>
          <p:cNvPr id="2" name="Rectangle 1"/>
          <p:cNvSpPr/>
          <p:nvPr/>
        </p:nvSpPr>
        <p:spPr>
          <a:xfrm>
            <a:off x="522514" y="1348880"/>
            <a:ext cx="11103430" cy="4093428"/>
          </a:xfrm>
          <a:prstGeom prst="rect">
            <a:avLst/>
          </a:prstGeom>
        </p:spPr>
        <p:txBody>
          <a:bodyPr wrap="square">
            <a:spAutoFit/>
          </a:bodyPr>
          <a:lstStyle/>
          <a:p>
            <a:pPr marL="457200" indent="-457200">
              <a:buFont typeface="Wingdings" panose="05000000000000000000" pitchFamily="2" charset="2"/>
              <a:buChar char="v"/>
            </a:pPr>
            <a:r>
              <a:rPr lang="en-US" sz="2600" b="1" dirty="0"/>
              <a:t>Experiential Learning</a:t>
            </a:r>
          </a:p>
          <a:p>
            <a:pPr marL="914400" lvl="1" indent="-457200">
              <a:buFont typeface="Wingdings" panose="05000000000000000000" pitchFamily="2" charset="2"/>
              <a:buChar char="ü"/>
            </a:pPr>
            <a:r>
              <a:rPr lang="en-US" sz="2600" dirty="0"/>
              <a:t>Ambulance Calls</a:t>
            </a:r>
          </a:p>
          <a:p>
            <a:pPr marL="914400" lvl="1" indent="-457200">
              <a:buFont typeface="Wingdings" panose="05000000000000000000" pitchFamily="2" charset="2"/>
              <a:buChar char="ü"/>
            </a:pPr>
            <a:r>
              <a:rPr lang="en-US" sz="2600" dirty="0"/>
              <a:t>Patient Contacts</a:t>
            </a:r>
          </a:p>
          <a:p>
            <a:pPr marL="457200" indent="-457200">
              <a:buFont typeface="Wingdings" panose="05000000000000000000" pitchFamily="2" charset="2"/>
              <a:buChar char="v"/>
            </a:pPr>
            <a:r>
              <a:rPr lang="en-US" sz="2600" b="1" dirty="0"/>
              <a:t>Scenario Based Teaching</a:t>
            </a:r>
          </a:p>
          <a:p>
            <a:pPr marL="914400" lvl="1" indent="-457200">
              <a:buFont typeface="Wingdings" panose="05000000000000000000" pitchFamily="2" charset="2"/>
              <a:buChar char="ü"/>
            </a:pPr>
            <a:r>
              <a:rPr lang="en-US" sz="2600" dirty="0"/>
              <a:t>Q/A</a:t>
            </a:r>
          </a:p>
          <a:p>
            <a:pPr marL="457200" indent="-457200">
              <a:buFont typeface="Wingdings" panose="05000000000000000000" pitchFamily="2" charset="2"/>
              <a:buChar char="v"/>
            </a:pPr>
            <a:r>
              <a:rPr lang="en-US" sz="2600" b="1" dirty="0"/>
              <a:t>Run Reviews</a:t>
            </a:r>
          </a:p>
          <a:p>
            <a:pPr marL="914400" lvl="1" indent="-457200">
              <a:buFont typeface="Wingdings" panose="05000000000000000000" pitchFamily="2" charset="2"/>
              <a:buChar char="ü"/>
            </a:pPr>
            <a:r>
              <a:rPr lang="en-US" sz="2600" dirty="0"/>
              <a:t>Be mindful of HIPAA</a:t>
            </a:r>
          </a:p>
          <a:p>
            <a:pPr marL="457200" indent="-457200">
              <a:buFont typeface="Wingdings" panose="05000000000000000000" pitchFamily="2" charset="2"/>
              <a:buChar char="v"/>
            </a:pPr>
            <a:r>
              <a:rPr lang="en-US" sz="2600" b="1" dirty="0"/>
              <a:t>Evaluations</a:t>
            </a:r>
          </a:p>
          <a:p>
            <a:pPr marL="914400" lvl="1" indent="-457200">
              <a:buFont typeface="Wingdings" panose="05000000000000000000" pitchFamily="2" charset="2"/>
              <a:buChar char="ü"/>
            </a:pPr>
            <a:r>
              <a:rPr lang="en-US" sz="2600" dirty="0"/>
              <a:t>Student Lab Manual</a:t>
            </a:r>
          </a:p>
          <a:p>
            <a:pPr marL="914400" lvl="1" indent="-457200">
              <a:buFont typeface="Wingdings" panose="05000000000000000000" pitchFamily="2" charset="2"/>
              <a:buChar char="ü"/>
            </a:pPr>
            <a:r>
              <a:rPr lang="en-US" sz="2600" dirty="0"/>
              <a:t>Student Shift Evaluations</a:t>
            </a:r>
          </a:p>
        </p:txBody>
      </p:sp>
    </p:spTree>
    <p:extLst>
      <p:ext uri="{BB962C8B-B14F-4D97-AF65-F5344CB8AC3E}">
        <p14:creationId xmlns:p14="http://schemas.microsoft.com/office/powerpoint/2010/main" val="24667768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TotalTime>
  <Words>1045</Words>
  <Application>Microsoft Office PowerPoint</Application>
  <PresentationFormat>Widescreen</PresentationFormat>
  <Paragraphs>212</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vt:lpstr>
      <vt:lpstr>Office Theme</vt:lpstr>
      <vt:lpstr>Arkansas Tech University  Ozark Campus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Preceptors and Sites are Evaluated as Well!</vt:lpstr>
      <vt:lpstr>PowerPoint Presentation</vt:lpstr>
      <vt:lpstr>PowerPoint Presentation</vt:lpstr>
      <vt:lpstr>Arkansas Tech, Ozark Campus Paramedic/EMS Department is proud of our community partnerships.  We take pride in partnering with excellent clinical sites that provide extensive access, allowing students to have the best possible opportunity for success and growth while enrolled in our program.  Thank you for your time and commitment to EMS education! www.atu.edu/ozark</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Rudolph</dc:creator>
  <cp:lastModifiedBy>Brianna Ingram</cp:lastModifiedBy>
  <cp:revision>34</cp:revision>
  <dcterms:created xsi:type="dcterms:W3CDTF">2022-08-19T19:40:50Z</dcterms:created>
  <dcterms:modified xsi:type="dcterms:W3CDTF">2022-09-06T17:00:55Z</dcterms:modified>
</cp:coreProperties>
</file>