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256" r:id="rId2"/>
    <p:sldId id="257" r:id="rId3"/>
    <p:sldId id="278" r:id="rId4"/>
    <p:sldId id="289" r:id="rId5"/>
    <p:sldId id="283" r:id="rId6"/>
    <p:sldId id="258" r:id="rId7"/>
    <p:sldId id="259" r:id="rId8"/>
    <p:sldId id="280" r:id="rId9"/>
    <p:sldId id="260" r:id="rId10"/>
    <p:sldId id="262" r:id="rId11"/>
    <p:sldId id="261" r:id="rId12"/>
    <p:sldId id="279" r:id="rId13"/>
    <p:sldId id="268" r:id="rId14"/>
    <p:sldId id="269" r:id="rId15"/>
    <p:sldId id="263" r:id="rId16"/>
    <p:sldId id="265" r:id="rId17"/>
    <p:sldId id="267" r:id="rId18"/>
    <p:sldId id="271" r:id="rId19"/>
    <p:sldId id="273" r:id="rId20"/>
    <p:sldId id="274" r:id="rId21"/>
    <p:sldId id="284" r:id="rId22"/>
    <p:sldId id="272" r:id="rId23"/>
    <p:sldId id="285" r:id="rId24"/>
    <p:sldId id="286" r:id="rId25"/>
    <p:sldId id="287" r:id="rId26"/>
    <p:sldId id="270" r:id="rId27"/>
    <p:sldId id="28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86980" autoAdjust="0"/>
  </p:normalViewPr>
  <p:slideViewPr>
    <p:cSldViewPr>
      <p:cViewPr varScale="1">
        <p:scale>
          <a:sx n="100" d="100"/>
          <a:sy n="100" d="100"/>
        </p:scale>
        <p:origin x="193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9B25CC8-ED1A-48A9-A55A-A2F346B943B1}" type="datetimeFigureOut">
              <a:rPr lang="en-US" smtClean="0"/>
              <a:pPr/>
              <a:t>9/6/2022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6CE5BE3-8202-412E-81E6-C4984AD79353}"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5E4718-5D5D-4F9A-AC4D-8734BB95AC1E}" type="datetimeFigureOut">
              <a:rPr lang="en-US" smtClean="0"/>
              <a:pPr/>
              <a:t>9/6/2022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EE0811-F7EC-4586-8376-C65D0211BEA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EE0811-F7EC-4586-8376-C65D0211BEA3}" type="slidenum">
              <a:rPr lang="en-US" smtClean="0"/>
              <a:pPr/>
              <a:t>2</a:t>
            </a:fld>
            <a:endParaRPr lang="en-US"/>
          </a:p>
        </p:txBody>
      </p:sp>
    </p:spTree>
    <p:extLst>
      <p:ext uri="{BB962C8B-B14F-4D97-AF65-F5344CB8AC3E}">
        <p14:creationId xmlns:p14="http://schemas.microsoft.com/office/powerpoint/2010/main" val="3089671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EE0811-F7EC-4586-8376-C65D0211BEA3}" type="slidenum">
              <a:rPr lang="en-US" smtClean="0"/>
              <a:pPr/>
              <a:t>3</a:t>
            </a:fld>
            <a:endParaRPr lang="en-US"/>
          </a:p>
        </p:txBody>
      </p:sp>
    </p:spTree>
    <p:extLst>
      <p:ext uri="{BB962C8B-B14F-4D97-AF65-F5344CB8AC3E}">
        <p14:creationId xmlns:p14="http://schemas.microsoft.com/office/powerpoint/2010/main" val="3876723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All objectives for clinical areas can be found within the student clinical manual or by request from the Paramedic/EMS Clinical Coordinator</a:t>
            </a:r>
          </a:p>
          <a:p>
            <a:endParaRPr lang="en-US" dirty="0"/>
          </a:p>
        </p:txBody>
      </p:sp>
      <p:sp>
        <p:nvSpPr>
          <p:cNvPr id="4" name="Slide Number Placeholder 3"/>
          <p:cNvSpPr>
            <a:spLocks noGrp="1"/>
          </p:cNvSpPr>
          <p:nvPr>
            <p:ph type="sldNum" sz="quarter" idx="10"/>
          </p:nvPr>
        </p:nvSpPr>
        <p:spPr/>
        <p:txBody>
          <a:bodyPr/>
          <a:lstStyle/>
          <a:p>
            <a:fld id="{0CEE0811-F7EC-4586-8376-C65D0211BEA3}" type="slidenum">
              <a:rPr lang="en-US" smtClean="0"/>
              <a:pPr/>
              <a:t>4</a:t>
            </a:fld>
            <a:endParaRPr lang="en-US"/>
          </a:p>
        </p:txBody>
      </p:sp>
    </p:spTree>
    <p:extLst>
      <p:ext uri="{BB962C8B-B14F-4D97-AF65-F5344CB8AC3E}">
        <p14:creationId xmlns:p14="http://schemas.microsoft.com/office/powerpoint/2010/main" val="1255110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EE0811-F7EC-4586-8376-C65D0211BEA3}"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relevant</a:t>
            </a:r>
            <a:r>
              <a:rPr lang="en-US" baseline="0" dirty="0"/>
              <a:t> clinical information can be found at the web link addresses found throughout this power point or by contacting the Paramedic/EMS Department Clinical Coordinator.</a:t>
            </a:r>
            <a:endParaRPr lang="en-US" dirty="0"/>
          </a:p>
        </p:txBody>
      </p:sp>
      <p:sp>
        <p:nvSpPr>
          <p:cNvPr id="4" name="Slide Number Placeholder 3"/>
          <p:cNvSpPr>
            <a:spLocks noGrp="1"/>
          </p:cNvSpPr>
          <p:nvPr>
            <p:ph type="sldNum" sz="quarter" idx="10"/>
          </p:nvPr>
        </p:nvSpPr>
        <p:spPr/>
        <p:txBody>
          <a:bodyPr/>
          <a:lstStyle/>
          <a:p>
            <a:fld id="{0CEE0811-F7EC-4586-8376-C65D0211BEA3}" type="slidenum">
              <a:rPr lang="en-US" smtClean="0"/>
              <a:pPr/>
              <a:t>25</a:t>
            </a:fld>
            <a:endParaRPr lang="en-US"/>
          </a:p>
        </p:txBody>
      </p:sp>
    </p:spTree>
    <p:extLst>
      <p:ext uri="{BB962C8B-B14F-4D97-AF65-F5344CB8AC3E}">
        <p14:creationId xmlns:p14="http://schemas.microsoft.com/office/powerpoint/2010/main" val="2738486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CC09500A-18DE-4BE9-8797-C043D157239E}" type="datetimeFigureOut">
              <a:rPr lang="en-US" smtClean="0"/>
              <a:pPr/>
              <a:t>9/6/2022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D0FBFC-9ED4-434F-8931-5A9421A1A6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CC09500A-18DE-4BE9-8797-C043D157239E}" type="datetimeFigureOut">
              <a:rPr lang="en-US" smtClean="0"/>
              <a:pPr/>
              <a:t>9/6/2022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D0FBFC-9ED4-434F-8931-5A9421A1A6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CC09500A-18DE-4BE9-8797-C043D157239E}" type="datetimeFigureOut">
              <a:rPr lang="en-US" smtClean="0"/>
              <a:pPr/>
              <a:t>9/6/2022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D0FBFC-9ED4-434F-8931-5A9421A1A6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CC09500A-18DE-4BE9-8797-C043D157239E}" type="datetimeFigureOut">
              <a:rPr lang="en-US" smtClean="0"/>
              <a:pPr/>
              <a:t>9/6/2022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D0FBFC-9ED4-434F-8931-5A9421A1A6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CC09500A-18DE-4BE9-8797-C043D157239E}" type="datetimeFigureOut">
              <a:rPr lang="en-US" smtClean="0"/>
              <a:pPr/>
              <a:t>9/6/2022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FD0FBFC-9ED4-434F-8931-5A9421A1A6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CC09500A-18DE-4BE9-8797-C043D157239E}" type="datetimeFigureOut">
              <a:rPr lang="en-US" smtClean="0"/>
              <a:pPr/>
              <a:t>9/6/2022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8FD0FBFC-9ED4-434F-8931-5A9421A1A6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CC09500A-18DE-4BE9-8797-C043D157239E}" type="datetimeFigureOut">
              <a:rPr lang="en-US" smtClean="0"/>
              <a:pPr/>
              <a:t>9/6/2022</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8FD0FBFC-9ED4-434F-8931-5A9421A1A6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CC09500A-18DE-4BE9-8797-C043D157239E}" type="datetimeFigureOut">
              <a:rPr lang="en-US" smtClean="0"/>
              <a:pPr/>
              <a:t>9/6/2022</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8FD0FBFC-9ED4-434F-8931-5A9421A1A6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CC09500A-18DE-4BE9-8797-C043D157239E}" type="datetimeFigureOut">
              <a:rPr lang="en-US" smtClean="0"/>
              <a:pPr/>
              <a:t>9/6/2022</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8FD0FBFC-9ED4-434F-8931-5A9421A1A6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CC09500A-18DE-4BE9-8797-C043D157239E}" type="datetimeFigureOut">
              <a:rPr lang="en-US" smtClean="0"/>
              <a:pPr/>
              <a:t>9/6/2022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8FD0FBFC-9ED4-434F-8931-5A9421A1A6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CC09500A-18DE-4BE9-8797-C043D157239E}" type="datetimeFigureOut">
              <a:rPr lang="en-US" smtClean="0"/>
              <a:pPr/>
              <a:t>9/6/2022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8FD0FBFC-9ED4-434F-8931-5A9421A1A6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CC09500A-18DE-4BE9-8797-C043D157239E}" type="datetimeFigureOut">
              <a:rPr lang="en-US" smtClean="0"/>
              <a:pPr/>
              <a:t>9/6/2022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8FD0FBFC-9ED4-434F-8931-5A9421A1A6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pitchFamily="70" charset="-128"/>
          <a:cs typeface="ＭＳ Ｐゴシック" pitchFamily="70" charset="-128"/>
        </a:defRPr>
      </a:lvl1pPr>
      <a:lvl2pPr algn="ctr" defTabSz="457200" rtl="0" eaLnBrk="1" fontAlgn="base" hangingPunct="1">
        <a:spcBef>
          <a:spcPct val="0"/>
        </a:spcBef>
        <a:spcAft>
          <a:spcPct val="0"/>
        </a:spcAft>
        <a:defRPr sz="4400">
          <a:solidFill>
            <a:schemeClr val="tx1"/>
          </a:solidFill>
          <a:latin typeface="Calibri" pitchFamily="70" charset="0"/>
          <a:ea typeface="ＭＳ Ｐゴシック" pitchFamily="70" charset="-128"/>
          <a:cs typeface="ＭＳ Ｐゴシック" pitchFamily="70" charset="-128"/>
        </a:defRPr>
      </a:lvl2pPr>
      <a:lvl3pPr algn="ctr" defTabSz="457200" rtl="0" eaLnBrk="1" fontAlgn="base" hangingPunct="1">
        <a:spcBef>
          <a:spcPct val="0"/>
        </a:spcBef>
        <a:spcAft>
          <a:spcPct val="0"/>
        </a:spcAft>
        <a:defRPr sz="4400">
          <a:solidFill>
            <a:schemeClr val="tx1"/>
          </a:solidFill>
          <a:latin typeface="Calibri" pitchFamily="70" charset="0"/>
          <a:ea typeface="ＭＳ Ｐゴシック" pitchFamily="70" charset="-128"/>
          <a:cs typeface="ＭＳ Ｐゴシック" pitchFamily="70" charset="-128"/>
        </a:defRPr>
      </a:lvl3pPr>
      <a:lvl4pPr algn="ctr" defTabSz="457200" rtl="0" eaLnBrk="1" fontAlgn="base" hangingPunct="1">
        <a:spcBef>
          <a:spcPct val="0"/>
        </a:spcBef>
        <a:spcAft>
          <a:spcPct val="0"/>
        </a:spcAft>
        <a:defRPr sz="4400">
          <a:solidFill>
            <a:schemeClr val="tx1"/>
          </a:solidFill>
          <a:latin typeface="Calibri" pitchFamily="70" charset="0"/>
          <a:ea typeface="ＭＳ Ｐゴシック" pitchFamily="70" charset="-128"/>
          <a:cs typeface="ＭＳ Ｐゴシック" pitchFamily="70" charset="-128"/>
        </a:defRPr>
      </a:lvl4pPr>
      <a:lvl5pPr algn="ctr" defTabSz="457200" rtl="0" eaLnBrk="1" fontAlgn="base" hangingPunct="1">
        <a:spcBef>
          <a:spcPct val="0"/>
        </a:spcBef>
        <a:spcAft>
          <a:spcPct val="0"/>
        </a:spcAft>
        <a:defRPr sz="4400">
          <a:solidFill>
            <a:schemeClr val="tx1"/>
          </a:solidFill>
          <a:latin typeface="Calibri" pitchFamily="70" charset="0"/>
          <a:ea typeface="ＭＳ Ｐゴシック" pitchFamily="70" charset="-128"/>
          <a:cs typeface="ＭＳ Ｐゴシック" pitchFamily="70" charset="-128"/>
        </a:defRPr>
      </a:lvl5pPr>
      <a:lvl6pPr marL="457200" algn="ctr" defTabSz="457200" rtl="0" eaLnBrk="1" fontAlgn="base" hangingPunct="1">
        <a:spcBef>
          <a:spcPct val="0"/>
        </a:spcBef>
        <a:spcAft>
          <a:spcPct val="0"/>
        </a:spcAft>
        <a:defRPr sz="4400">
          <a:solidFill>
            <a:schemeClr val="tx1"/>
          </a:solidFill>
          <a:latin typeface="Calibri" pitchFamily="70" charset="0"/>
          <a:ea typeface="ＭＳ Ｐゴシック" pitchFamily="70" charset="-128"/>
          <a:cs typeface="ＭＳ Ｐゴシック" pitchFamily="70" charset="-128"/>
        </a:defRPr>
      </a:lvl6pPr>
      <a:lvl7pPr marL="914400" algn="ctr" defTabSz="457200" rtl="0" eaLnBrk="1" fontAlgn="base" hangingPunct="1">
        <a:spcBef>
          <a:spcPct val="0"/>
        </a:spcBef>
        <a:spcAft>
          <a:spcPct val="0"/>
        </a:spcAft>
        <a:defRPr sz="4400">
          <a:solidFill>
            <a:schemeClr val="tx1"/>
          </a:solidFill>
          <a:latin typeface="Calibri" pitchFamily="70" charset="0"/>
          <a:ea typeface="ＭＳ Ｐゴシック" pitchFamily="70" charset="-128"/>
          <a:cs typeface="ＭＳ Ｐゴシック" pitchFamily="70" charset="-128"/>
        </a:defRPr>
      </a:lvl7pPr>
      <a:lvl8pPr marL="1371600" algn="ctr" defTabSz="457200" rtl="0" eaLnBrk="1" fontAlgn="base" hangingPunct="1">
        <a:spcBef>
          <a:spcPct val="0"/>
        </a:spcBef>
        <a:spcAft>
          <a:spcPct val="0"/>
        </a:spcAft>
        <a:defRPr sz="4400">
          <a:solidFill>
            <a:schemeClr val="tx1"/>
          </a:solidFill>
          <a:latin typeface="Calibri" pitchFamily="70" charset="0"/>
          <a:ea typeface="ＭＳ Ｐゴシック" pitchFamily="70" charset="-128"/>
          <a:cs typeface="ＭＳ Ｐゴシック" pitchFamily="70" charset="-128"/>
        </a:defRPr>
      </a:lvl8pPr>
      <a:lvl9pPr marL="1828800" algn="ctr" defTabSz="457200" rtl="0" eaLnBrk="1" fontAlgn="base" hangingPunct="1">
        <a:spcBef>
          <a:spcPct val="0"/>
        </a:spcBef>
        <a:spcAft>
          <a:spcPct val="0"/>
        </a:spcAft>
        <a:defRPr sz="4400">
          <a:solidFill>
            <a:schemeClr val="tx1"/>
          </a:solidFill>
          <a:latin typeface="Calibri" pitchFamily="70" charset="0"/>
          <a:ea typeface="ＭＳ Ｐゴシック" pitchFamily="70" charset="-128"/>
          <a:cs typeface="ＭＳ Ｐゴシック" pitchFamily="70"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pitchFamily="70" charset="-128"/>
          <a:cs typeface="ＭＳ Ｐゴシック" pitchFamily="70"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70"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70"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70"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7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atu.edu/ozark/academics/preceptor.php"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atu.edu/ozark/academics/preceptor.php"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atu.edu/ozark"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www2.tvcc.edu/Health-Science-Center/healthscience/EMSPreceptorOrientation/index.html" TargetMode="External"/><Relationship Id="rId2" Type="http://schemas.openxmlformats.org/officeDocument/2006/relationships/hyperlink" Target="http://www.nwlink.com/~donclark/hrd/bloom.html#psychomoto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1371599"/>
          </a:xfrm>
        </p:spPr>
        <p:txBody>
          <a:bodyPr/>
          <a:lstStyle/>
          <a:p>
            <a:r>
              <a:rPr lang="en-US" b="1" dirty="0"/>
              <a:t>Arkansas Tech University Ozark Campus</a:t>
            </a:r>
          </a:p>
        </p:txBody>
      </p:sp>
      <p:sp>
        <p:nvSpPr>
          <p:cNvPr id="3" name="Subtitle 2"/>
          <p:cNvSpPr>
            <a:spLocks noGrp="1"/>
          </p:cNvSpPr>
          <p:nvPr>
            <p:ph type="subTitle" idx="1"/>
          </p:nvPr>
        </p:nvSpPr>
        <p:spPr>
          <a:xfrm>
            <a:off x="990600" y="3429000"/>
            <a:ext cx="7315200" cy="2590800"/>
          </a:xfrm>
        </p:spPr>
        <p:txBody>
          <a:bodyPr>
            <a:noAutofit/>
          </a:bodyPr>
          <a:lstStyle/>
          <a:p>
            <a:r>
              <a:rPr lang="en-US" b="1" dirty="0"/>
              <a:t>Paramedic/EMS Department </a:t>
            </a:r>
          </a:p>
          <a:p>
            <a:r>
              <a:rPr lang="en-US" b="1" dirty="0"/>
              <a:t>Clinical Preceptor Information </a:t>
            </a:r>
          </a:p>
          <a:p>
            <a:r>
              <a:rPr lang="en-US" b="1" u="sng" dirty="0"/>
              <a:t>2022</a:t>
            </a:r>
          </a:p>
          <a:p>
            <a:pPr algn="l"/>
            <a:endParaRPr lang="en-US" sz="2000" b="1"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5638"/>
            <a:ext cx="8229600" cy="639762"/>
          </a:xfrm>
        </p:spPr>
        <p:txBody>
          <a:bodyPr/>
          <a:lstStyle/>
          <a:p>
            <a:r>
              <a:rPr lang="en-US" b="1" u="sng" dirty="0"/>
              <a:t>Teaching Tools</a:t>
            </a:r>
            <a:br>
              <a:rPr lang="en-US" dirty="0"/>
            </a:br>
            <a:endParaRPr lang="en-US" b="1" dirty="0"/>
          </a:p>
        </p:txBody>
      </p:sp>
      <p:sp>
        <p:nvSpPr>
          <p:cNvPr id="3" name="Content Placeholder 2"/>
          <p:cNvSpPr>
            <a:spLocks noGrp="1"/>
          </p:cNvSpPr>
          <p:nvPr>
            <p:ph idx="1"/>
          </p:nvPr>
        </p:nvSpPr>
        <p:spPr>
          <a:xfrm>
            <a:off x="457200" y="1295400"/>
            <a:ext cx="8229600" cy="5410200"/>
          </a:xfrm>
        </p:spPr>
        <p:txBody>
          <a:bodyPr>
            <a:normAutofit/>
          </a:bodyPr>
          <a:lstStyle/>
          <a:p>
            <a:r>
              <a:rPr lang="en-US" dirty="0"/>
              <a:t>Experiential Learning</a:t>
            </a:r>
          </a:p>
          <a:p>
            <a:pPr lvl="1"/>
            <a:r>
              <a:rPr lang="en-US" dirty="0"/>
              <a:t>Hospital Patient Contacts</a:t>
            </a:r>
          </a:p>
          <a:p>
            <a:r>
              <a:rPr lang="en-US" dirty="0"/>
              <a:t>Scenario Based Teaching</a:t>
            </a:r>
          </a:p>
          <a:p>
            <a:pPr lvl="1"/>
            <a:r>
              <a:rPr lang="en-US" dirty="0"/>
              <a:t>Q/A</a:t>
            </a:r>
          </a:p>
          <a:p>
            <a:r>
              <a:rPr lang="en-US" dirty="0"/>
              <a:t>Patient Chart Review</a:t>
            </a:r>
          </a:p>
          <a:p>
            <a:pPr lvl="1"/>
            <a:r>
              <a:rPr lang="en-US" dirty="0"/>
              <a:t>Be mindful of HIPAA</a:t>
            </a:r>
          </a:p>
          <a:p>
            <a:r>
              <a:rPr lang="en-US" dirty="0"/>
              <a:t>Evaluations</a:t>
            </a:r>
          </a:p>
          <a:p>
            <a:pPr lvl="1"/>
            <a:r>
              <a:rPr lang="en-US" dirty="0"/>
              <a:t>Student Clinical Shift Evaluations</a:t>
            </a:r>
          </a:p>
          <a:p>
            <a:pPr marL="0" indent="0">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808038"/>
            <a:ext cx="8305800" cy="639762"/>
          </a:xfrm>
        </p:spPr>
        <p:txBody>
          <a:bodyPr>
            <a:normAutofit fontScale="90000"/>
          </a:bodyPr>
          <a:lstStyle/>
          <a:p>
            <a:r>
              <a:rPr lang="en-US" sz="4900" b="1" u="sng" dirty="0"/>
              <a:t>Learning Domains</a:t>
            </a:r>
            <a:br>
              <a:rPr lang="en-US" dirty="0"/>
            </a:br>
            <a:endParaRPr lang="en-US" b="1" dirty="0"/>
          </a:p>
        </p:txBody>
      </p:sp>
      <p:sp>
        <p:nvSpPr>
          <p:cNvPr id="3" name="Content Placeholder 2"/>
          <p:cNvSpPr>
            <a:spLocks noGrp="1"/>
          </p:cNvSpPr>
          <p:nvPr>
            <p:ph idx="1"/>
          </p:nvPr>
        </p:nvSpPr>
        <p:spPr>
          <a:xfrm>
            <a:off x="457200" y="1447800"/>
            <a:ext cx="8229600" cy="4678363"/>
          </a:xfrm>
        </p:spPr>
        <p:txBody>
          <a:bodyPr>
            <a:normAutofit/>
          </a:bodyPr>
          <a:lstStyle/>
          <a:p>
            <a:r>
              <a:rPr lang="en-US" dirty="0"/>
              <a:t>Cognitive</a:t>
            </a:r>
          </a:p>
          <a:p>
            <a:pPr lvl="1"/>
            <a:r>
              <a:rPr lang="en-US" dirty="0"/>
              <a:t>Mental Skills</a:t>
            </a:r>
          </a:p>
          <a:p>
            <a:pPr lvl="2"/>
            <a:r>
              <a:rPr lang="en-US" dirty="0"/>
              <a:t>Knowledge</a:t>
            </a:r>
          </a:p>
          <a:p>
            <a:r>
              <a:rPr lang="en-US" dirty="0"/>
              <a:t>Psychomotor  </a:t>
            </a:r>
          </a:p>
          <a:p>
            <a:pPr lvl="1"/>
            <a:r>
              <a:rPr lang="en-US" dirty="0"/>
              <a:t>Physical skills</a:t>
            </a:r>
          </a:p>
          <a:p>
            <a:pPr lvl="2"/>
            <a:r>
              <a:rPr lang="en-US" dirty="0"/>
              <a:t>Skills</a:t>
            </a:r>
          </a:p>
          <a:p>
            <a:r>
              <a:rPr lang="en-US" dirty="0"/>
              <a:t>Affective</a:t>
            </a:r>
          </a:p>
          <a:p>
            <a:pPr lvl="1"/>
            <a:r>
              <a:rPr lang="en-US" dirty="0"/>
              <a:t>Growth in feelings or emotional areas</a:t>
            </a:r>
          </a:p>
          <a:p>
            <a:pPr lvl="2"/>
            <a:r>
              <a:rPr lang="en-US" dirty="0"/>
              <a:t>Attitude</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Level 1 Cognitive</a:t>
            </a:r>
          </a:p>
        </p:txBody>
      </p:sp>
      <p:sp>
        <p:nvSpPr>
          <p:cNvPr id="3" name="Content Placeholder 2"/>
          <p:cNvSpPr>
            <a:spLocks noGrp="1"/>
          </p:cNvSpPr>
          <p:nvPr>
            <p:ph idx="1"/>
          </p:nvPr>
        </p:nvSpPr>
        <p:spPr/>
        <p:txBody>
          <a:bodyPr/>
          <a:lstStyle/>
          <a:p>
            <a:pPr lvl="1"/>
            <a:r>
              <a:rPr lang="en-US" dirty="0"/>
              <a:t>Remembering</a:t>
            </a:r>
          </a:p>
          <a:p>
            <a:pPr lvl="2"/>
            <a:r>
              <a:rPr lang="en-US" dirty="0"/>
              <a:t>Recall or retrieve previous learned information</a:t>
            </a:r>
          </a:p>
          <a:p>
            <a:pPr lvl="1"/>
            <a:r>
              <a:rPr lang="en-US" dirty="0"/>
              <a:t>Understanding </a:t>
            </a:r>
          </a:p>
          <a:p>
            <a:pPr lvl="2"/>
            <a:r>
              <a:rPr lang="en-US" dirty="0"/>
              <a:t>Comprehend meaning of instructions and problems.  State a problem in one’s own words</a:t>
            </a:r>
          </a:p>
          <a:p>
            <a:pPr marL="0" indent="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10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10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10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534400" cy="685800"/>
          </a:xfrm>
        </p:spPr>
        <p:txBody>
          <a:bodyPr>
            <a:noAutofit/>
          </a:bodyPr>
          <a:lstStyle/>
          <a:p>
            <a:r>
              <a:rPr lang="en-US" b="1" u="sng" dirty="0"/>
              <a:t>Level 2 Cognitive</a:t>
            </a:r>
          </a:p>
        </p:txBody>
      </p:sp>
      <p:sp>
        <p:nvSpPr>
          <p:cNvPr id="3" name="Content Placeholder 2"/>
          <p:cNvSpPr>
            <a:spLocks noGrp="1"/>
          </p:cNvSpPr>
          <p:nvPr>
            <p:ph idx="1"/>
          </p:nvPr>
        </p:nvSpPr>
        <p:spPr>
          <a:xfrm>
            <a:off x="457200" y="1219200"/>
            <a:ext cx="8229600" cy="5410200"/>
          </a:xfrm>
        </p:spPr>
        <p:txBody>
          <a:bodyPr>
            <a:normAutofit/>
          </a:bodyPr>
          <a:lstStyle/>
          <a:p>
            <a:pPr lvl="1"/>
            <a:endParaRPr lang="en-US" dirty="0"/>
          </a:p>
          <a:p>
            <a:pPr lvl="1"/>
            <a:r>
              <a:rPr lang="en-US" dirty="0"/>
              <a:t>Applying</a:t>
            </a:r>
          </a:p>
          <a:p>
            <a:pPr lvl="2"/>
            <a:r>
              <a:rPr lang="en-US" dirty="0"/>
              <a:t>Applies what was learned in the classroom into situations in the work place</a:t>
            </a:r>
          </a:p>
          <a:p>
            <a:pPr lvl="1"/>
            <a:r>
              <a:rPr lang="en-US" dirty="0"/>
              <a:t>Analyzing</a:t>
            </a:r>
          </a:p>
          <a:p>
            <a:pPr lvl="2"/>
            <a:r>
              <a:rPr lang="en-US" dirty="0"/>
              <a:t>Distinguishes between facts and inferences </a:t>
            </a:r>
          </a:p>
          <a:p>
            <a:pPr marL="0" indent="0">
              <a:buNone/>
            </a:pPr>
            <a:endParaRPr lang="en-US" dirty="0"/>
          </a:p>
          <a:p>
            <a:pPr marL="0" indent="0">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Level 3 Cognitive</a:t>
            </a:r>
          </a:p>
        </p:txBody>
      </p:sp>
      <p:sp>
        <p:nvSpPr>
          <p:cNvPr id="3" name="Content Placeholder 2"/>
          <p:cNvSpPr>
            <a:spLocks noGrp="1"/>
          </p:cNvSpPr>
          <p:nvPr>
            <p:ph idx="1"/>
          </p:nvPr>
        </p:nvSpPr>
        <p:spPr>
          <a:xfrm>
            <a:off x="457200" y="1447800"/>
            <a:ext cx="8229600" cy="4953000"/>
          </a:xfrm>
        </p:spPr>
        <p:txBody>
          <a:bodyPr>
            <a:noAutofit/>
          </a:bodyPr>
          <a:lstStyle/>
          <a:p>
            <a:pPr lvl="1"/>
            <a:endParaRPr lang="en-US" dirty="0"/>
          </a:p>
          <a:p>
            <a:pPr lvl="1"/>
            <a:r>
              <a:rPr lang="en-US" dirty="0"/>
              <a:t>Evaluating</a:t>
            </a:r>
          </a:p>
          <a:p>
            <a:pPr lvl="2"/>
            <a:r>
              <a:rPr lang="en-US" dirty="0"/>
              <a:t>Decide on the most effective solution</a:t>
            </a:r>
          </a:p>
          <a:p>
            <a:pPr lvl="1"/>
            <a:r>
              <a:rPr lang="en-US" dirty="0"/>
              <a:t>Creating</a:t>
            </a:r>
          </a:p>
          <a:p>
            <a:pPr lvl="2"/>
            <a:r>
              <a:rPr lang="en-US" dirty="0"/>
              <a:t>Integrate training from several sources to solve a problem</a:t>
            </a:r>
          </a:p>
          <a:p>
            <a:pPr marL="0" indent="0">
              <a:buNone/>
            </a:pPr>
            <a:endParaRPr lang="en-US"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b="1" u="sng" dirty="0"/>
              <a:t>Level 1 Psychomotor</a:t>
            </a:r>
          </a:p>
        </p:txBody>
      </p:sp>
      <p:sp>
        <p:nvSpPr>
          <p:cNvPr id="3" name="Content Placeholder 2"/>
          <p:cNvSpPr>
            <a:spLocks noGrp="1"/>
          </p:cNvSpPr>
          <p:nvPr>
            <p:ph idx="1"/>
          </p:nvPr>
        </p:nvSpPr>
        <p:spPr/>
        <p:txBody>
          <a:bodyPr/>
          <a:lstStyle/>
          <a:p>
            <a:pPr marL="0" indent="0">
              <a:buNone/>
            </a:pPr>
            <a:endParaRPr lang="en-US" dirty="0"/>
          </a:p>
          <a:p>
            <a:pPr lvl="1"/>
            <a:r>
              <a:rPr lang="en-US" dirty="0"/>
              <a:t>Imitation	</a:t>
            </a:r>
          </a:p>
          <a:p>
            <a:pPr lvl="2"/>
            <a:r>
              <a:rPr lang="en-US" dirty="0"/>
              <a:t>Performing a skill while observing a demonstrator</a:t>
            </a:r>
          </a:p>
          <a:p>
            <a:pPr lvl="1"/>
            <a:r>
              <a:rPr lang="en-US" dirty="0"/>
              <a:t>Manipulation</a:t>
            </a:r>
          </a:p>
          <a:p>
            <a:pPr lvl="2"/>
            <a:r>
              <a:rPr lang="en-US" dirty="0"/>
              <a:t>Performing certain actions by memory or instructions</a:t>
            </a:r>
          </a:p>
          <a:p>
            <a:pPr marL="0" indent="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b="1" u="sng" dirty="0"/>
              <a:t>Level 2 Psychomotor</a:t>
            </a:r>
          </a:p>
        </p:txBody>
      </p:sp>
      <p:sp>
        <p:nvSpPr>
          <p:cNvPr id="3" name="Content Placeholder 2"/>
          <p:cNvSpPr>
            <a:spLocks noGrp="1"/>
          </p:cNvSpPr>
          <p:nvPr>
            <p:ph idx="1"/>
          </p:nvPr>
        </p:nvSpPr>
        <p:spPr>
          <a:xfrm>
            <a:off x="457200" y="1600200"/>
            <a:ext cx="8229600" cy="5029200"/>
          </a:xfrm>
        </p:spPr>
        <p:txBody>
          <a:bodyPr>
            <a:normAutofit/>
          </a:bodyPr>
          <a:lstStyle/>
          <a:p>
            <a:pPr lvl="1"/>
            <a:endParaRPr lang="en-US" dirty="0"/>
          </a:p>
          <a:p>
            <a:pPr lvl="1"/>
            <a:r>
              <a:rPr lang="en-US" dirty="0"/>
              <a:t>Precision</a:t>
            </a:r>
          </a:p>
          <a:p>
            <a:pPr lvl="2"/>
            <a:r>
              <a:rPr lang="en-US" dirty="0"/>
              <a:t>Perform a skill or task without assistance</a:t>
            </a:r>
          </a:p>
          <a:p>
            <a:pPr lvl="2"/>
            <a:r>
              <a:rPr lang="en-US" dirty="0"/>
              <a:t>Demonstrate a task to a beginner</a:t>
            </a:r>
          </a:p>
          <a:p>
            <a:pPr lvl="1"/>
            <a:r>
              <a:rPr lang="en-US" dirty="0"/>
              <a:t>Articulation</a:t>
            </a:r>
          </a:p>
          <a:p>
            <a:pPr lvl="2"/>
            <a:r>
              <a:rPr lang="en-US" dirty="0"/>
              <a:t>Combining a series of skills to meet a requirement</a:t>
            </a: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25"/>
            <a:ext cx="8229600" cy="1143000"/>
          </a:xfrm>
        </p:spPr>
        <p:txBody>
          <a:bodyPr/>
          <a:lstStyle/>
          <a:p>
            <a:r>
              <a:rPr lang="en-US" b="1" u="sng" dirty="0"/>
              <a:t>Level 3 Psychomotor</a:t>
            </a:r>
          </a:p>
        </p:txBody>
      </p:sp>
      <p:sp>
        <p:nvSpPr>
          <p:cNvPr id="3" name="Content Placeholder 2"/>
          <p:cNvSpPr>
            <a:spLocks noGrp="1"/>
          </p:cNvSpPr>
          <p:nvPr>
            <p:ph idx="1"/>
          </p:nvPr>
        </p:nvSpPr>
        <p:spPr>
          <a:xfrm>
            <a:off x="457200" y="1600200"/>
            <a:ext cx="8229600" cy="4876800"/>
          </a:xfrm>
        </p:spPr>
        <p:txBody>
          <a:bodyPr>
            <a:noAutofit/>
          </a:bodyPr>
          <a:lstStyle/>
          <a:p>
            <a:pPr lvl="1"/>
            <a:endParaRPr lang="en-US" dirty="0"/>
          </a:p>
          <a:p>
            <a:pPr lvl="1"/>
            <a:r>
              <a:rPr lang="en-US" dirty="0"/>
              <a:t>Naturalization</a:t>
            </a:r>
          </a:p>
          <a:p>
            <a:pPr lvl="2"/>
            <a:r>
              <a:rPr lang="en-US" dirty="0"/>
              <a:t>Mastering a high level of performance without needing to think much about it</a:t>
            </a:r>
          </a:p>
          <a:p>
            <a:pPr marL="0" indent="0">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42912"/>
            <a:ext cx="8229600" cy="1143000"/>
          </a:xfrm>
        </p:spPr>
        <p:txBody>
          <a:bodyPr/>
          <a:lstStyle/>
          <a:p>
            <a:r>
              <a:rPr lang="en-US" b="1" u="sng" dirty="0"/>
              <a:t>Level 1 Affective</a:t>
            </a:r>
          </a:p>
        </p:txBody>
      </p:sp>
      <p:sp>
        <p:nvSpPr>
          <p:cNvPr id="4" name="Content Placeholder 3"/>
          <p:cNvSpPr>
            <a:spLocks noGrp="1"/>
          </p:cNvSpPr>
          <p:nvPr>
            <p:ph idx="1"/>
          </p:nvPr>
        </p:nvSpPr>
        <p:spPr/>
        <p:txBody>
          <a:bodyPr>
            <a:normAutofit/>
          </a:bodyPr>
          <a:lstStyle/>
          <a:p>
            <a:pPr lvl="1"/>
            <a:r>
              <a:rPr lang="en-US" dirty="0"/>
              <a:t>Receiving Phenomena</a:t>
            </a:r>
          </a:p>
          <a:p>
            <a:pPr lvl="2"/>
            <a:r>
              <a:rPr lang="en-US" dirty="0"/>
              <a:t>Listening to others with respect</a:t>
            </a:r>
          </a:p>
          <a:p>
            <a:pPr lvl="1"/>
            <a:r>
              <a:rPr lang="en-US" dirty="0"/>
              <a:t>Responding to Phenomena</a:t>
            </a:r>
          </a:p>
          <a:p>
            <a:pPr lvl="2"/>
            <a:r>
              <a:rPr lang="en-US" dirty="0"/>
              <a:t>Participate in discussions</a:t>
            </a:r>
          </a:p>
          <a:p>
            <a:pPr lvl="2"/>
            <a:r>
              <a:rPr lang="en-US" dirty="0"/>
              <a:t>Questions ideals in order to understand them</a:t>
            </a:r>
          </a:p>
          <a:p>
            <a:pPr marL="0" indent="0">
              <a:buNone/>
            </a:pP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2912"/>
            <a:ext cx="8229600" cy="1143000"/>
          </a:xfrm>
        </p:spPr>
        <p:txBody>
          <a:bodyPr/>
          <a:lstStyle/>
          <a:p>
            <a:r>
              <a:rPr lang="en-US" b="1" u="sng" dirty="0"/>
              <a:t>Level 2 Affective</a:t>
            </a:r>
          </a:p>
        </p:txBody>
      </p:sp>
      <p:sp>
        <p:nvSpPr>
          <p:cNvPr id="3" name="Content Placeholder 2"/>
          <p:cNvSpPr>
            <a:spLocks noGrp="1"/>
          </p:cNvSpPr>
          <p:nvPr>
            <p:ph idx="1"/>
          </p:nvPr>
        </p:nvSpPr>
        <p:spPr/>
        <p:txBody>
          <a:bodyPr/>
          <a:lstStyle/>
          <a:p>
            <a:pPr lvl="1"/>
            <a:r>
              <a:rPr lang="en-US" dirty="0"/>
              <a:t>Valuing</a:t>
            </a:r>
          </a:p>
          <a:p>
            <a:pPr lvl="2"/>
            <a:r>
              <a:rPr lang="en-US" dirty="0"/>
              <a:t>Informs preceptor on matters that one feels strongly about</a:t>
            </a:r>
          </a:p>
          <a:p>
            <a:pPr lvl="1"/>
            <a:r>
              <a:rPr lang="en-US" dirty="0"/>
              <a:t>Organization</a:t>
            </a:r>
          </a:p>
          <a:p>
            <a:pPr lvl="2"/>
            <a:r>
              <a:rPr lang="en-US" dirty="0"/>
              <a:t>Accepts responsibility for one’s behavior</a:t>
            </a:r>
          </a:p>
          <a:p>
            <a:pPr lvl="2"/>
            <a:r>
              <a:rPr lang="en-US" dirty="0"/>
              <a:t>Prioritizes time effectively </a:t>
            </a:r>
          </a:p>
          <a:p>
            <a:pPr marL="0" indent="0">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b="1" u="sng" dirty="0"/>
              <a:t>History</a:t>
            </a:r>
            <a:br>
              <a:rPr lang="en-US" b="1" u="sng" dirty="0"/>
            </a:br>
            <a:endParaRPr lang="en-US" b="1" dirty="0"/>
          </a:p>
        </p:txBody>
      </p:sp>
      <p:sp>
        <p:nvSpPr>
          <p:cNvPr id="3" name="Content Placeholder 2"/>
          <p:cNvSpPr>
            <a:spLocks noGrp="1"/>
          </p:cNvSpPr>
          <p:nvPr>
            <p:ph idx="1"/>
          </p:nvPr>
        </p:nvSpPr>
        <p:spPr>
          <a:xfrm>
            <a:off x="457200" y="1219200"/>
            <a:ext cx="8229600" cy="5410200"/>
          </a:xfrm>
        </p:spPr>
        <p:txBody>
          <a:bodyPr>
            <a:normAutofit/>
          </a:bodyPr>
          <a:lstStyle/>
          <a:p>
            <a:pPr marL="285750" indent="-285750">
              <a:buFont typeface="Arial" panose="020B0604020202020204" pitchFamily="34" charset="0"/>
              <a:buChar char="•"/>
            </a:pPr>
            <a:r>
              <a:rPr lang="en-US" dirty="0"/>
              <a:t>Providing EMS education in Ozark since 1996</a:t>
            </a:r>
          </a:p>
          <a:p>
            <a:pPr marL="285750" indent="-285750">
              <a:buFont typeface="Arial" panose="020B0604020202020204" pitchFamily="34" charset="0"/>
              <a:buChar char="•"/>
            </a:pPr>
            <a:r>
              <a:rPr lang="en-US" dirty="0"/>
              <a:t>Received Committee on Accreditation for Emergency Medical Service Programs Accreditation in 2003</a:t>
            </a:r>
          </a:p>
          <a:p>
            <a:pPr marL="285750" indent="-285750">
              <a:buFont typeface="Arial" panose="020B0604020202020204" pitchFamily="34" charset="0"/>
              <a:buChar char="•"/>
            </a:pPr>
            <a:r>
              <a:rPr lang="en-US" dirty="0"/>
              <a:t>Became part of Arkansas Tech University in 2007</a:t>
            </a:r>
          </a:p>
          <a:p>
            <a:pPr marL="285750" indent="-285750">
              <a:buFont typeface="Arial" panose="020B0604020202020204" pitchFamily="34" charset="0"/>
              <a:buChar char="•"/>
            </a:pPr>
            <a:r>
              <a:rPr lang="en-US" dirty="0"/>
              <a:t>Associate of Applied Science in Paramedic/Emergency Medical Service in 2013</a:t>
            </a:r>
          </a:p>
          <a:p>
            <a:pPr marL="0" indent="0">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912" y="442912"/>
            <a:ext cx="8229600" cy="1143000"/>
          </a:xfrm>
        </p:spPr>
        <p:txBody>
          <a:bodyPr>
            <a:normAutofit/>
          </a:bodyPr>
          <a:lstStyle/>
          <a:p>
            <a:r>
              <a:rPr lang="en-US" b="1" u="sng" dirty="0"/>
              <a:t>Level 3 Affective</a:t>
            </a:r>
          </a:p>
        </p:txBody>
      </p:sp>
      <p:sp>
        <p:nvSpPr>
          <p:cNvPr id="3" name="Content Placeholder 2"/>
          <p:cNvSpPr>
            <a:spLocks noGrp="1"/>
          </p:cNvSpPr>
          <p:nvPr>
            <p:ph idx="1"/>
          </p:nvPr>
        </p:nvSpPr>
        <p:spPr>
          <a:xfrm>
            <a:off x="457200" y="1600200"/>
            <a:ext cx="8229600" cy="4800600"/>
          </a:xfrm>
        </p:spPr>
        <p:txBody>
          <a:bodyPr/>
          <a:lstStyle/>
          <a:p>
            <a:pPr lvl="1"/>
            <a:r>
              <a:rPr lang="en-US" dirty="0"/>
              <a:t>Characterization</a:t>
            </a:r>
          </a:p>
          <a:p>
            <a:pPr lvl="2"/>
            <a:r>
              <a:rPr lang="en-US" dirty="0"/>
              <a:t>Displays teamwork</a:t>
            </a:r>
          </a:p>
          <a:p>
            <a:pPr lvl="2"/>
            <a:r>
              <a:rPr lang="en-US" dirty="0"/>
              <a:t>Displays a commitment to ethical practice</a:t>
            </a:r>
          </a:p>
          <a:p>
            <a:pPr marL="0" indent="0">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912" y="914400"/>
            <a:ext cx="8229600" cy="685800"/>
          </a:xfrm>
        </p:spPr>
        <p:txBody>
          <a:bodyPr>
            <a:normAutofit fontScale="90000"/>
          </a:bodyPr>
          <a:lstStyle/>
          <a:p>
            <a:r>
              <a:rPr lang="en-US" sz="4900" b="1" u="sng" dirty="0"/>
              <a:t>Measure Progress</a:t>
            </a:r>
            <a:br>
              <a:rPr lang="en-US" dirty="0"/>
            </a:br>
            <a:endParaRPr lang="en-US" b="1" dirty="0"/>
          </a:p>
        </p:txBody>
      </p:sp>
      <p:sp>
        <p:nvSpPr>
          <p:cNvPr id="3" name="Content Placeholder 2"/>
          <p:cNvSpPr>
            <a:spLocks noGrp="1"/>
          </p:cNvSpPr>
          <p:nvPr>
            <p:ph idx="1"/>
          </p:nvPr>
        </p:nvSpPr>
        <p:spPr>
          <a:xfrm>
            <a:off x="457200" y="1600200"/>
            <a:ext cx="8229600" cy="4800600"/>
          </a:xfrm>
        </p:spPr>
        <p:txBody>
          <a:bodyPr/>
          <a:lstStyle/>
          <a:p>
            <a:r>
              <a:rPr lang="en-US" dirty="0"/>
              <a:t>Students should work their way to the higher levels of the learning domains throughout their time in internship</a:t>
            </a:r>
          </a:p>
          <a:p>
            <a:r>
              <a:rPr lang="en-US" dirty="0"/>
              <a:t>Monitor this progression with student evaluations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27326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0438"/>
            <a:ext cx="8229600" cy="639762"/>
          </a:xfrm>
        </p:spPr>
        <p:txBody>
          <a:bodyPr/>
          <a:lstStyle/>
          <a:p>
            <a:r>
              <a:rPr lang="en-US" b="1" u="sng" dirty="0"/>
              <a:t>Student Evaluations</a:t>
            </a:r>
            <a:br>
              <a:rPr lang="en-US" dirty="0"/>
            </a:br>
            <a:endParaRPr lang="en-US" b="1" dirty="0"/>
          </a:p>
        </p:txBody>
      </p:sp>
      <p:sp>
        <p:nvSpPr>
          <p:cNvPr id="3" name="Content Placeholder 2"/>
          <p:cNvSpPr>
            <a:spLocks noGrp="1"/>
          </p:cNvSpPr>
          <p:nvPr>
            <p:ph idx="1"/>
          </p:nvPr>
        </p:nvSpPr>
        <p:spPr/>
        <p:txBody>
          <a:bodyPr/>
          <a:lstStyle/>
          <a:p>
            <a:r>
              <a:rPr lang="en-US" dirty="0"/>
              <a:t>Preceptor Evaluation of Student Experience</a:t>
            </a:r>
          </a:p>
          <a:p>
            <a:r>
              <a:rPr lang="en-US" dirty="0">
                <a:hlinkClick r:id="rId2"/>
              </a:rPr>
              <a:t>http://www.atu.edu/ozark/academics/preceptor.php</a:t>
            </a:r>
            <a:r>
              <a:rPr lang="en-US" dirty="0"/>
              <a:t> </a:t>
            </a:r>
          </a:p>
          <a:p>
            <a:pPr marL="0" indent="0">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675" y="960438"/>
            <a:ext cx="8229600" cy="639762"/>
          </a:xfrm>
        </p:spPr>
        <p:txBody>
          <a:bodyPr/>
          <a:lstStyle/>
          <a:p>
            <a:r>
              <a:rPr lang="en-US" b="1" u="sng" dirty="0"/>
              <a:t>Preceptors are evaluated as well!</a:t>
            </a:r>
            <a:br>
              <a:rPr lang="en-US" dirty="0"/>
            </a:br>
            <a:endParaRPr lang="en-US" b="1" dirty="0"/>
          </a:p>
        </p:txBody>
      </p:sp>
      <p:sp>
        <p:nvSpPr>
          <p:cNvPr id="3" name="Content Placeholder 2"/>
          <p:cNvSpPr>
            <a:spLocks noGrp="1"/>
          </p:cNvSpPr>
          <p:nvPr>
            <p:ph idx="1"/>
          </p:nvPr>
        </p:nvSpPr>
        <p:spPr/>
        <p:txBody>
          <a:bodyPr/>
          <a:lstStyle/>
          <a:p>
            <a:endParaRPr lang="en-US" dirty="0"/>
          </a:p>
          <a:p>
            <a:r>
              <a:rPr lang="en-US" dirty="0"/>
              <a:t>Clinical Student Evaluations</a:t>
            </a:r>
          </a:p>
          <a:p>
            <a:r>
              <a:rPr lang="en-US" dirty="0">
                <a:hlinkClick r:id="rId2"/>
              </a:rPr>
              <a:t>http://www.atu.edu/ozark/academics/preceptor.php</a:t>
            </a:r>
            <a:r>
              <a:rPr lang="en-US" dirty="0"/>
              <a:t> </a:t>
            </a:r>
          </a:p>
          <a:p>
            <a:pPr marL="0" indent="0">
              <a:buNone/>
            </a:pPr>
            <a:endParaRPr lang="en-US" dirty="0"/>
          </a:p>
        </p:txBody>
      </p:sp>
    </p:spTree>
    <p:extLst>
      <p:ext uri="{BB962C8B-B14F-4D97-AF65-F5344CB8AC3E}">
        <p14:creationId xmlns:p14="http://schemas.microsoft.com/office/powerpoint/2010/main" val="72460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15962"/>
          </a:xfrm>
        </p:spPr>
        <p:txBody>
          <a:bodyPr/>
          <a:lstStyle/>
          <a:p>
            <a:r>
              <a:rPr lang="en-US" b="1" u="sng" dirty="0"/>
              <a:t>Forms and Manuals</a:t>
            </a:r>
            <a:br>
              <a:rPr lang="en-US" dirty="0"/>
            </a:br>
            <a:endParaRPr lang="en-US" b="1" dirty="0"/>
          </a:p>
        </p:txBody>
      </p:sp>
      <p:sp>
        <p:nvSpPr>
          <p:cNvPr id="3" name="Content Placeholder 2"/>
          <p:cNvSpPr>
            <a:spLocks noGrp="1"/>
          </p:cNvSpPr>
          <p:nvPr>
            <p:ph idx="1"/>
          </p:nvPr>
        </p:nvSpPr>
        <p:spPr>
          <a:xfrm>
            <a:off x="457200" y="990600"/>
            <a:ext cx="8229600" cy="4792662"/>
          </a:xfrm>
        </p:spPr>
        <p:txBody>
          <a:bodyPr/>
          <a:lstStyle/>
          <a:p>
            <a:endParaRPr lang="en-US" sz="3000" dirty="0"/>
          </a:p>
          <a:p>
            <a:r>
              <a:rPr lang="en-US" sz="3000" dirty="0"/>
              <a:t>Clinical Handbook</a:t>
            </a:r>
          </a:p>
          <a:p>
            <a:r>
              <a:rPr lang="en-US" sz="3000" dirty="0"/>
              <a:t>Student Evaluation</a:t>
            </a:r>
          </a:p>
          <a:p>
            <a:pPr lvl="1"/>
            <a:r>
              <a:rPr lang="en-US" sz="2400" dirty="0"/>
              <a:t>Clinical Site Evaluation</a:t>
            </a:r>
          </a:p>
          <a:p>
            <a:pPr lvl="1"/>
            <a:r>
              <a:rPr lang="en-US" sz="2400" dirty="0"/>
              <a:t>Students Evaluation of Preceptor</a:t>
            </a:r>
          </a:p>
          <a:p>
            <a:r>
              <a:rPr lang="en-US" sz="3000" dirty="0"/>
              <a:t>Preceptor Evaluation</a:t>
            </a:r>
          </a:p>
          <a:p>
            <a:pPr lvl="1"/>
            <a:r>
              <a:rPr lang="en-US" sz="2400" dirty="0"/>
              <a:t>Preceptors Evaluation of Student</a:t>
            </a:r>
          </a:p>
          <a:p>
            <a:r>
              <a:rPr lang="en-US" sz="3000" dirty="0"/>
              <a:t>Preceptor Agreement</a:t>
            </a:r>
          </a:p>
          <a:p>
            <a:pPr lvl="1"/>
            <a:r>
              <a:rPr lang="en-US" sz="2400" dirty="0"/>
              <a:t>Must Be Signed by Clinical Site Training Coordinator and shared with nursing staff</a:t>
            </a:r>
          </a:p>
          <a:p>
            <a:pPr marL="0" indent="0">
              <a:buNone/>
            </a:pPr>
            <a:endParaRPr lang="en-US" dirty="0"/>
          </a:p>
        </p:txBody>
      </p:sp>
    </p:spTree>
    <p:extLst>
      <p:ext uri="{BB962C8B-B14F-4D97-AF65-F5344CB8AC3E}">
        <p14:creationId xmlns:p14="http://schemas.microsoft.com/office/powerpoint/2010/main" val="483491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60438"/>
            <a:ext cx="8229600" cy="563562"/>
          </a:xfrm>
        </p:spPr>
        <p:txBody>
          <a:bodyPr/>
          <a:lstStyle/>
          <a:p>
            <a:r>
              <a:rPr lang="en-US" b="1" u="sng" dirty="0"/>
              <a:t>Summary</a:t>
            </a:r>
            <a:br>
              <a:rPr lang="en-US" dirty="0"/>
            </a:br>
            <a:endParaRPr lang="en-US" b="1" dirty="0"/>
          </a:p>
        </p:txBody>
      </p:sp>
      <p:sp>
        <p:nvSpPr>
          <p:cNvPr id="3" name="Content Placeholder 2"/>
          <p:cNvSpPr>
            <a:spLocks noGrp="1"/>
          </p:cNvSpPr>
          <p:nvPr>
            <p:ph idx="1"/>
          </p:nvPr>
        </p:nvSpPr>
        <p:spPr>
          <a:xfrm>
            <a:off x="457200" y="1524000"/>
            <a:ext cx="8229600" cy="4259262"/>
          </a:xfrm>
        </p:spPr>
        <p:txBody>
          <a:bodyPr/>
          <a:lstStyle/>
          <a:p>
            <a:r>
              <a:rPr lang="en-US" dirty="0"/>
              <a:t>You are our educators in the clinical setting</a:t>
            </a:r>
          </a:p>
          <a:p>
            <a:r>
              <a:rPr lang="en-US" dirty="0"/>
              <a:t>Help our students integrate their knowledge into clinical practice</a:t>
            </a:r>
          </a:p>
          <a:p>
            <a:r>
              <a:rPr lang="en-US" dirty="0"/>
              <a:t>Continuous evaluation is key to student success</a:t>
            </a:r>
          </a:p>
          <a:p>
            <a:r>
              <a:rPr lang="en-US" dirty="0"/>
              <a:t>You are helping to shape your peers and medical providers of tomorrow </a:t>
            </a:r>
          </a:p>
          <a:p>
            <a:pPr marL="0" indent="0">
              <a:buNone/>
            </a:pPr>
            <a:endParaRPr lang="en-US" dirty="0"/>
          </a:p>
        </p:txBody>
      </p:sp>
    </p:spTree>
    <p:extLst>
      <p:ext uri="{BB962C8B-B14F-4D97-AF65-F5344CB8AC3E}">
        <p14:creationId xmlns:p14="http://schemas.microsoft.com/office/powerpoint/2010/main" val="1265616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1143000"/>
            <a:ext cx="8229600" cy="4419600"/>
          </a:xfrm>
        </p:spPr>
        <p:txBody>
          <a:bodyPr>
            <a:normAutofit fontScale="90000"/>
          </a:bodyPr>
          <a:lstStyle/>
          <a:p>
            <a:r>
              <a:rPr lang="en-US" sz="3300" dirty="0"/>
              <a:t>Arkansas Tech, Ozark Campus Paramedic/EMS Department is proud of our community partnerships.  We take pride in partnering with excellent clinical sites that provide extensive access, allowing students to have the best possible opportunity for success and growth while enrolled in our program.  Thank you for your time and commitment to EMS education!</a:t>
            </a:r>
            <a:br>
              <a:rPr lang="en-US" dirty="0"/>
            </a:br>
            <a:r>
              <a:rPr lang="en-US" sz="3300" b="1" dirty="0">
                <a:hlinkClick r:id="rId2"/>
              </a:rPr>
              <a:t>www.atu.edu/ozark</a:t>
            </a:r>
            <a:br>
              <a:rPr lang="en-US" b="1" dirty="0"/>
            </a:br>
            <a:r>
              <a:rPr lang="en-US" dirty="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u="sng" dirty="0"/>
              <a:t>References</a:t>
            </a:r>
          </a:p>
        </p:txBody>
      </p:sp>
      <p:sp>
        <p:nvSpPr>
          <p:cNvPr id="3" name="Content Placeholder 2"/>
          <p:cNvSpPr>
            <a:spLocks noGrp="1"/>
          </p:cNvSpPr>
          <p:nvPr>
            <p:ph idx="1"/>
          </p:nvPr>
        </p:nvSpPr>
        <p:spPr>
          <a:xfrm>
            <a:off x="304800" y="1085850"/>
            <a:ext cx="8610600" cy="4525963"/>
          </a:xfrm>
        </p:spPr>
        <p:txBody>
          <a:bodyPr/>
          <a:lstStyle/>
          <a:p>
            <a:r>
              <a:rPr lang="en-US" sz="2300" dirty="0"/>
              <a:t>Baltimore, J. J. (2004). The Hospital Clinical Preceptor: Essential Preparation for Success. </a:t>
            </a:r>
            <a:r>
              <a:rPr lang="en-US" sz="2300" i="1" dirty="0"/>
              <a:t>The Journal of Continuing Education in Nursing</a:t>
            </a:r>
            <a:r>
              <a:rPr lang="en-US" sz="2300" dirty="0"/>
              <a:t>, 133.</a:t>
            </a:r>
          </a:p>
          <a:p>
            <a:r>
              <a:rPr lang="en-US" sz="2300" dirty="0"/>
              <a:t>Clark, D. (2014, July 7). </a:t>
            </a:r>
            <a:r>
              <a:rPr lang="en-US" sz="2300" i="1" dirty="0"/>
              <a:t>Bloom's Taxonomy of Learning Domains</a:t>
            </a:r>
            <a:r>
              <a:rPr lang="en-US" sz="2300" dirty="0"/>
              <a:t>. Retrieved October 2, 2014, from Big Dog &amp; Little Dog's Performance Juxtaposition: </a:t>
            </a:r>
            <a:r>
              <a:rPr lang="en-US" sz="2300" dirty="0">
                <a:hlinkClick r:id="rId2"/>
              </a:rPr>
              <a:t>http://www.nwlink.com/~donclark/hrd/bloom.html#psychomotor</a:t>
            </a:r>
            <a:endParaRPr lang="en-US" sz="2300" dirty="0"/>
          </a:p>
          <a:p>
            <a:r>
              <a:rPr lang="en-US" sz="2300" dirty="0"/>
              <a:t>Walker, S. (2011, Sept. 26). </a:t>
            </a:r>
            <a:r>
              <a:rPr lang="en-US" sz="2300" i="1" dirty="0"/>
              <a:t>TVCC EMS Preceptor Orientation.</a:t>
            </a:r>
            <a:r>
              <a:rPr lang="en-US" sz="2300" dirty="0"/>
              <a:t> Retrieved October 2, 2014, from Trinity Valley Community College: </a:t>
            </a:r>
            <a:r>
              <a:rPr lang="en-US" sz="2300" dirty="0">
                <a:hlinkClick r:id="rId3"/>
              </a:rPr>
              <a:t>https://www2.tvcc.edu/Health-Science-Center/healthscience/EMSPreceptorOrientation/index.html</a:t>
            </a:r>
            <a:endParaRPr lang="en-US" sz="2300" dirty="0"/>
          </a:p>
          <a:p>
            <a:endParaRPr lang="en-US" sz="2300" dirty="0"/>
          </a:p>
          <a:p>
            <a:pPr marL="0" indent="0">
              <a:buNone/>
            </a:pPr>
            <a:endParaRPr lang="en-US" dirty="0"/>
          </a:p>
        </p:txBody>
      </p:sp>
    </p:spTree>
    <p:extLst>
      <p:ext uri="{BB962C8B-B14F-4D97-AF65-F5344CB8AC3E}">
        <p14:creationId xmlns:p14="http://schemas.microsoft.com/office/powerpoint/2010/main" val="1193124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Hospital Based Partnerships</a:t>
            </a:r>
          </a:p>
        </p:txBody>
      </p:sp>
      <p:sp>
        <p:nvSpPr>
          <p:cNvPr id="5" name="Content Placeholder 4"/>
          <p:cNvSpPr>
            <a:spLocks noGrp="1"/>
          </p:cNvSpPr>
          <p:nvPr>
            <p:ph idx="1"/>
          </p:nvPr>
        </p:nvSpPr>
        <p:spPr/>
        <p:txBody>
          <a:bodyPr/>
          <a:lstStyle/>
          <a:p>
            <a:pPr marL="0" indent="0">
              <a:buNone/>
            </a:pPr>
            <a:r>
              <a:rPr lang="en-US" u="sng" dirty="0"/>
              <a:t>Clinical Sites</a:t>
            </a:r>
          </a:p>
          <a:p>
            <a:r>
              <a:rPr lang="en-US" dirty="0"/>
              <a:t>Baptist Fort Smith</a:t>
            </a:r>
          </a:p>
          <a:p>
            <a:r>
              <a:rPr lang="en-US" dirty="0"/>
              <a:t>Johnson Regional Medical Center</a:t>
            </a:r>
          </a:p>
          <a:p>
            <a:r>
              <a:rPr lang="en-US" dirty="0"/>
              <a:t>Millard Henry Clinic</a:t>
            </a:r>
          </a:p>
          <a:p>
            <a:r>
              <a:rPr lang="en-US" dirty="0"/>
              <a:t>Saint Mary’s Regional Medical Center</a:t>
            </a:r>
          </a:p>
          <a:p>
            <a:pPr marL="0" indent="0">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Clinical Areas</a:t>
            </a:r>
          </a:p>
        </p:txBody>
      </p:sp>
      <p:sp>
        <p:nvSpPr>
          <p:cNvPr id="3" name="Content Placeholder 2"/>
          <p:cNvSpPr>
            <a:spLocks noGrp="1"/>
          </p:cNvSpPr>
          <p:nvPr>
            <p:ph sz="half" idx="1"/>
          </p:nvPr>
        </p:nvSpPr>
        <p:spPr>
          <a:xfrm>
            <a:off x="457200" y="1600201"/>
            <a:ext cx="4038600" cy="3581400"/>
          </a:xfrm>
        </p:spPr>
        <p:txBody>
          <a:bodyPr/>
          <a:lstStyle/>
          <a:p>
            <a:pPr marL="0" indent="0" algn="ctr">
              <a:buNone/>
            </a:pPr>
            <a:r>
              <a:rPr lang="en-US" b="1" dirty="0"/>
              <a:t>Primary:</a:t>
            </a:r>
            <a:r>
              <a:rPr lang="en-US" dirty="0"/>
              <a:t>	</a:t>
            </a:r>
          </a:p>
          <a:p>
            <a:r>
              <a:rPr lang="en-US" dirty="0"/>
              <a:t>Emergency Room</a:t>
            </a:r>
          </a:p>
          <a:p>
            <a:r>
              <a:rPr lang="en-US" dirty="0"/>
              <a:t>Operating Room</a:t>
            </a:r>
          </a:p>
          <a:p>
            <a:r>
              <a:rPr lang="en-US" dirty="0"/>
              <a:t>Intensive Care Unit</a:t>
            </a:r>
          </a:p>
          <a:p>
            <a:r>
              <a:rPr lang="en-US" dirty="0"/>
              <a:t>Labor and Delivery</a:t>
            </a:r>
          </a:p>
          <a:p>
            <a:r>
              <a:rPr lang="en-US" dirty="0"/>
              <a:t>Psychiatric</a:t>
            </a:r>
          </a:p>
          <a:p>
            <a:r>
              <a:rPr lang="en-US" dirty="0"/>
              <a:t>Dialysis</a:t>
            </a:r>
          </a:p>
          <a:p>
            <a:pPr marL="0" indent="0">
              <a:buNone/>
            </a:pPr>
            <a:endParaRPr lang="en-US" sz="1400" dirty="0"/>
          </a:p>
          <a:p>
            <a:pPr marL="0" indent="0">
              <a:buNone/>
            </a:pPr>
            <a:endParaRPr lang="en-US" dirty="0"/>
          </a:p>
        </p:txBody>
      </p:sp>
      <p:sp>
        <p:nvSpPr>
          <p:cNvPr id="4" name="Content Placeholder 3"/>
          <p:cNvSpPr>
            <a:spLocks noGrp="1"/>
          </p:cNvSpPr>
          <p:nvPr>
            <p:ph sz="half" idx="2"/>
          </p:nvPr>
        </p:nvSpPr>
        <p:spPr/>
        <p:txBody>
          <a:bodyPr/>
          <a:lstStyle/>
          <a:p>
            <a:pPr marL="0" indent="0" algn="ctr">
              <a:buNone/>
            </a:pPr>
            <a:r>
              <a:rPr lang="en-US" b="1" dirty="0"/>
              <a:t>Other Areas of Interest:</a:t>
            </a:r>
          </a:p>
          <a:p>
            <a:r>
              <a:rPr lang="en-US" dirty="0"/>
              <a:t>Pediatrics</a:t>
            </a:r>
          </a:p>
          <a:p>
            <a:r>
              <a:rPr lang="en-US" dirty="0"/>
              <a:t>Geriatrics</a:t>
            </a:r>
          </a:p>
        </p:txBody>
      </p:sp>
    </p:spTree>
    <p:extLst>
      <p:ext uri="{BB962C8B-B14F-4D97-AF65-F5344CB8AC3E}">
        <p14:creationId xmlns:p14="http://schemas.microsoft.com/office/powerpoint/2010/main" val="1219867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Clinical Preceptor Role</a:t>
            </a:r>
          </a:p>
        </p:txBody>
      </p:sp>
      <p:sp>
        <p:nvSpPr>
          <p:cNvPr id="5" name="Content Placeholder 4"/>
          <p:cNvSpPr>
            <a:spLocks noGrp="1"/>
          </p:cNvSpPr>
          <p:nvPr>
            <p:ph idx="1"/>
          </p:nvPr>
        </p:nvSpPr>
        <p:spPr>
          <a:xfrm>
            <a:off x="457200" y="1431925"/>
            <a:ext cx="8229600" cy="4525963"/>
          </a:xfrm>
        </p:spPr>
        <p:txBody>
          <a:bodyPr/>
          <a:lstStyle/>
          <a:p>
            <a:pPr marL="457200" indent="-457200">
              <a:buFont typeface="Arial" panose="020B0604020202020204" pitchFamily="34" charset="0"/>
              <a:buChar char="•"/>
            </a:pPr>
            <a:r>
              <a:rPr lang="en-US" dirty="0"/>
              <a:t>Be knowledgeable of subject matter</a:t>
            </a:r>
          </a:p>
          <a:p>
            <a:pPr marL="457200" indent="-457200">
              <a:buFont typeface="Arial" panose="020B0604020202020204" pitchFamily="34" charset="0"/>
              <a:buChar char="•"/>
            </a:pPr>
            <a:r>
              <a:rPr lang="en-US" dirty="0"/>
              <a:t>Document students’ progress </a:t>
            </a:r>
          </a:p>
          <a:p>
            <a:pPr marL="457200" indent="-457200">
              <a:buFont typeface="Arial" panose="020B0604020202020204" pitchFamily="34" charset="0"/>
              <a:buChar char="•"/>
            </a:pPr>
            <a:r>
              <a:rPr lang="en-US" dirty="0"/>
              <a:t>Provide constructive criticism and feedback</a:t>
            </a:r>
          </a:p>
          <a:p>
            <a:pPr marL="457200" indent="-457200">
              <a:buFont typeface="Arial" panose="020B0604020202020204" pitchFamily="34" charset="0"/>
              <a:buChar char="•"/>
            </a:pPr>
            <a:r>
              <a:rPr lang="en-US" dirty="0"/>
              <a:t>Perform as the instructors eyes and ears in the clinical setting</a:t>
            </a:r>
          </a:p>
          <a:p>
            <a:pPr marL="457200" indent="-457200">
              <a:buFont typeface="Arial" panose="020B0604020202020204" pitchFamily="34" charset="0"/>
              <a:buChar char="•"/>
            </a:pPr>
            <a:r>
              <a:rPr lang="en-US" dirty="0"/>
              <a:t>Share knowledge and past experiences </a:t>
            </a:r>
          </a:p>
          <a:p>
            <a:pPr marL="457200" indent="-457200">
              <a:buFont typeface="Arial" panose="020B0604020202020204" pitchFamily="34" charset="0"/>
              <a:buChar char="•"/>
            </a:pPr>
            <a:r>
              <a:rPr lang="en-US" dirty="0"/>
              <a:t>Maintain a high degree of professionalism </a:t>
            </a:r>
          </a:p>
          <a:p>
            <a:pPr marL="0" indent="0">
              <a:buNone/>
            </a:pPr>
            <a:endParaRPr lang="en-US" dirty="0"/>
          </a:p>
        </p:txBody>
      </p:sp>
    </p:spTree>
    <p:extLst>
      <p:ext uri="{BB962C8B-B14F-4D97-AF65-F5344CB8AC3E}">
        <p14:creationId xmlns:p14="http://schemas.microsoft.com/office/powerpoint/2010/main" val="3577657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u="sng" dirty="0"/>
              <a:t>Please Remember</a:t>
            </a:r>
          </a:p>
        </p:txBody>
      </p:sp>
      <p:sp>
        <p:nvSpPr>
          <p:cNvPr id="6" name="Content Placeholder 5"/>
          <p:cNvSpPr>
            <a:spLocks noGrp="1"/>
          </p:cNvSpPr>
          <p:nvPr>
            <p:ph idx="1"/>
          </p:nvPr>
        </p:nvSpPr>
        <p:spPr>
          <a:xfrm>
            <a:off x="457200" y="1431925"/>
            <a:ext cx="8229600" cy="4525963"/>
          </a:xfrm>
        </p:spPr>
        <p:txBody>
          <a:bodyPr>
            <a:normAutofit/>
          </a:bodyPr>
          <a:lstStyle/>
          <a:p>
            <a:pPr>
              <a:buFont typeface="Wingdings" panose="05000000000000000000" pitchFamily="2" charset="2"/>
              <a:buChar char="§"/>
            </a:pPr>
            <a:r>
              <a:rPr lang="en-US" sz="2600" dirty="0"/>
              <a:t>Be mindful of “war stories”</a:t>
            </a:r>
          </a:p>
          <a:p>
            <a:pPr lvl="1">
              <a:buFont typeface="Arial" panose="020B0604020202020204" pitchFamily="34" charset="0"/>
              <a:buChar char="•"/>
            </a:pPr>
            <a:r>
              <a:rPr lang="en-US" sz="2400" dirty="0"/>
              <a:t>Preceptors are role models that others strive to emulate. </a:t>
            </a:r>
          </a:p>
          <a:p>
            <a:pPr lvl="1">
              <a:buFont typeface="Arial" panose="020B0604020202020204" pitchFamily="34" charset="0"/>
              <a:buChar char="•"/>
            </a:pPr>
            <a:r>
              <a:rPr lang="en-US" sz="2400" dirty="0"/>
              <a:t>They may try to jump from A to C, without considering B.</a:t>
            </a:r>
          </a:p>
          <a:p>
            <a:pPr>
              <a:buFont typeface="Wingdings" panose="05000000000000000000" pitchFamily="2" charset="2"/>
              <a:buChar char="§"/>
            </a:pPr>
            <a:r>
              <a:rPr lang="en-US" sz="2600" dirty="0"/>
              <a:t>Preceptors </a:t>
            </a:r>
            <a:r>
              <a:rPr lang="en-US" sz="2600" b="1" u="sng" dirty="0"/>
              <a:t>do not </a:t>
            </a:r>
            <a:r>
              <a:rPr lang="en-US" sz="2600" dirty="0"/>
              <a:t>have to have all the answers, but they should be able to utilize:</a:t>
            </a:r>
          </a:p>
          <a:p>
            <a:pPr lvl="1">
              <a:buFont typeface="Arial" panose="020B0604020202020204" pitchFamily="34" charset="0"/>
              <a:buChar char="•"/>
            </a:pPr>
            <a:r>
              <a:rPr lang="en-US" sz="2400" dirty="0"/>
              <a:t>Research tools (textbooks, quick reference guides, helpful apps, etc.)</a:t>
            </a:r>
          </a:p>
          <a:p>
            <a:pPr lvl="1">
              <a:buFont typeface="Arial" panose="020B0604020202020204" pitchFamily="34" charset="0"/>
              <a:buChar char="•"/>
            </a:pPr>
            <a:r>
              <a:rPr lang="en-US" sz="2400" dirty="0"/>
              <a:t>Peers </a:t>
            </a:r>
          </a:p>
          <a:p>
            <a:pPr lvl="1">
              <a:buFont typeface="Arial" panose="020B0604020202020204" pitchFamily="34" charset="0"/>
              <a:buChar char="•"/>
            </a:pPr>
            <a:r>
              <a:rPr lang="en-US" sz="2400" dirty="0"/>
              <a:t>Other medical professionals (physician, specialist, etc.)</a:t>
            </a:r>
          </a:p>
          <a:p>
            <a:pPr marL="0" indent="0">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Think About It</a:t>
            </a:r>
          </a:p>
        </p:txBody>
      </p:sp>
      <p:sp>
        <p:nvSpPr>
          <p:cNvPr id="3" name="Content Placeholder 2"/>
          <p:cNvSpPr>
            <a:spLocks noGrp="1"/>
          </p:cNvSpPr>
          <p:nvPr>
            <p:ph idx="1"/>
          </p:nvPr>
        </p:nvSpPr>
        <p:spPr>
          <a:xfrm>
            <a:off x="457200" y="1524000"/>
            <a:ext cx="8229600" cy="4525963"/>
          </a:xfrm>
        </p:spPr>
        <p:txBody>
          <a:bodyPr>
            <a:normAutofit fontScale="92500" lnSpcReduction="20000"/>
          </a:bodyPr>
          <a:lstStyle/>
          <a:p>
            <a:r>
              <a:rPr lang="en-US" sz="2800" dirty="0"/>
              <a:t>Who was your favorite preceptor(s)</a:t>
            </a:r>
          </a:p>
          <a:p>
            <a:pPr marL="0" indent="0">
              <a:buNone/>
            </a:pPr>
            <a:endParaRPr lang="en-US" sz="2800" dirty="0"/>
          </a:p>
          <a:p>
            <a:r>
              <a:rPr lang="en-US" sz="2800" dirty="0"/>
              <a:t>What qualities did he/she/they posses</a:t>
            </a:r>
          </a:p>
          <a:p>
            <a:pPr marL="0" indent="0">
              <a:buNone/>
            </a:pPr>
            <a:endParaRPr lang="en-US" sz="2800" dirty="0"/>
          </a:p>
          <a:p>
            <a:r>
              <a:rPr lang="en-US" sz="2800" dirty="0"/>
              <a:t>What was your favorite thing about them and their teaching style, how did they help you learn?</a:t>
            </a:r>
          </a:p>
          <a:p>
            <a:pPr marL="0" indent="0">
              <a:buNone/>
            </a:pPr>
            <a:endParaRPr lang="en-US" sz="2800" dirty="0"/>
          </a:p>
          <a:p>
            <a:r>
              <a:rPr lang="en-US" sz="2800" dirty="0"/>
              <a:t>Who was your least favorite and why?</a:t>
            </a:r>
          </a:p>
          <a:p>
            <a:pPr marL="0" indent="0">
              <a:buNone/>
            </a:pPr>
            <a:endParaRPr lang="en-US" sz="2800" dirty="0"/>
          </a:p>
          <a:p>
            <a:r>
              <a:rPr lang="en-US" sz="2800" dirty="0"/>
              <a:t>Now, do you want to emulate your favorite or least favorite?</a:t>
            </a:r>
          </a:p>
          <a:p>
            <a:pPr marL="0" indent="0">
              <a:buNone/>
            </a:pP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4238"/>
            <a:ext cx="8229600" cy="715962"/>
          </a:xfrm>
        </p:spPr>
        <p:txBody>
          <a:bodyPr/>
          <a:lstStyle/>
          <a:p>
            <a:r>
              <a:rPr lang="en-US" b="1" u="sng" dirty="0"/>
              <a:t>Qualities of a Preceptor</a:t>
            </a:r>
            <a:br>
              <a:rPr lang="en-US" dirty="0"/>
            </a:br>
            <a:endParaRPr lang="en-US" b="1" dirty="0"/>
          </a:p>
        </p:txBody>
      </p:sp>
      <p:sp>
        <p:nvSpPr>
          <p:cNvPr id="3" name="Content Placeholder 2"/>
          <p:cNvSpPr>
            <a:spLocks noGrp="1"/>
          </p:cNvSpPr>
          <p:nvPr>
            <p:ph idx="1"/>
          </p:nvPr>
        </p:nvSpPr>
        <p:spPr/>
        <p:txBody>
          <a:bodyPr/>
          <a:lstStyle/>
          <a:p>
            <a:r>
              <a:rPr lang="en-US" dirty="0"/>
              <a:t>Knowledgeable in subject matter</a:t>
            </a:r>
          </a:p>
          <a:p>
            <a:r>
              <a:rPr lang="en-US" dirty="0"/>
              <a:t>Relation from classroom to clinical</a:t>
            </a:r>
          </a:p>
          <a:p>
            <a:r>
              <a:rPr lang="en-US" dirty="0"/>
              <a:t>Confidence</a:t>
            </a:r>
          </a:p>
          <a:p>
            <a:r>
              <a:rPr lang="en-US" dirty="0"/>
              <a:t>Encourage/motivate students</a:t>
            </a:r>
          </a:p>
          <a:p>
            <a:r>
              <a:rPr lang="en-US" dirty="0"/>
              <a:t>Socialization to the world of Healthcare (ER, OR, L&amp;D, ICU, etc.)</a:t>
            </a:r>
          </a:p>
          <a:p>
            <a:pPr marL="0" indent="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47712"/>
            <a:ext cx="8229600" cy="838200"/>
          </a:xfrm>
        </p:spPr>
        <p:txBody>
          <a:bodyPr>
            <a:normAutofit fontScale="90000"/>
          </a:bodyPr>
          <a:lstStyle/>
          <a:p>
            <a:r>
              <a:rPr lang="en-US" sz="4900" b="1" u="sng" dirty="0"/>
              <a:t>Learning Types</a:t>
            </a:r>
            <a:br>
              <a:rPr lang="en-US" dirty="0"/>
            </a:br>
            <a:endParaRPr lang="en-US" b="1"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a:t>Preceptors should be able to adapt to each of the three student learning types</a:t>
            </a:r>
          </a:p>
          <a:p>
            <a:pPr lvl="1"/>
            <a:r>
              <a:rPr lang="en-US" dirty="0"/>
              <a:t>Auditory</a:t>
            </a:r>
          </a:p>
          <a:p>
            <a:pPr lvl="2"/>
            <a:r>
              <a:rPr lang="en-US" dirty="0"/>
              <a:t>Can assimilate information from lecture</a:t>
            </a:r>
          </a:p>
          <a:p>
            <a:pPr lvl="2"/>
            <a:r>
              <a:rPr lang="en-US" dirty="0"/>
              <a:t>Hear one</a:t>
            </a:r>
          </a:p>
          <a:p>
            <a:pPr lvl="1"/>
            <a:r>
              <a:rPr lang="en-US" dirty="0"/>
              <a:t>Visual</a:t>
            </a:r>
          </a:p>
          <a:p>
            <a:pPr lvl="2"/>
            <a:r>
              <a:rPr lang="en-US" dirty="0"/>
              <a:t>Need to observe a demonstration </a:t>
            </a:r>
          </a:p>
          <a:p>
            <a:pPr lvl="2"/>
            <a:r>
              <a:rPr lang="en-US" dirty="0"/>
              <a:t>See one</a:t>
            </a:r>
          </a:p>
          <a:p>
            <a:pPr lvl="1"/>
            <a:r>
              <a:rPr lang="en-US" dirty="0"/>
              <a:t>Kinesthetic  </a:t>
            </a:r>
          </a:p>
          <a:p>
            <a:pPr lvl="2"/>
            <a:r>
              <a:rPr lang="en-US" dirty="0"/>
              <a:t>Must perform a skill</a:t>
            </a:r>
          </a:p>
          <a:p>
            <a:pPr lvl="2"/>
            <a:r>
              <a:rPr lang="en-US" dirty="0"/>
              <a:t>Do one</a:t>
            </a:r>
          </a:p>
          <a:p>
            <a:pPr marL="0" indent="0">
              <a:buNone/>
            </a:pPr>
            <a:endParaRPr lang="en-US" b="1" i="1" dirty="0"/>
          </a:p>
        </p:txBody>
      </p:sp>
    </p:spTree>
  </p:cSld>
  <p:clrMapOvr>
    <a:masterClrMapping/>
  </p:clrMapOvr>
</p:sld>
</file>

<file path=ppt/theme/theme1.xml><?xml version="1.0" encoding="utf-8"?>
<a:theme xmlns:a="http://schemas.openxmlformats.org/drawingml/2006/main" name="ncw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ncwe template</Template>
  <TotalTime>1971</TotalTime>
  <Words>982</Words>
  <Application>Microsoft Office PowerPoint</Application>
  <PresentationFormat>On-screen Show (4:3)</PresentationFormat>
  <Paragraphs>174</Paragraphs>
  <Slides>27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Wingdings</vt:lpstr>
      <vt:lpstr>ncwe template</vt:lpstr>
      <vt:lpstr>Arkansas Tech University Ozark Campus</vt:lpstr>
      <vt:lpstr>History </vt:lpstr>
      <vt:lpstr>Hospital Based Partnerships</vt:lpstr>
      <vt:lpstr>Clinical Areas</vt:lpstr>
      <vt:lpstr>Clinical Preceptor Role</vt:lpstr>
      <vt:lpstr>Please Remember</vt:lpstr>
      <vt:lpstr>Think About It</vt:lpstr>
      <vt:lpstr>Qualities of a Preceptor </vt:lpstr>
      <vt:lpstr>Learning Types </vt:lpstr>
      <vt:lpstr>Teaching Tools </vt:lpstr>
      <vt:lpstr>Learning Domains </vt:lpstr>
      <vt:lpstr>Level 1 Cognitive</vt:lpstr>
      <vt:lpstr>Level 2 Cognitive</vt:lpstr>
      <vt:lpstr>Level 3 Cognitive</vt:lpstr>
      <vt:lpstr>Level 1 Psychomotor</vt:lpstr>
      <vt:lpstr>Level 2 Psychomotor</vt:lpstr>
      <vt:lpstr>Level 3 Psychomotor</vt:lpstr>
      <vt:lpstr>Level 1 Affective</vt:lpstr>
      <vt:lpstr>Level 2 Affective</vt:lpstr>
      <vt:lpstr>Level 3 Affective</vt:lpstr>
      <vt:lpstr>Measure Progress </vt:lpstr>
      <vt:lpstr>Student Evaluations </vt:lpstr>
      <vt:lpstr>Preceptors are evaluated as well! </vt:lpstr>
      <vt:lpstr>Forms and Manuals </vt:lpstr>
      <vt:lpstr>Summary </vt:lpstr>
      <vt:lpstr>Arkansas Tech, Ozark Campus Paramedic/EMS Department is proud of our community partnerships.  We take pride in partnering with excellent clinical sites that provide extensive access, allowing students to have the best possible opportunity for success and growth while enrolled in our program.  Thank you for your time and commitment to EMS education! www.atu.edu/ozark  </vt:lpstr>
      <vt:lpstr>References</vt:lpstr>
    </vt:vector>
  </TitlesOfParts>
  <Company>Arkansas Tech University - Ozark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 Alice Blondin</dc:creator>
  <cp:lastModifiedBy>Brianna Ingram</cp:lastModifiedBy>
  <cp:revision>72</cp:revision>
  <dcterms:created xsi:type="dcterms:W3CDTF">2010-09-25T15:27:13Z</dcterms:created>
  <dcterms:modified xsi:type="dcterms:W3CDTF">2022-09-06T17:00:41Z</dcterms:modified>
</cp:coreProperties>
</file>