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4"/>
    <p:sldMasterId id="2147485426" r:id="rId5"/>
  </p:sldMasterIdLst>
  <p:notesMasterIdLst>
    <p:notesMasterId r:id="rId29"/>
  </p:notesMasterIdLst>
  <p:handoutMasterIdLst>
    <p:handoutMasterId r:id="rId30"/>
  </p:handoutMasterIdLst>
  <p:sldIdLst>
    <p:sldId id="1228" r:id="rId6"/>
    <p:sldId id="1295" r:id="rId7"/>
    <p:sldId id="1298" r:id="rId8"/>
    <p:sldId id="1299" r:id="rId9"/>
    <p:sldId id="1282" r:id="rId10"/>
    <p:sldId id="1279" r:id="rId11"/>
    <p:sldId id="1239" r:id="rId12"/>
    <p:sldId id="1296" r:id="rId13"/>
    <p:sldId id="1297" r:id="rId14"/>
    <p:sldId id="1280" r:id="rId15"/>
    <p:sldId id="1273" r:id="rId16"/>
    <p:sldId id="1275" r:id="rId17"/>
    <p:sldId id="1247" r:id="rId18"/>
    <p:sldId id="1289" r:id="rId19"/>
    <p:sldId id="1253" r:id="rId20"/>
    <p:sldId id="1272" r:id="rId21"/>
    <p:sldId id="1254" r:id="rId22"/>
    <p:sldId id="1257" r:id="rId23"/>
    <p:sldId id="1258" r:id="rId24"/>
    <p:sldId id="1259" r:id="rId25"/>
    <p:sldId id="1274" r:id="rId26"/>
    <p:sldId id="1277" r:id="rId27"/>
    <p:sldId id="1265" r:id="rId28"/>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000"/>
    <a:srgbClr val="5F5F5F"/>
    <a:srgbClr val="CCFFCC"/>
    <a:srgbClr val="33CCFF"/>
    <a:srgbClr val="00CCFF"/>
    <a:srgbClr val="336699"/>
    <a:srgbClr val="002774"/>
    <a:srgbClr val="1008D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2569" autoAdjust="0"/>
  </p:normalViewPr>
  <p:slideViewPr>
    <p:cSldViewPr>
      <p:cViewPr varScale="1">
        <p:scale>
          <a:sx n="78" d="100"/>
          <a:sy n="78" d="100"/>
        </p:scale>
        <p:origin x="1075"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20"/>
    </p:cViewPr>
  </p:sorterViewPr>
  <p:notesViewPr>
    <p:cSldViewPr>
      <p:cViewPr varScale="1">
        <p:scale>
          <a:sx n="76" d="100"/>
          <a:sy n="76" d="100"/>
        </p:scale>
        <p:origin x="-2076" y="-90"/>
      </p:cViewPr>
      <p:guideLst>
        <p:guide orient="horz" pos="2908"/>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A616D-788C-496D-A1B1-2E65D93A6A9B}" type="doc">
      <dgm:prSet loTypeId="urn:microsoft.com/office/officeart/2005/8/layout/hProcess9" loCatId="process" qsTypeId="urn:microsoft.com/office/officeart/2005/8/quickstyle/simple1" qsCatId="simple" csTypeId="urn:microsoft.com/office/officeart/2005/8/colors/accent1_2" csCatId="accent1" phldr="1"/>
      <dgm:spPr/>
    </dgm:pt>
    <dgm:pt modelId="{CCABF290-E244-4153-BC59-E7FF8CF2C500}">
      <dgm:prSet phldrT="[Text]"/>
      <dgm:spPr>
        <a:solidFill>
          <a:schemeClr val="bg1"/>
        </a:solidFill>
        <a:ln>
          <a:solidFill>
            <a:schemeClr val="accent1">
              <a:lumMod val="75000"/>
            </a:schemeClr>
          </a:solidFill>
        </a:ln>
      </dgm:spPr>
      <dgm:t>
        <a:bodyPr/>
        <a:lstStyle/>
        <a:p>
          <a:pPr algn="ctr"/>
          <a:r>
            <a:rPr lang="en-US" dirty="0">
              <a:solidFill>
                <a:schemeClr val="tx1"/>
              </a:solidFill>
            </a:rPr>
            <a:t>Receipt and Referral</a:t>
          </a:r>
        </a:p>
      </dgm:t>
    </dgm:pt>
    <dgm:pt modelId="{A61E6A25-8A71-4D2D-9019-2F680E47F2AB}" type="parTrans" cxnId="{2D2F7A2E-B981-47F0-8850-C0D5D5C4642C}">
      <dgm:prSet/>
      <dgm:spPr/>
      <dgm:t>
        <a:bodyPr/>
        <a:lstStyle/>
        <a:p>
          <a:pPr algn="ctr"/>
          <a:endParaRPr lang="en-US"/>
        </a:p>
      </dgm:t>
    </dgm:pt>
    <dgm:pt modelId="{5529147E-3C76-4E72-B491-9C369529F706}" type="sibTrans" cxnId="{2D2F7A2E-B981-47F0-8850-C0D5D5C4642C}">
      <dgm:prSet/>
      <dgm:spPr/>
      <dgm:t>
        <a:bodyPr/>
        <a:lstStyle/>
        <a:p>
          <a:pPr algn="ctr"/>
          <a:endParaRPr lang="en-US"/>
        </a:p>
      </dgm:t>
    </dgm:pt>
    <dgm:pt modelId="{6AB213CB-602F-4873-8FD9-19EA1CE25988}">
      <dgm:prSet phldrT="[Text]"/>
      <dgm:spPr>
        <a:solidFill>
          <a:schemeClr val="bg1"/>
        </a:solidFill>
        <a:ln w="38100">
          <a:solidFill>
            <a:srgbClr val="FF0000"/>
          </a:solidFill>
        </a:ln>
      </dgm:spPr>
      <dgm:t>
        <a:bodyPr/>
        <a:lstStyle/>
        <a:p>
          <a:pPr algn="ctr"/>
          <a:r>
            <a:rPr lang="en-US" dirty="0">
              <a:solidFill>
                <a:schemeClr val="tx1"/>
              </a:solidFill>
            </a:rPr>
            <a:t>Initial Peer Review</a:t>
          </a:r>
        </a:p>
      </dgm:t>
    </dgm:pt>
    <dgm:pt modelId="{9307A43D-18E5-414C-BF6F-924FA4860873}" type="parTrans" cxnId="{F3CBB8D2-AA61-4D29-AC07-09CB49A624C7}">
      <dgm:prSet/>
      <dgm:spPr/>
      <dgm:t>
        <a:bodyPr/>
        <a:lstStyle/>
        <a:p>
          <a:pPr algn="ctr"/>
          <a:endParaRPr lang="en-US"/>
        </a:p>
      </dgm:t>
    </dgm:pt>
    <dgm:pt modelId="{BA381449-A26A-48B9-87F9-B181F67989DB}" type="sibTrans" cxnId="{F3CBB8D2-AA61-4D29-AC07-09CB49A624C7}">
      <dgm:prSet/>
      <dgm:spPr/>
      <dgm:t>
        <a:bodyPr/>
        <a:lstStyle/>
        <a:p>
          <a:pPr algn="ctr"/>
          <a:endParaRPr lang="en-US"/>
        </a:p>
      </dgm:t>
    </dgm:pt>
    <dgm:pt modelId="{C1F0495A-C248-479D-97A8-62FFCA683353}">
      <dgm:prSet phldrT="[Text]"/>
      <dgm:spPr>
        <a:solidFill>
          <a:schemeClr val="bg1"/>
        </a:solidFill>
        <a:ln w="38100">
          <a:solidFill>
            <a:srgbClr val="FF0000"/>
          </a:solidFill>
        </a:ln>
      </dgm:spPr>
      <dgm:t>
        <a:bodyPr/>
        <a:lstStyle/>
        <a:p>
          <a:pPr algn="ctr"/>
          <a:r>
            <a:rPr lang="en-US" dirty="0">
              <a:solidFill>
                <a:schemeClr val="tx1"/>
              </a:solidFill>
            </a:rPr>
            <a:t>National Advisory Council</a:t>
          </a:r>
        </a:p>
        <a:p>
          <a:pPr algn="ctr"/>
          <a:r>
            <a:rPr lang="en-US" dirty="0">
              <a:solidFill>
                <a:schemeClr val="tx1"/>
              </a:solidFill>
            </a:rPr>
            <a:t>Review</a:t>
          </a:r>
        </a:p>
      </dgm:t>
    </dgm:pt>
    <dgm:pt modelId="{DC1C4166-1D4C-465E-BBAB-80800AD745E1}" type="parTrans" cxnId="{786A7217-FF0A-49ED-A6B3-FE0C2C8ADB47}">
      <dgm:prSet/>
      <dgm:spPr/>
      <dgm:t>
        <a:bodyPr/>
        <a:lstStyle/>
        <a:p>
          <a:pPr algn="ctr"/>
          <a:endParaRPr lang="en-US"/>
        </a:p>
      </dgm:t>
    </dgm:pt>
    <dgm:pt modelId="{CE20B537-11FA-43DE-A327-241066B780CE}" type="sibTrans" cxnId="{786A7217-FF0A-49ED-A6B3-FE0C2C8ADB47}">
      <dgm:prSet/>
      <dgm:spPr/>
      <dgm:t>
        <a:bodyPr/>
        <a:lstStyle/>
        <a:p>
          <a:pPr algn="ctr"/>
          <a:endParaRPr lang="en-US"/>
        </a:p>
      </dgm:t>
    </dgm:pt>
    <dgm:pt modelId="{9858B830-C6B8-49D7-A0B6-2065602A247E}" type="pres">
      <dgm:prSet presAssocID="{008A616D-788C-496D-A1B1-2E65D93A6A9B}" presName="CompostProcess" presStyleCnt="0">
        <dgm:presLayoutVars>
          <dgm:dir/>
          <dgm:resizeHandles val="exact"/>
        </dgm:presLayoutVars>
      </dgm:prSet>
      <dgm:spPr/>
    </dgm:pt>
    <dgm:pt modelId="{B687BED4-C0C4-461F-A1F0-A52557EE59BC}" type="pres">
      <dgm:prSet presAssocID="{008A616D-788C-496D-A1B1-2E65D93A6A9B}" presName="arrow" presStyleLbl="bgShp" presStyleIdx="0" presStyleCnt="1" custScaleX="117647" custLinFactY="-38587" custLinFactNeighborX="5656" custLinFactNeighborY="-100000"/>
      <dgm:spPr>
        <a:solidFill>
          <a:srgbClr val="0070C0"/>
        </a:solidFill>
        <a:ln>
          <a:solidFill>
            <a:schemeClr val="accent1">
              <a:lumMod val="75000"/>
            </a:schemeClr>
          </a:solidFill>
        </a:ln>
      </dgm:spPr>
    </dgm:pt>
    <dgm:pt modelId="{7465E5F8-47C6-438C-AABB-44D01397241A}" type="pres">
      <dgm:prSet presAssocID="{008A616D-788C-496D-A1B1-2E65D93A6A9B}" presName="linearProcess" presStyleCnt="0"/>
      <dgm:spPr/>
    </dgm:pt>
    <dgm:pt modelId="{67A759F8-4EA0-4AD3-8B6C-2CD3AB4A4A95}" type="pres">
      <dgm:prSet presAssocID="{CCABF290-E244-4153-BC59-E7FF8CF2C500}" presName="textNode" presStyleLbl="node1" presStyleIdx="0" presStyleCnt="3" custLinFactNeighborX="-19346" custLinFactNeighborY="581">
        <dgm:presLayoutVars>
          <dgm:bulletEnabled val="1"/>
        </dgm:presLayoutVars>
      </dgm:prSet>
      <dgm:spPr/>
      <dgm:t>
        <a:bodyPr/>
        <a:lstStyle/>
        <a:p>
          <a:endParaRPr lang="en-US"/>
        </a:p>
      </dgm:t>
    </dgm:pt>
    <dgm:pt modelId="{B6BF61EA-7624-4B32-9DD0-4E6D0DA5362D}" type="pres">
      <dgm:prSet presAssocID="{5529147E-3C76-4E72-B491-9C369529F706}" presName="sibTrans" presStyleCnt="0"/>
      <dgm:spPr/>
    </dgm:pt>
    <dgm:pt modelId="{AFFFD6BB-3A68-4896-AD9C-C896987AE075}" type="pres">
      <dgm:prSet presAssocID="{6AB213CB-602F-4873-8FD9-19EA1CE25988}" presName="textNode" presStyleLbl="node1" presStyleIdx="1" presStyleCnt="3">
        <dgm:presLayoutVars>
          <dgm:bulletEnabled val="1"/>
        </dgm:presLayoutVars>
      </dgm:prSet>
      <dgm:spPr/>
      <dgm:t>
        <a:bodyPr/>
        <a:lstStyle/>
        <a:p>
          <a:endParaRPr lang="en-US"/>
        </a:p>
      </dgm:t>
    </dgm:pt>
    <dgm:pt modelId="{1B3734F9-CE4E-49C5-9A29-26F7D1BC6030}" type="pres">
      <dgm:prSet presAssocID="{BA381449-A26A-48B9-87F9-B181F67989DB}" presName="sibTrans" presStyleCnt="0"/>
      <dgm:spPr/>
    </dgm:pt>
    <dgm:pt modelId="{1156BD30-4BC7-4DB7-ACB4-7424877C543E}" type="pres">
      <dgm:prSet presAssocID="{C1F0495A-C248-479D-97A8-62FFCA683353}" presName="textNode" presStyleLbl="node1" presStyleIdx="2" presStyleCnt="3">
        <dgm:presLayoutVars>
          <dgm:bulletEnabled val="1"/>
        </dgm:presLayoutVars>
      </dgm:prSet>
      <dgm:spPr/>
      <dgm:t>
        <a:bodyPr/>
        <a:lstStyle/>
        <a:p>
          <a:endParaRPr lang="en-US"/>
        </a:p>
      </dgm:t>
    </dgm:pt>
  </dgm:ptLst>
  <dgm:cxnLst>
    <dgm:cxn modelId="{F3CBB8D2-AA61-4D29-AC07-09CB49A624C7}" srcId="{008A616D-788C-496D-A1B1-2E65D93A6A9B}" destId="{6AB213CB-602F-4873-8FD9-19EA1CE25988}" srcOrd="1" destOrd="0" parTransId="{9307A43D-18E5-414C-BF6F-924FA4860873}" sibTransId="{BA381449-A26A-48B9-87F9-B181F67989DB}"/>
    <dgm:cxn modelId="{2D2F7A2E-B981-47F0-8850-C0D5D5C4642C}" srcId="{008A616D-788C-496D-A1B1-2E65D93A6A9B}" destId="{CCABF290-E244-4153-BC59-E7FF8CF2C500}" srcOrd="0" destOrd="0" parTransId="{A61E6A25-8A71-4D2D-9019-2F680E47F2AB}" sibTransId="{5529147E-3C76-4E72-B491-9C369529F706}"/>
    <dgm:cxn modelId="{C838C34C-1B97-471E-882B-B6F0843B8935}" type="presOf" srcId="{C1F0495A-C248-479D-97A8-62FFCA683353}" destId="{1156BD30-4BC7-4DB7-ACB4-7424877C543E}" srcOrd="0" destOrd="0" presId="urn:microsoft.com/office/officeart/2005/8/layout/hProcess9"/>
    <dgm:cxn modelId="{786A7217-FF0A-49ED-A6B3-FE0C2C8ADB47}" srcId="{008A616D-788C-496D-A1B1-2E65D93A6A9B}" destId="{C1F0495A-C248-479D-97A8-62FFCA683353}" srcOrd="2" destOrd="0" parTransId="{DC1C4166-1D4C-465E-BBAB-80800AD745E1}" sibTransId="{CE20B537-11FA-43DE-A327-241066B780CE}"/>
    <dgm:cxn modelId="{AE5E7102-CAAF-4F85-9647-D00DB9853C66}" type="presOf" srcId="{6AB213CB-602F-4873-8FD9-19EA1CE25988}" destId="{AFFFD6BB-3A68-4896-AD9C-C896987AE075}" srcOrd="0" destOrd="0" presId="urn:microsoft.com/office/officeart/2005/8/layout/hProcess9"/>
    <dgm:cxn modelId="{CFD627D0-7ED0-4F8B-A618-5D3EC43A216B}" type="presOf" srcId="{008A616D-788C-496D-A1B1-2E65D93A6A9B}" destId="{9858B830-C6B8-49D7-A0B6-2065602A247E}" srcOrd="0" destOrd="0" presId="urn:microsoft.com/office/officeart/2005/8/layout/hProcess9"/>
    <dgm:cxn modelId="{8783C532-7E12-44F7-83EE-63B1EC05E9F5}" type="presOf" srcId="{CCABF290-E244-4153-BC59-E7FF8CF2C500}" destId="{67A759F8-4EA0-4AD3-8B6C-2CD3AB4A4A95}" srcOrd="0" destOrd="0" presId="urn:microsoft.com/office/officeart/2005/8/layout/hProcess9"/>
    <dgm:cxn modelId="{930CEF85-0019-4D15-A8AB-601EC66362A0}" type="presParOf" srcId="{9858B830-C6B8-49D7-A0B6-2065602A247E}" destId="{B687BED4-C0C4-461F-A1F0-A52557EE59BC}" srcOrd="0" destOrd="0" presId="urn:microsoft.com/office/officeart/2005/8/layout/hProcess9"/>
    <dgm:cxn modelId="{796CB9A2-CDB3-413F-8C53-B7FB2771CAB7}" type="presParOf" srcId="{9858B830-C6B8-49D7-A0B6-2065602A247E}" destId="{7465E5F8-47C6-438C-AABB-44D01397241A}" srcOrd="1" destOrd="0" presId="urn:microsoft.com/office/officeart/2005/8/layout/hProcess9"/>
    <dgm:cxn modelId="{1EB71701-6755-4494-9109-AF5D55EC7F3D}" type="presParOf" srcId="{7465E5F8-47C6-438C-AABB-44D01397241A}" destId="{67A759F8-4EA0-4AD3-8B6C-2CD3AB4A4A95}" srcOrd="0" destOrd="0" presId="urn:microsoft.com/office/officeart/2005/8/layout/hProcess9"/>
    <dgm:cxn modelId="{6A0AFDCF-F1D8-4A54-9F50-BFFEE04475AF}" type="presParOf" srcId="{7465E5F8-47C6-438C-AABB-44D01397241A}" destId="{B6BF61EA-7624-4B32-9DD0-4E6D0DA5362D}" srcOrd="1" destOrd="0" presId="urn:microsoft.com/office/officeart/2005/8/layout/hProcess9"/>
    <dgm:cxn modelId="{3E34CE10-4764-4A6B-A9A1-943FCA9CAE47}" type="presParOf" srcId="{7465E5F8-47C6-438C-AABB-44D01397241A}" destId="{AFFFD6BB-3A68-4896-AD9C-C896987AE075}" srcOrd="2" destOrd="0" presId="urn:microsoft.com/office/officeart/2005/8/layout/hProcess9"/>
    <dgm:cxn modelId="{D6837E75-FF8B-4037-933C-FDA849600DB4}" type="presParOf" srcId="{7465E5F8-47C6-438C-AABB-44D01397241A}" destId="{1B3734F9-CE4E-49C5-9A29-26F7D1BC6030}" srcOrd="3" destOrd="0" presId="urn:microsoft.com/office/officeart/2005/8/layout/hProcess9"/>
    <dgm:cxn modelId="{39F9603C-1AD7-43DC-AECA-467FD97D4177}" type="presParOf" srcId="{7465E5F8-47C6-438C-AABB-44D01397241A}" destId="{1156BD30-4BC7-4DB7-ACB4-7424877C543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83A58-9068-40A7-989E-7F427739DAA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4FA508D-187C-44CF-81A5-81EEEE1E2A5D}">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effectLst/>
            </a:rPr>
            <a:t>Funding Institute(s)</a:t>
          </a:r>
          <a:endParaRPr lang="en-US" sz="2000" dirty="0">
            <a:ln>
              <a:solidFill>
                <a:schemeClr val="accent1">
                  <a:lumMod val="75000"/>
                </a:schemeClr>
              </a:solidFill>
            </a:ln>
            <a:solidFill>
              <a:schemeClr val="tx1"/>
            </a:solidFill>
            <a:effectLst/>
          </a:endParaRPr>
        </a:p>
      </dgm:t>
    </dgm:pt>
    <dgm:pt modelId="{516A3E03-F157-4A7F-B6EE-6B1F4D61060B}" type="parTrans" cxnId="{251836E7-17DD-47CB-A2E3-6FC56C66C7A8}">
      <dgm:prSet/>
      <dgm:spPr/>
      <dgm:t>
        <a:bodyPr/>
        <a:lstStyle/>
        <a:p>
          <a:endParaRPr lang="en-US"/>
        </a:p>
      </dgm:t>
    </dgm:pt>
    <dgm:pt modelId="{D2C7F992-AAA1-4661-8B22-2AECE70801D7}" type="sibTrans" cxnId="{251836E7-17DD-47CB-A2E3-6FC56C66C7A8}">
      <dgm:prSet/>
      <dgm:spPr/>
      <dgm:t>
        <a:bodyPr/>
        <a:lstStyle/>
        <a:p>
          <a:endParaRPr lang="en-US"/>
        </a:p>
      </dgm:t>
    </dgm:pt>
    <dgm:pt modelId="{B5742C2F-B5BB-4736-A668-29E66BC22CB7}">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Scientific Review Group</a:t>
          </a:r>
        </a:p>
      </dgm:t>
    </dgm:pt>
    <dgm:pt modelId="{8324B3EB-1B34-423A-B633-7CDCA7735BD6}" type="parTrans" cxnId="{6F1F9524-16ED-48A4-BF2F-5BF1932FB907}">
      <dgm:prSet/>
      <dgm:spPr/>
      <dgm:t>
        <a:bodyPr/>
        <a:lstStyle/>
        <a:p>
          <a:endParaRPr lang="en-US"/>
        </a:p>
      </dgm:t>
    </dgm:pt>
    <dgm:pt modelId="{EFDE80F4-709C-4D54-AC1E-B3C4EBB738B8}" type="sibTrans" cxnId="{6F1F9524-16ED-48A4-BF2F-5BF1932FB907}">
      <dgm:prSet/>
      <dgm:spPr/>
      <dgm:t>
        <a:bodyPr/>
        <a:lstStyle/>
        <a:p>
          <a:endParaRPr lang="en-US"/>
        </a:p>
      </dgm:t>
    </dgm:pt>
    <dgm:pt modelId="{8A044857-CBAB-4485-BF47-78893EE0507F}">
      <dgm:prSet phldrT="[Text]"/>
      <dgm:spPr>
        <a:ln>
          <a:solidFill>
            <a:schemeClr val="accent1">
              <a:lumMod val="75000"/>
              <a:alpha val="90000"/>
            </a:schemeClr>
          </a:solidFill>
        </a:ln>
      </dgm:spPr>
      <dgm:t>
        <a:bodyPr/>
        <a:lstStyle/>
        <a:p>
          <a:r>
            <a:rPr lang="en-US" dirty="0"/>
            <a:t>Initial Review Groups (CSR or ICs)</a:t>
          </a:r>
        </a:p>
      </dgm:t>
    </dgm:pt>
    <dgm:pt modelId="{98047C9D-2DAA-4903-B363-70647602E9E3}" type="parTrans" cxnId="{06D6C95B-4BBC-40FD-81BD-031E569520F9}">
      <dgm:prSet/>
      <dgm:spPr/>
      <dgm:t>
        <a:bodyPr/>
        <a:lstStyle/>
        <a:p>
          <a:endParaRPr lang="en-US"/>
        </a:p>
      </dgm:t>
    </dgm:pt>
    <dgm:pt modelId="{98636048-66D7-41B6-AFA8-1D70305B6E0E}" type="sibTrans" cxnId="{06D6C95B-4BBC-40FD-81BD-031E569520F9}">
      <dgm:prSet/>
      <dgm:spPr/>
      <dgm:t>
        <a:bodyPr/>
        <a:lstStyle/>
        <a:p>
          <a:endParaRPr lang="en-US"/>
        </a:p>
      </dgm:t>
    </dgm:pt>
    <dgm:pt modelId="{36EC9C6A-85A4-4519-9159-B7E53640C872}">
      <dgm:prSet phldrT="[Text]"/>
      <dgm:spPr>
        <a:ln>
          <a:solidFill>
            <a:schemeClr val="accent1">
              <a:lumMod val="75000"/>
              <a:alpha val="90000"/>
            </a:schemeClr>
          </a:solidFill>
        </a:ln>
      </dgm:spPr>
      <dgm:t>
        <a:bodyPr/>
        <a:lstStyle/>
        <a:p>
          <a:pPr algn="l"/>
          <a:r>
            <a:rPr lang="en-US" dirty="0"/>
            <a:t>Scientific Focus &amp; Mission Relevance</a:t>
          </a:r>
        </a:p>
      </dgm:t>
    </dgm:pt>
    <dgm:pt modelId="{B3758EED-5EFA-4ADB-8C22-310F310671E5}" type="parTrans" cxnId="{B7D77FE8-14D5-458A-AE53-C9CEDD6CCDE7}">
      <dgm:prSet/>
      <dgm:spPr/>
      <dgm:t>
        <a:bodyPr/>
        <a:lstStyle/>
        <a:p>
          <a:endParaRPr lang="en-US"/>
        </a:p>
      </dgm:t>
    </dgm:pt>
    <dgm:pt modelId="{D9235BE8-7611-4AC8-89EE-CDC4DBD553BA}" type="sibTrans" cxnId="{B7D77FE8-14D5-458A-AE53-C9CEDD6CCDE7}">
      <dgm:prSet/>
      <dgm:spPr/>
      <dgm:t>
        <a:bodyPr/>
        <a:lstStyle/>
        <a:p>
          <a:endParaRPr lang="en-US"/>
        </a:p>
      </dgm:t>
    </dgm:pt>
    <dgm:pt modelId="{E1E953C2-3B3A-4069-BFC1-421A4A177836}">
      <dgm:prSet phldrT="[Text]"/>
      <dgm:spPr>
        <a:ln>
          <a:solidFill>
            <a:schemeClr val="accent1">
              <a:lumMod val="75000"/>
              <a:alpha val="90000"/>
            </a:schemeClr>
          </a:solidFill>
        </a:ln>
      </dgm:spPr>
      <dgm:t>
        <a:bodyPr/>
        <a:lstStyle/>
        <a:p>
          <a:pPr algn="l"/>
          <a:r>
            <a:rPr lang="en-US" dirty="0"/>
            <a:t>Program Officials (POs)</a:t>
          </a:r>
        </a:p>
      </dgm:t>
    </dgm:pt>
    <dgm:pt modelId="{F424E72B-AF5B-4ECE-A2C4-28203CAF3073}" type="parTrans" cxnId="{4E03F211-DE3C-496E-87AF-84F3A72A4B0E}">
      <dgm:prSet/>
      <dgm:spPr/>
      <dgm:t>
        <a:bodyPr/>
        <a:lstStyle/>
        <a:p>
          <a:endParaRPr lang="en-US"/>
        </a:p>
      </dgm:t>
    </dgm:pt>
    <dgm:pt modelId="{4794960B-A5F3-41B3-8F5A-B585153B1953}" type="sibTrans" cxnId="{4E03F211-DE3C-496E-87AF-84F3A72A4B0E}">
      <dgm:prSet/>
      <dgm:spPr/>
      <dgm:t>
        <a:bodyPr/>
        <a:lstStyle/>
        <a:p>
          <a:endParaRPr lang="en-US"/>
        </a:p>
      </dgm:t>
    </dgm:pt>
    <dgm:pt modelId="{1FA9379F-F4EF-4822-87EF-9E935B0F3351}">
      <dgm:prSet phldrT="[Text]"/>
      <dgm:spPr>
        <a:ln>
          <a:solidFill>
            <a:schemeClr val="accent1">
              <a:lumMod val="75000"/>
              <a:alpha val="90000"/>
            </a:schemeClr>
          </a:solidFill>
        </a:ln>
      </dgm:spPr>
      <dgm:t>
        <a:bodyPr/>
        <a:lstStyle/>
        <a:p>
          <a:r>
            <a:rPr lang="en-US" dirty="0"/>
            <a:t>Scientific Review Officers (SROs)</a:t>
          </a:r>
        </a:p>
      </dgm:t>
    </dgm:pt>
    <dgm:pt modelId="{E1D8BBEA-7FAF-4DDE-A8E6-EED8EFA5E005}" type="parTrans" cxnId="{16134FED-A922-4710-BA33-AD7B79309B32}">
      <dgm:prSet/>
      <dgm:spPr/>
      <dgm:t>
        <a:bodyPr/>
        <a:lstStyle/>
        <a:p>
          <a:endParaRPr lang="en-US"/>
        </a:p>
      </dgm:t>
    </dgm:pt>
    <dgm:pt modelId="{D6A74DD4-86F8-49F8-A1BA-248EB6CD3574}" type="sibTrans" cxnId="{16134FED-A922-4710-BA33-AD7B79309B32}">
      <dgm:prSet/>
      <dgm:spPr/>
      <dgm:t>
        <a:bodyPr/>
        <a:lstStyle/>
        <a:p>
          <a:endParaRPr lang="en-US"/>
        </a:p>
      </dgm:t>
    </dgm:pt>
    <dgm:pt modelId="{0B0E2A24-DDA7-44E5-A005-06936B6F401A}" type="pres">
      <dgm:prSet presAssocID="{69983A58-9068-40A7-989E-7F427739DAA3}" presName="Name0" presStyleCnt="0">
        <dgm:presLayoutVars>
          <dgm:dir/>
          <dgm:animLvl val="lvl"/>
          <dgm:resizeHandles/>
        </dgm:presLayoutVars>
      </dgm:prSet>
      <dgm:spPr/>
      <dgm:t>
        <a:bodyPr/>
        <a:lstStyle/>
        <a:p>
          <a:endParaRPr lang="en-US"/>
        </a:p>
      </dgm:t>
    </dgm:pt>
    <dgm:pt modelId="{5B19F787-B6F6-4A24-9610-E058F06B8C3B}" type="pres">
      <dgm:prSet presAssocID="{34FA508D-187C-44CF-81A5-81EEEE1E2A5D}" presName="linNode" presStyleCnt="0"/>
      <dgm:spPr/>
    </dgm:pt>
    <dgm:pt modelId="{01186633-12D8-4985-9219-28BDAE0EEF0A}" type="pres">
      <dgm:prSet presAssocID="{34FA508D-187C-44CF-81A5-81EEEE1E2A5D}" presName="parentShp" presStyleLbl="node1" presStyleIdx="0" presStyleCnt="2" custLinFactNeighborY="-1338">
        <dgm:presLayoutVars>
          <dgm:bulletEnabled val="1"/>
        </dgm:presLayoutVars>
      </dgm:prSet>
      <dgm:spPr/>
      <dgm:t>
        <a:bodyPr/>
        <a:lstStyle/>
        <a:p>
          <a:endParaRPr lang="en-US"/>
        </a:p>
      </dgm:t>
    </dgm:pt>
    <dgm:pt modelId="{AB49D215-D4A7-47F1-A04E-5CF63F626EF3}" type="pres">
      <dgm:prSet presAssocID="{34FA508D-187C-44CF-81A5-81EEEE1E2A5D}" presName="childShp" presStyleLbl="bgAccFollowNode1" presStyleIdx="0" presStyleCnt="2" custLinFactNeighborX="24000" custLinFactNeighborY="677">
        <dgm:presLayoutVars>
          <dgm:bulletEnabled val="1"/>
        </dgm:presLayoutVars>
      </dgm:prSet>
      <dgm:spPr/>
      <dgm:t>
        <a:bodyPr/>
        <a:lstStyle/>
        <a:p>
          <a:endParaRPr lang="en-US"/>
        </a:p>
      </dgm:t>
    </dgm:pt>
    <dgm:pt modelId="{FC1E812D-29AB-49AA-99B8-37F23BB00E9A}" type="pres">
      <dgm:prSet presAssocID="{D2C7F992-AAA1-4661-8B22-2AECE70801D7}" presName="spacing" presStyleCnt="0"/>
      <dgm:spPr/>
    </dgm:pt>
    <dgm:pt modelId="{3B2279E7-AD69-46B8-80E0-B523992994C5}" type="pres">
      <dgm:prSet presAssocID="{B5742C2F-B5BB-4736-A668-29E66BC22CB7}" presName="linNode" presStyleCnt="0"/>
      <dgm:spPr/>
    </dgm:pt>
    <dgm:pt modelId="{8C6F8CCA-A798-4514-9451-179F9303D37F}" type="pres">
      <dgm:prSet presAssocID="{B5742C2F-B5BB-4736-A668-29E66BC22CB7}" presName="parentShp" presStyleLbl="node1" presStyleIdx="1" presStyleCnt="2">
        <dgm:presLayoutVars>
          <dgm:bulletEnabled val="1"/>
        </dgm:presLayoutVars>
      </dgm:prSet>
      <dgm:spPr/>
      <dgm:t>
        <a:bodyPr/>
        <a:lstStyle/>
        <a:p>
          <a:endParaRPr lang="en-US"/>
        </a:p>
      </dgm:t>
    </dgm:pt>
    <dgm:pt modelId="{69F150DD-AE10-4501-9DE7-6879E3E8AC9D}" type="pres">
      <dgm:prSet presAssocID="{B5742C2F-B5BB-4736-A668-29E66BC22CB7}" presName="childShp" presStyleLbl="bgAccFollowNode1" presStyleIdx="1" presStyleCnt="2" custLinFactNeighborY="229">
        <dgm:presLayoutVars>
          <dgm:bulletEnabled val="1"/>
        </dgm:presLayoutVars>
      </dgm:prSet>
      <dgm:spPr/>
      <dgm:t>
        <a:bodyPr/>
        <a:lstStyle/>
        <a:p>
          <a:endParaRPr lang="en-US"/>
        </a:p>
      </dgm:t>
    </dgm:pt>
  </dgm:ptLst>
  <dgm:cxnLst>
    <dgm:cxn modelId="{A2FBB370-F42D-4F26-B04C-0D43B07CEE3D}" type="presOf" srcId="{36EC9C6A-85A4-4519-9159-B7E53640C872}" destId="{AB49D215-D4A7-47F1-A04E-5CF63F626EF3}" srcOrd="0" destOrd="0" presId="urn:microsoft.com/office/officeart/2005/8/layout/vList6"/>
    <dgm:cxn modelId="{06D6C95B-4BBC-40FD-81BD-031E569520F9}" srcId="{B5742C2F-B5BB-4736-A668-29E66BC22CB7}" destId="{8A044857-CBAB-4485-BF47-78893EE0507F}" srcOrd="0" destOrd="0" parTransId="{98047C9D-2DAA-4903-B363-70647602E9E3}" sibTransId="{98636048-66D7-41B6-AFA8-1D70305B6E0E}"/>
    <dgm:cxn modelId="{16134FED-A922-4710-BA33-AD7B79309B32}" srcId="{B5742C2F-B5BB-4736-A668-29E66BC22CB7}" destId="{1FA9379F-F4EF-4822-87EF-9E935B0F3351}" srcOrd="1" destOrd="0" parTransId="{E1D8BBEA-7FAF-4DDE-A8E6-EED8EFA5E005}" sibTransId="{D6A74DD4-86F8-49F8-A1BA-248EB6CD3574}"/>
    <dgm:cxn modelId="{9F739471-1B25-44D1-B6A6-570AD0A7B57C}" type="presOf" srcId="{1FA9379F-F4EF-4822-87EF-9E935B0F3351}" destId="{69F150DD-AE10-4501-9DE7-6879E3E8AC9D}" srcOrd="0" destOrd="1" presId="urn:microsoft.com/office/officeart/2005/8/layout/vList6"/>
    <dgm:cxn modelId="{22850EBE-C9A8-4631-AC54-345605969B3F}" type="presOf" srcId="{8A044857-CBAB-4485-BF47-78893EE0507F}" destId="{69F150DD-AE10-4501-9DE7-6879E3E8AC9D}" srcOrd="0" destOrd="0" presId="urn:microsoft.com/office/officeart/2005/8/layout/vList6"/>
    <dgm:cxn modelId="{4E03F211-DE3C-496E-87AF-84F3A72A4B0E}" srcId="{34FA508D-187C-44CF-81A5-81EEEE1E2A5D}" destId="{E1E953C2-3B3A-4069-BFC1-421A4A177836}" srcOrd="1" destOrd="0" parTransId="{F424E72B-AF5B-4ECE-A2C4-28203CAF3073}" sibTransId="{4794960B-A5F3-41B3-8F5A-B585153B1953}"/>
    <dgm:cxn modelId="{0D064235-86AC-4D30-94C6-9FAB3B21D16B}" type="presOf" srcId="{E1E953C2-3B3A-4069-BFC1-421A4A177836}" destId="{AB49D215-D4A7-47F1-A04E-5CF63F626EF3}" srcOrd="0" destOrd="1" presId="urn:microsoft.com/office/officeart/2005/8/layout/vList6"/>
    <dgm:cxn modelId="{B7D77FE8-14D5-458A-AE53-C9CEDD6CCDE7}" srcId="{34FA508D-187C-44CF-81A5-81EEEE1E2A5D}" destId="{36EC9C6A-85A4-4519-9159-B7E53640C872}" srcOrd="0" destOrd="0" parTransId="{B3758EED-5EFA-4ADB-8C22-310F310671E5}" sibTransId="{D9235BE8-7611-4AC8-89EE-CDC4DBD553BA}"/>
    <dgm:cxn modelId="{C0750A3E-1DA4-4A36-9BA1-09F82B80F250}" type="presOf" srcId="{34FA508D-187C-44CF-81A5-81EEEE1E2A5D}" destId="{01186633-12D8-4985-9219-28BDAE0EEF0A}" srcOrd="0" destOrd="0" presId="urn:microsoft.com/office/officeart/2005/8/layout/vList6"/>
    <dgm:cxn modelId="{82CCC38D-FEE7-473C-8764-2FE1E3D3C5C5}" type="presOf" srcId="{B5742C2F-B5BB-4736-A668-29E66BC22CB7}" destId="{8C6F8CCA-A798-4514-9451-179F9303D37F}" srcOrd="0" destOrd="0" presId="urn:microsoft.com/office/officeart/2005/8/layout/vList6"/>
    <dgm:cxn modelId="{E67D7DE6-7F9F-4CDE-B40E-E93374485BF5}" type="presOf" srcId="{69983A58-9068-40A7-989E-7F427739DAA3}" destId="{0B0E2A24-DDA7-44E5-A005-06936B6F401A}" srcOrd="0" destOrd="0" presId="urn:microsoft.com/office/officeart/2005/8/layout/vList6"/>
    <dgm:cxn modelId="{6F1F9524-16ED-48A4-BF2F-5BF1932FB907}" srcId="{69983A58-9068-40A7-989E-7F427739DAA3}" destId="{B5742C2F-B5BB-4736-A668-29E66BC22CB7}" srcOrd="1" destOrd="0" parTransId="{8324B3EB-1B34-423A-B633-7CDCA7735BD6}" sibTransId="{EFDE80F4-709C-4D54-AC1E-B3C4EBB738B8}"/>
    <dgm:cxn modelId="{251836E7-17DD-47CB-A2E3-6FC56C66C7A8}" srcId="{69983A58-9068-40A7-989E-7F427739DAA3}" destId="{34FA508D-187C-44CF-81A5-81EEEE1E2A5D}" srcOrd="0" destOrd="0" parTransId="{516A3E03-F157-4A7F-B6EE-6B1F4D61060B}" sibTransId="{D2C7F992-AAA1-4661-8B22-2AECE70801D7}"/>
    <dgm:cxn modelId="{3D1F5C7E-C8BE-4FC3-A100-F66EA627976F}" type="presParOf" srcId="{0B0E2A24-DDA7-44E5-A005-06936B6F401A}" destId="{5B19F787-B6F6-4A24-9610-E058F06B8C3B}" srcOrd="0" destOrd="0" presId="urn:microsoft.com/office/officeart/2005/8/layout/vList6"/>
    <dgm:cxn modelId="{4EF55592-A9B6-4695-8149-6FA1DE19C3FB}" type="presParOf" srcId="{5B19F787-B6F6-4A24-9610-E058F06B8C3B}" destId="{01186633-12D8-4985-9219-28BDAE0EEF0A}" srcOrd="0" destOrd="0" presId="urn:microsoft.com/office/officeart/2005/8/layout/vList6"/>
    <dgm:cxn modelId="{A58B2C2E-3595-49B3-B675-668A7E58BE47}" type="presParOf" srcId="{5B19F787-B6F6-4A24-9610-E058F06B8C3B}" destId="{AB49D215-D4A7-47F1-A04E-5CF63F626EF3}" srcOrd="1" destOrd="0" presId="urn:microsoft.com/office/officeart/2005/8/layout/vList6"/>
    <dgm:cxn modelId="{81E7CD36-EC51-4915-84A0-1264BFEA3DCD}" type="presParOf" srcId="{0B0E2A24-DDA7-44E5-A005-06936B6F401A}" destId="{FC1E812D-29AB-49AA-99B8-37F23BB00E9A}" srcOrd="1" destOrd="0" presId="urn:microsoft.com/office/officeart/2005/8/layout/vList6"/>
    <dgm:cxn modelId="{7928DFAC-1C1A-45F5-A40F-9C8F03045034}" type="presParOf" srcId="{0B0E2A24-DDA7-44E5-A005-06936B6F401A}" destId="{3B2279E7-AD69-46B8-80E0-B523992994C5}" srcOrd="2" destOrd="0" presId="urn:microsoft.com/office/officeart/2005/8/layout/vList6"/>
    <dgm:cxn modelId="{B89BADF0-856B-44C0-A5A0-EEF1542B3CB0}" type="presParOf" srcId="{3B2279E7-AD69-46B8-80E0-B523992994C5}" destId="{8C6F8CCA-A798-4514-9451-179F9303D37F}" srcOrd="0" destOrd="0" presId="urn:microsoft.com/office/officeart/2005/8/layout/vList6"/>
    <dgm:cxn modelId="{B7122702-212F-4997-A152-C70BF8AE1288}" type="presParOf" srcId="{3B2279E7-AD69-46B8-80E0-B523992994C5}" destId="{69F150DD-AE10-4501-9DE7-6879E3E8AC9D}"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983A58-9068-40A7-989E-7F427739DAA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4FA508D-187C-44CF-81A5-81EEEE1E2A5D}">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effectLst/>
            </a:rPr>
            <a:t>Funding Institute(s)</a:t>
          </a:r>
          <a:endParaRPr lang="en-US" sz="2000" dirty="0">
            <a:ln>
              <a:solidFill>
                <a:schemeClr val="accent1">
                  <a:lumMod val="75000"/>
                </a:schemeClr>
              </a:solidFill>
            </a:ln>
            <a:solidFill>
              <a:schemeClr val="tx1"/>
            </a:solidFill>
            <a:effectLst/>
          </a:endParaRPr>
        </a:p>
      </dgm:t>
    </dgm:pt>
    <dgm:pt modelId="{516A3E03-F157-4A7F-B6EE-6B1F4D61060B}" type="parTrans" cxnId="{251836E7-17DD-47CB-A2E3-6FC56C66C7A8}">
      <dgm:prSet/>
      <dgm:spPr/>
      <dgm:t>
        <a:bodyPr/>
        <a:lstStyle/>
        <a:p>
          <a:endParaRPr lang="en-US"/>
        </a:p>
      </dgm:t>
    </dgm:pt>
    <dgm:pt modelId="{D2C7F992-AAA1-4661-8B22-2AECE70801D7}" type="sibTrans" cxnId="{251836E7-17DD-47CB-A2E3-6FC56C66C7A8}">
      <dgm:prSet/>
      <dgm:spPr/>
      <dgm:t>
        <a:bodyPr/>
        <a:lstStyle/>
        <a:p>
          <a:endParaRPr lang="en-US"/>
        </a:p>
      </dgm:t>
    </dgm:pt>
    <dgm:pt modelId="{B5742C2F-B5BB-4736-A668-29E66BC22CB7}">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Scientific Review Group</a:t>
          </a:r>
        </a:p>
      </dgm:t>
    </dgm:pt>
    <dgm:pt modelId="{8324B3EB-1B34-423A-B633-7CDCA7735BD6}" type="parTrans" cxnId="{6F1F9524-16ED-48A4-BF2F-5BF1932FB907}">
      <dgm:prSet/>
      <dgm:spPr/>
      <dgm:t>
        <a:bodyPr/>
        <a:lstStyle/>
        <a:p>
          <a:endParaRPr lang="en-US"/>
        </a:p>
      </dgm:t>
    </dgm:pt>
    <dgm:pt modelId="{EFDE80F4-709C-4D54-AC1E-B3C4EBB738B8}" type="sibTrans" cxnId="{6F1F9524-16ED-48A4-BF2F-5BF1932FB907}">
      <dgm:prSet/>
      <dgm:spPr/>
      <dgm:t>
        <a:bodyPr/>
        <a:lstStyle/>
        <a:p>
          <a:endParaRPr lang="en-US"/>
        </a:p>
      </dgm:t>
    </dgm:pt>
    <dgm:pt modelId="{8A044857-CBAB-4485-BF47-78893EE0507F}">
      <dgm:prSet phldrT="[Text]"/>
      <dgm:spPr>
        <a:ln>
          <a:solidFill>
            <a:schemeClr val="accent1">
              <a:lumMod val="75000"/>
              <a:alpha val="90000"/>
            </a:schemeClr>
          </a:solidFill>
        </a:ln>
      </dgm:spPr>
      <dgm:t>
        <a:bodyPr/>
        <a:lstStyle/>
        <a:p>
          <a:r>
            <a:rPr lang="en-US" dirty="0"/>
            <a:t>Initial Review Groups (CSR or ICs)</a:t>
          </a:r>
        </a:p>
      </dgm:t>
    </dgm:pt>
    <dgm:pt modelId="{98047C9D-2DAA-4903-B363-70647602E9E3}" type="parTrans" cxnId="{06D6C95B-4BBC-40FD-81BD-031E569520F9}">
      <dgm:prSet/>
      <dgm:spPr/>
      <dgm:t>
        <a:bodyPr/>
        <a:lstStyle/>
        <a:p>
          <a:endParaRPr lang="en-US"/>
        </a:p>
      </dgm:t>
    </dgm:pt>
    <dgm:pt modelId="{98636048-66D7-41B6-AFA8-1D70305B6E0E}" type="sibTrans" cxnId="{06D6C95B-4BBC-40FD-81BD-031E569520F9}">
      <dgm:prSet/>
      <dgm:spPr/>
      <dgm:t>
        <a:bodyPr/>
        <a:lstStyle/>
        <a:p>
          <a:endParaRPr lang="en-US"/>
        </a:p>
      </dgm:t>
    </dgm:pt>
    <dgm:pt modelId="{36EC9C6A-85A4-4519-9159-B7E53640C872}">
      <dgm:prSet phldrT="[Text]"/>
      <dgm:spPr>
        <a:ln>
          <a:solidFill>
            <a:schemeClr val="accent1">
              <a:lumMod val="75000"/>
              <a:alpha val="90000"/>
            </a:schemeClr>
          </a:solidFill>
        </a:ln>
      </dgm:spPr>
      <dgm:t>
        <a:bodyPr/>
        <a:lstStyle/>
        <a:p>
          <a:pPr algn="l"/>
          <a:r>
            <a:rPr lang="en-US" dirty="0"/>
            <a:t>Scientific Focus &amp; Mission Relevance</a:t>
          </a:r>
        </a:p>
      </dgm:t>
    </dgm:pt>
    <dgm:pt modelId="{B3758EED-5EFA-4ADB-8C22-310F310671E5}" type="parTrans" cxnId="{B7D77FE8-14D5-458A-AE53-C9CEDD6CCDE7}">
      <dgm:prSet/>
      <dgm:spPr/>
      <dgm:t>
        <a:bodyPr/>
        <a:lstStyle/>
        <a:p>
          <a:endParaRPr lang="en-US"/>
        </a:p>
      </dgm:t>
    </dgm:pt>
    <dgm:pt modelId="{D9235BE8-7611-4AC8-89EE-CDC4DBD553BA}" type="sibTrans" cxnId="{B7D77FE8-14D5-458A-AE53-C9CEDD6CCDE7}">
      <dgm:prSet/>
      <dgm:spPr/>
      <dgm:t>
        <a:bodyPr/>
        <a:lstStyle/>
        <a:p>
          <a:endParaRPr lang="en-US"/>
        </a:p>
      </dgm:t>
    </dgm:pt>
    <dgm:pt modelId="{E1E953C2-3B3A-4069-BFC1-421A4A177836}">
      <dgm:prSet phldrT="[Text]"/>
      <dgm:spPr>
        <a:ln>
          <a:solidFill>
            <a:schemeClr val="accent1">
              <a:lumMod val="75000"/>
              <a:alpha val="90000"/>
            </a:schemeClr>
          </a:solidFill>
        </a:ln>
      </dgm:spPr>
      <dgm:t>
        <a:bodyPr/>
        <a:lstStyle/>
        <a:p>
          <a:pPr algn="l"/>
          <a:r>
            <a:rPr lang="en-US" dirty="0"/>
            <a:t>Program Officials (POs)</a:t>
          </a:r>
        </a:p>
      </dgm:t>
    </dgm:pt>
    <dgm:pt modelId="{F424E72B-AF5B-4ECE-A2C4-28203CAF3073}" type="parTrans" cxnId="{4E03F211-DE3C-496E-87AF-84F3A72A4B0E}">
      <dgm:prSet/>
      <dgm:spPr/>
      <dgm:t>
        <a:bodyPr/>
        <a:lstStyle/>
        <a:p>
          <a:endParaRPr lang="en-US"/>
        </a:p>
      </dgm:t>
    </dgm:pt>
    <dgm:pt modelId="{4794960B-A5F3-41B3-8F5A-B585153B1953}" type="sibTrans" cxnId="{4E03F211-DE3C-496E-87AF-84F3A72A4B0E}">
      <dgm:prSet/>
      <dgm:spPr/>
      <dgm:t>
        <a:bodyPr/>
        <a:lstStyle/>
        <a:p>
          <a:endParaRPr lang="en-US"/>
        </a:p>
      </dgm:t>
    </dgm:pt>
    <dgm:pt modelId="{1FA9379F-F4EF-4822-87EF-9E935B0F3351}">
      <dgm:prSet phldrT="[Text]"/>
      <dgm:spPr>
        <a:ln>
          <a:solidFill>
            <a:schemeClr val="accent1">
              <a:lumMod val="75000"/>
              <a:alpha val="90000"/>
            </a:schemeClr>
          </a:solidFill>
        </a:ln>
      </dgm:spPr>
      <dgm:t>
        <a:bodyPr/>
        <a:lstStyle/>
        <a:p>
          <a:r>
            <a:rPr lang="en-US" dirty="0"/>
            <a:t>Scientific Review Officers (SROs)</a:t>
          </a:r>
        </a:p>
      </dgm:t>
    </dgm:pt>
    <dgm:pt modelId="{E1D8BBEA-7FAF-4DDE-A8E6-EED8EFA5E005}" type="parTrans" cxnId="{16134FED-A922-4710-BA33-AD7B79309B32}">
      <dgm:prSet/>
      <dgm:spPr/>
      <dgm:t>
        <a:bodyPr/>
        <a:lstStyle/>
        <a:p>
          <a:endParaRPr lang="en-US"/>
        </a:p>
      </dgm:t>
    </dgm:pt>
    <dgm:pt modelId="{D6A74DD4-86F8-49F8-A1BA-248EB6CD3574}" type="sibTrans" cxnId="{16134FED-A922-4710-BA33-AD7B79309B32}">
      <dgm:prSet/>
      <dgm:spPr/>
      <dgm:t>
        <a:bodyPr/>
        <a:lstStyle/>
        <a:p>
          <a:endParaRPr lang="en-US"/>
        </a:p>
      </dgm:t>
    </dgm:pt>
    <dgm:pt modelId="{0B0E2A24-DDA7-44E5-A005-06936B6F401A}" type="pres">
      <dgm:prSet presAssocID="{69983A58-9068-40A7-989E-7F427739DAA3}" presName="Name0" presStyleCnt="0">
        <dgm:presLayoutVars>
          <dgm:dir/>
          <dgm:animLvl val="lvl"/>
          <dgm:resizeHandles/>
        </dgm:presLayoutVars>
      </dgm:prSet>
      <dgm:spPr/>
      <dgm:t>
        <a:bodyPr/>
        <a:lstStyle/>
        <a:p>
          <a:endParaRPr lang="en-US"/>
        </a:p>
      </dgm:t>
    </dgm:pt>
    <dgm:pt modelId="{5B19F787-B6F6-4A24-9610-E058F06B8C3B}" type="pres">
      <dgm:prSet presAssocID="{34FA508D-187C-44CF-81A5-81EEEE1E2A5D}" presName="linNode" presStyleCnt="0"/>
      <dgm:spPr/>
    </dgm:pt>
    <dgm:pt modelId="{01186633-12D8-4985-9219-28BDAE0EEF0A}" type="pres">
      <dgm:prSet presAssocID="{34FA508D-187C-44CF-81A5-81EEEE1E2A5D}" presName="parentShp" presStyleLbl="node1" presStyleIdx="0" presStyleCnt="2" custLinFactNeighborY="-1338">
        <dgm:presLayoutVars>
          <dgm:bulletEnabled val="1"/>
        </dgm:presLayoutVars>
      </dgm:prSet>
      <dgm:spPr/>
      <dgm:t>
        <a:bodyPr/>
        <a:lstStyle/>
        <a:p>
          <a:endParaRPr lang="en-US"/>
        </a:p>
      </dgm:t>
    </dgm:pt>
    <dgm:pt modelId="{AB49D215-D4A7-47F1-A04E-5CF63F626EF3}" type="pres">
      <dgm:prSet presAssocID="{34FA508D-187C-44CF-81A5-81EEEE1E2A5D}" presName="childShp" presStyleLbl="bgAccFollowNode1" presStyleIdx="0" presStyleCnt="2" custLinFactNeighborX="24000" custLinFactNeighborY="677">
        <dgm:presLayoutVars>
          <dgm:bulletEnabled val="1"/>
        </dgm:presLayoutVars>
      </dgm:prSet>
      <dgm:spPr/>
      <dgm:t>
        <a:bodyPr/>
        <a:lstStyle/>
        <a:p>
          <a:endParaRPr lang="en-US"/>
        </a:p>
      </dgm:t>
    </dgm:pt>
    <dgm:pt modelId="{FC1E812D-29AB-49AA-99B8-37F23BB00E9A}" type="pres">
      <dgm:prSet presAssocID="{D2C7F992-AAA1-4661-8B22-2AECE70801D7}" presName="spacing" presStyleCnt="0"/>
      <dgm:spPr/>
    </dgm:pt>
    <dgm:pt modelId="{3B2279E7-AD69-46B8-80E0-B523992994C5}" type="pres">
      <dgm:prSet presAssocID="{B5742C2F-B5BB-4736-A668-29E66BC22CB7}" presName="linNode" presStyleCnt="0"/>
      <dgm:spPr/>
    </dgm:pt>
    <dgm:pt modelId="{8C6F8CCA-A798-4514-9451-179F9303D37F}" type="pres">
      <dgm:prSet presAssocID="{B5742C2F-B5BB-4736-A668-29E66BC22CB7}" presName="parentShp" presStyleLbl="node1" presStyleIdx="1" presStyleCnt="2">
        <dgm:presLayoutVars>
          <dgm:bulletEnabled val="1"/>
        </dgm:presLayoutVars>
      </dgm:prSet>
      <dgm:spPr/>
      <dgm:t>
        <a:bodyPr/>
        <a:lstStyle/>
        <a:p>
          <a:endParaRPr lang="en-US"/>
        </a:p>
      </dgm:t>
    </dgm:pt>
    <dgm:pt modelId="{69F150DD-AE10-4501-9DE7-6879E3E8AC9D}" type="pres">
      <dgm:prSet presAssocID="{B5742C2F-B5BB-4736-A668-29E66BC22CB7}" presName="childShp" presStyleLbl="bgAccFollowNode1" presStyleIdx="1" presStyleCnt="2" custLinFactNeighborY="229">
        <dgm:presLayoutVars>
          <dgm:bulletEnabled val="1"/>
        </dgm:presLayoutVars>
      </dgm:prSet>
      <dgm:spPr/>
      <dgm:t>
        <a:bodyPr/>
        <a:lstStyle/>
        <a:p>
          <a:endParaRPr lang="en-US"/>
        </a:p>
      </dgm:t>
    </dgm:pt>
  </dgm:ptLst>
  <dgm:cxnLst>
    <dgm:cxn modelId="{8351A010-9816-4955-A972-40D8A31A2BAA}" type="presOf" srcId="{36EC9C6A-85A4-4519-9159-B7E53640C872}" destId="{AB49D215-D4A7-47F1-A04E-5CF63F626EF3}" srcOrd="0" destOrd="0" presId="urn:microsoft.com/office/officeart/2005/8/layout/vList6"/>
    <dgm:cxn modelId="{6F1F9524-16ED-48A4-BF2F-5BF1932FB907}" srcId="{69983A58-9068-40A7-989E-7F427739DAA3}" destId="{B5742C2F-B5BB-4736-A668-29E66BC22CB7}" srcOrd="1" destOrd="0" parTransId="{8324B3EB-1B34-423A-B633-7CDCA7735BD6}" sibTransId="{EFDE80F4-709C-4D54-AC1E-B3C4EBB738B8}"/>
    <dgm:cxn modelId="{251836E7-17DD-47CB-A2E3-6FC56C66C7A8}" srcId="{69983A58-9068-40A7-989E-7F427739DAA3}" destId="{34FA508D-187C-44CF-81A5-81EEEE1E2A5D}" srcOrd="0" destOrd="0" parTransId="{516A3E03-F157-4A7F-B6EE-6B1F4D61060B}" sibTransId="{D2C7F992-AAA1-4661-8B22-2AECE70801D7}"/>
    <dgm:cxn modelId="{32D2A477-7C01-4B01-823B-753CB8DE2C29}" type="presOf" srcId="{8A044857-CBAB-4485-BF47-78893EE0507F}" destId="{69F150DD-AE10-4501-9DE7-6879E3E8AC9D}" srcOrd="0" destOrd="0" presId="urn:microsoft.com/office/officeart/2005/8/layout/vList6"/>
    <dgm:cxn modelId="{608EB6EE-476C-45D5-8863-1CD91AE357F7}" type="presOf" srcId="{1FA9379F-F4EF-4822-87EF-9E935B0F3351}" destId="{69F150DD-AE10-4501-9DE7-6879E3E8AC9D}" srcOrd="0" destOrd="1" presId="urn:microsoft.com/office/officeart/2005/8/layout/vList6"/>
    <dgm:cxn modelId="{B7D77FE8-14D5-458A-AE53-C9CEDD6CCDE7}" srcId="{34FA508D-187C-44CF-81A5-81EEEE1E2A5D}" destId="{36EC9C6A-85A4-4519-9159-B7E53640C872}" srcOrd="0" destOrd="0" parTransId="{B3758EED-5EFA-4ADB-8C22-310F310671E5}" sibTransId="{D9235BE8-7611-4AC8-89EE-CDC4DBD553BA}"/>
    <dgm:cxn modelId="{16134FED-A922-4710-BA33-AD7B79309B32}" srcId="{B5742C2F-B5BB-4736-A668-29E66BC22CB7}" destId="{1FA9379F-F4EF-4822-87EF-9E935B0F3351}" srcOrd="1" destOrd="0" parTransId="{E1D8BBEA-7FAF-4DDE-A8E6-EED8EFA5E005}" sibTransId="{D6A74DD4-86F8-49F8-A1BA-248EB6CD3574}"/>
    <dgm:cxn modelId="{06D6C95B-4BBC-40FD-81BD-031E569520F9}" srcId="{B5742C2F-B5BB-4736-A668-29E66BC22CB7}" destId="{8A044857-CBAB-4485-BF47-78893EE0507F}" srcOrd="0" destOrd="0" parTransId="{98047C9D-2DAA-4903-B363-70647602E9E3}" sibTransId="{98636048-66D7-41B6-AFA8-1D70305B6E0E}"/>
    <dgm:cxn modelId="{DEE8665F-2121-4EE2-8768-09A60672FFF4}" type="presOf" srcId="{69983A58-9068-40A7-989E-7F427739DAA3}" destId="{0B0E2A24-DDA7-44E5-A005-06936B6F401A}" srcOrd="0" destOrd="0" presId="urn:microsoft.com/office/officeart/2005/8/layout/vList6"/>
    <dgm:cxn modelId="{3E725A28-73CC-46AB-A6B7-E0633AC55FC8}" type="presOf" srcId="{E1E953C2-3B3A-4069-BFC1-421A4A177836}" destId="{AB49D215-D4A7-47F1-A04E-5CF63F626EF3}" srcOrd="0" destOrd="1" presId="urn:microsoft.com/office/officeart/2005/8/layout/vList6"/>
    <dgm:cxn modelId="{4E03F211-DE3C-496E-87AF-84F3A72A4B0E}" srcId="{34FA508D-187C-44CF-81A5-81EEEE1E2A5D}" destId="{E1E953C2-3B3A-4069-BFC1-421A4A177836}" srcOrd="1" destOrd="0" parTransId="{F424E72B-AF5B-4ECE-A2C4-28203CAF3073}" sibTransId="{4794960B-A5F3-41B3-8F5A-B585153B1953}"/>
    <dgm:cxn modelId="{6818A722-F735-4D9F-927E-F773A3715B75}" type="presOf" srcId="{B5742C2F-B5BB-4736-A668-29E66BC22CB7}" destId="{8C6F8CCA-A798-4514-9451-179F9303D37F}" srcOrd="0" destOrd="0" presId="urn:microsoft.com/office/officeart/2005/8/layout/vList6"/>
    <dgm:cxn modelId="{927F6E94-82A7-4574-8925-1F272F34F2A4}" type="presOf" srcId="{34FA508D-187C-44CF-81A5-81EEEE1E2A5D}" destId="{01186633-12D8-4985-9219-28BDAE0EEF0A}" srcOrd="0" destOrd="0" presId="urn:microsoft.com/office/officeart/2005/8/layout/vList6"/>
    <dgm:cxn modelId="{1F0FA409-22B9-4E56-8983-F43D1003E289}" type="presParOf" srcId="{0B0E2A24-DDA7-44E5-A005-06936B6F401A}" destId="{5B19F787-B6F6-4A24-9610-E058F06B8C3B}" srcOrd="0" destOrd="0" presId="urn:microsoft.com/office/officeart/2005/8/layout/vList6"/>
    <dgm:cxn modelId="{B0BB96D4-D964-4B59-A722-EE4DF4E965C0}" type="presParOf" srcId="{5B19F787-B6F6-4A24-9610-E058F06B8C3B}" destId="{01186633-12D8-4985-9219-28BDAE0EEF0A}" srcOrd="0" destOrd="0" presId="urn:microsoft.com/office/officeart/2005/8/layout/vList6"/>
    <dgm:cxn modelId="{96615775-5515-43A9-BBBE-ABA2A1A2375E}" type="presParOf" srcId="{5B19F787-B6F6-4A24-9610-E058F06B8C3B}" destId="{AB49D215-D4A7-47F1-A04E-5CF63F626EF3}" srcOrd="1" destOrd="0" presId="urn:microsoft.com/office/officeart/2005/8/layout/vList6"/>
    <dgm:cxn modelId="{CCE86FFA-1EFD-4FDC-8198-64287EE4F642}" type="presParOf" srcId="{0B0E2A24-DDA7-44E5-A005-06936B6F401A}" destId="{FC1E812D-29AB-49AA-99B8-37F23BB00E9A}" srcOrd="1" destOrd="0" presId="urn:microsoft.com/office/officeart/2005/8/layout/vList6"/>
    <dgm:cxn modelId="{CF703E67-2A18-463D-B648-174108051645}" type="presParOf" srcId="{0B0E2A24-DDA7-44E5-A005-06936B6F401A}" destId="{3B2279E7-AD69-46B8-80E0-B523992994C5}" srcOrd="2" destOrd="0" presId="urn:microsoft.com/office/officeart/2005/8/layout/vList6"/>
    <dgm:cxn modelId="{5D45EBE1-F1AC-4752-99CD-57AA3ACDAB20}" type="presParOf" srcId="{3B2279E7-AD69-46B8-80E0-B523992994C5}" destId="{8C6F8CCA-A798-4514-9451-179F9303D37F}" srcOrd="0" destOrd="0" presId="urn:microsoft.com/office/officeart/2005/8/layout/vList6"/>
    <dgm:cxn modelId="{22129B03-C000-4CB4-810C-0C23E265D8C6}" type="presParOf" srcId="{3B2279E7-AD69-46B8-80E0-B523992994C5}" destId="{69F150DD-AE10-4501-9DE7-6879E3E8AC9D}"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10 – Highest Impact</a:t>
          </a:r>
        </a:p>
      </dgm:t>
      <dgm:extLst>
        <a:ext uri="{E40237B7-FDA0-4F09-8148-C483321AD2D9}">
          <dgm14:cNvPr xmlns:dgm14="http://schemas.microsoft.com/office/drawing/2010/diagram" id="0" name="" descr="represents highest impact scores"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90 – Lowest Impact</a:t>
          </a:r>
          <a:endParaRPr lang="en-US" sz="2000" i="0" dirty="0">
            <a:solidFill>
              <a:schemeClr val="tx1"/>
            </a:solidFill>
          </a:endParaRPr>
        </a:p>
      </dgm:t>
      <dgm:extLst>
        <a:ext uri="{E40237B7-FDA0-4F09-8148-C483321AD2D9}">
          <dgm14:cNvPr xmlns:dgm14="http://schemas.microsoft.com/office/drawing/2010/diagram" id="0" name="" descr="represents  lowest impact score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t>
        <a:bodyPr/>
        <a:lstStyle/>
        <a:p>
          <a:endParaRPr lang="en-US"/>
        </a:p>
      </dgm:t>
    </dgm:pt>
    <dgm:pt modelId="{14F2A801-5449-4D9D-AA52-8EBF2C273C3E}" type="pres">
      <dgm:prSet presAssocID="{E1846116-3B2F-4A2C-8ED3-8B0E36DC2991}" presName="arrow" presStyleLbl="node1" presStyleIdx="0" presStyleCnt="2" custScaleX="100214" custScaleY="100194">
        <dgm:presLayoutVars>
          <dgm:bulletEnabled val="1"/>
        </dgm:presLayoutVars>
      </dgm:prSet>
      <dgm:spPr/>
      <dgm:t>
        <a:bodyPr/>
        <a:lstStyle/>
        <a:p>
          <a:endParaRPr lang="en-US"/>
        </a:p>
      </dgm:t>
    </dgm:pt>
    <dgm:pt modelId="{678F1EC2-DAB8-4ECB-B4D4-E2D21C35D749}" type="pres">
      <dgm:prSet presAssocID="{F703CEAB-C056-4077-B5BE-3205D3042F8A}" presName="arrow" presStyleLbl="node1" presStyleIdx="1" presStyleCnt="2" custScaleX="100214" custScaleY="100094">
        <dgm:presLayoutVars>
          <dgm:bulletEnabled val="1"/>
        </dgm:presLayoutVars>
      </dgm:prSet>
      <dgm:spPr/>
      <dgm:t>
        <a:bodyPr/>
        <a:lstStyle/>
        <a:p>
          <a:endParaRPr lang="en-US"/>
        </a:p>
      </dgm:t>
    </dgm:pt>
  </dgm:ptLst>
  <dgm:cxnLst>
    <dgm:cxn modelId="{01FEF4D1-0E0A-440F-9908-08165C066B5D}" type="presOf" srcId="{E1846116-3B2F-4A2C-8ED3-8B0E36DC2991}" destId="{14F2A801-5449-4D9D-AA52-8EBF2C273C3E}" srcOrd="0" destOrd="0" presId="urn:microsoft.com/office/officeart/2005/8/layout/arrow1"/>
    <dgm:cxn modelId="{1CCFE11F-1C4C-4BDF-B502-5DFE295C8B1F}" type="presOf" srcId="{F703CEAB-C056-4077-B5BE-3205D3042F8A}" destId="{678F1EC2-DAB8-4ECB-B4D4-E2D21C35D749}" srcOrd="0" destOrd="0" presId="urn:microsoft.com/office/officeart/2005/8/layout/arrow1"/>
    <dgm:cxn modelId="{025EBB63-B8BD-4806-9400-1DD7097B3FC3}" type="presOf" srcId="{903B16BE-8294-4F3B-B502-6A94E3D3F4D8}" destId="{A58DD199-F80F-4485-9847-8A3C76C4DCE3}" srcOrd="0" destOrd="0" presId="urn:microsoft.com/office/officeart/2005/8/layout/arrow1"/>
    <dgm:cxn modelId="{67EFAF48-0BE2-421F-8271-20B49A2A71E9}" srcId="{903B16BE-8294-4F3B-B502-6A94E3D3F4D8}" destId="{F703CEAB-C056-4077-B5BE-3205D3042F8A}" srcOrd="1" destOrd="0" parTransId="{4F126B1C-C9CC-4A94-BD12-0271D348AD9D}" sibTransId="{3AE29973-1D08-48E6-A439-C2E9E6A991AD}"/>
    <dgm:cxn modelId="{AEB7128B-9ED7-40F5-8562-78BEE56B5BA0}" srcId="{903B16BE-8294-4F3B-B502-6A94E3D3F4D8}" destId="{E1846116-3B2F-4A2C-8ED3-8B0E36DC2991}" srcOrd="0" destOrd="0" parTransId="{FDF88F46-5047-463F-8E0D-0B5E5068F206}" sibTransId="{588C50D1-CD75-4A94-BC6B-A9F44744B351}"/>
    <dgm:cxn modelId="{B21EBE01-C783-4C42-A337-260350BD0F08}" type="presParOf" srcId="{A58DD199-F80F-4485-9847-8A3C76C4DCE3}" destId="{14F2A801-5449-4D9D-AA52-8EBF2C273C3E}" srcOrd="0" destOrd="0" presId="urn:microsoft.com/office/officeart/2005/8/layout/arrow1"/>
    <dgm:cxn modelId="{FDF40429-6A14-4ADF-8B92-E4EF0E7AA414}"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983A58-9068-40A7-989E-7F427739DAA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4FA508D-187C-44CF-81A5-81EEEE1E2A5D}">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effectLst/>
            </a:rPr>
            <a:t>Funding Institute(s)</a:t>
          </a:r>
          <a:endParaRPr lang="en-US" sz="2000" dirty="0">
            <a:ln>
              <a:solidFill>
                <a:schemeClr val="accent1">
                  <a:lumMod val="75000"/>
                </a:schemeClr>
              </a:solidFill>
            </a:ln>
            <a:solidFill>
              <a:schemeClr val="tx1"/>
            </a:solidFill>
            <a:effectLst/>
          </a:endParaRPr>
        </a:p>
      </dgm:t>
    </dgm:pt>
    <dgm:pt modelId="{516A3E03-F157-4A7F-B6EE-6B1F4D61060B}" type="parTrans" cxnId="{251836E7-17DD-47CB-A2E3-6FC56C66C7A8}">
      <dgm:prSet/>
      <dgm:spPr/>
      <dgm:t>
        <a:bodyPr/>
        <a:lstStyle/>
        <a:p>
          <a:endParaRPr lang="en-US"/>
        </a:p>
      </dgm:t>
    </dgm:pt>
    <dgm:pt modelId="{D2C7F992-AAA1-4661-8B22-2AECE70801D7}" type="sibTrans" cxnId="{251836E7-17DD-47CB-A2E3-6FC56C66C7A8}">
      <dgm:prSet/>
      <dgm:spPr/>
      <dgm:t>
        <a:bodyPr/>
        <a:lstStyle/>
        <a:p>
          <a:endParaRPr lang="en-US"/>
        </a:p>
      </dgm:t>
    </dgm:pt>
    <dgm:pt modelId="{B5742C2F-B5BB-4736-A668-29E66BC22CB7}">
      <dgm:prSet phldrT="[Text]" custT="1"/>
      <dgm:spPr>
        <a:solidFill>
          <a:schemeClr val="accent1">
            <a:lumMod val="20000"/>
            <a:lumOff val="80000"/>
          </a:schemeClr>
        </a:solidFill>
        <a:ln>
          <a:solidFill>
            <a:schemeClr val="accent1">
              <a:lumMod val="75000"/>
            </a:schemeClr>
          </a:solidFill>
        </a:ln>
      </dgm:spPr>
      <dgm:t>
        <a:bodyPr/>
        <a:lstStyle/>
        <a:p>
          <a:r>
            <a:rPr lang="en-US" sz="2000" dirty="0">
              <a:solidFill>
                <a:schemeClr val="tx1"/>
              </a:solidFill>
            </a:rPr>
            <a:t>Scientific Review Group</a:t>
          </a:r>
        </a:p>
      </dgm:t>
    </dgm:pt>
    <dgm:pt modelId="{8324B3EB-1B34-423A-B633-7CDCA7735BD6}" type="parTrans" cxnId="{6F1F9524-16ED-48A4-BF2F-5BF1932FB907}">
      <dgm:prSet/>
      <dgm:spPr/>
      <dgm:t>
        <a:bodyPr/>
        <a:lstStyle/>
        <a:p>
          <a:endParaRPr lang="en-US"/>
        </a:p>
      </dgm:t>
    </dgm:pt>
    <dgm:pt modelId="{EFDE80F4-709C-4D54-AC1E-B3C4EBB738B8}" type="sibTrans" cxnId="{6F1F9524-16ED-48A4-BF2F-5BF1932FB907}">
      <dgm:prSet/>
      <dgm:spPr/>
      <dgm:t>
        <a:bodyPr/>
        <a:lstStyle/>
        <a:p>
          <a:endParaRPr lang="en-US"/>
        </a:p>
      </dgm:t>
    </dgm:pt>
    <dgm:pt modelId="{8A044857-CBAB-4485-BF47-78893EE0507F}">
      <dgm:prSet phldrT="[Text]"/>
      <dgm:spPr>
        <a:ln>
          <a:solidFill>
            <a:schemeClr val="accent1">
              <a:lumMod val="75000"/>
              <a:alpha val="90000"/>
            </a:schemeClr>
          </a:solidFill>
        </a:ln>
      </dgm:spPr>
      <dgm:t>
        <a:bodyPr/>
        <a:lstStyle/>
        <a:p>
          <a:r>
            <a:rPr lang="en-US" dirty="0"/>
            <a:t>Initial Review Groups (CSR or ICs)</a:t>
          </a:r>
        </a:p>
      </dgm:t>
    </dgm:pt>
    <dgm:pt modelId="{98047C9D-2DAA-4903-B363-70647602E9E3}" type="parTrans" cxnId="{06D6C95B-4BBC-40FD-81BD-031E569520F9}">
      <dgm:prSet/>
      <dgm:spPr/>
      <dgm:t>
        <a:bodyPr/>
        <a:lstStyle/>
        <a:p>
          <a:endParaRPr lang="en-US"/>
        </a:p>
      </dgm:t>
    </dgm:pt>
    <dgm:pt modelId="{98636048-66D7-41B6-AFA8-1D70305B6E0E}" type="sibTrans" cxnId="{06D6C95B-4BBC-40FD-81BD-031E569520F9}">
      <dgm:prSet/>
      <dgm:spPr/>
      <dgm:t>
        <a:bodyPr/>
        <a:lstStyle/>
        <a:p>
          <a:endParaRPr lang="en-US"/>
        </a:p>
      </dgm:t>
    </dgm:pt>
    <dgm:pt modelId="{36EC9C6A-85A4-4519-9159-B7E53640C872}">
      <dgm:prSet phldrT="[Text]"/>
      <dgm:spPr>
        <a:ln>
          <a:solidFill>
            <a:schemeClr val="accent1">
              <a:lumMod val="75000"/>
              <a:alpha val="90000"/>
            </a:schemeClr>
          </a:solidFill>
        </a:ln>
      </dgm:spPr>
      <dgm:t>
        <a:bodyPr/>
        <a:lstStyle/>
        <a:p>
          <a:pPr algn="l"/>
          <a:r>
            <a:rPr lang="en-US" dirty="0"/>
            <a:t>Scientific Focus &amp; Mission Relevance</a:t>
          </a:r>
        </a:p>
      </dgm:t>
    </dgm:pt>
    <dgm:pt modelId="{B3758EED-5EFA-4ADB-8C22-310F310671E5}" type="parTrans" cxnId="{B7D77FE8-14D5-458A-AE53-C9CEDD6CCDE7}">
      <dgm:prSet/>
      <dgm:spPr/>
      <dgm:t>
        <a:bodyPr/>
        <a:lstStyle/>
        <a:p>
          <a:endParaRPr lang="en-US"/>
        </a:p>
      </dgm:t>
    </dgm:pt>
    <dgm:pt modelId="{D9235BE8-7611-4AC8-89EE-CDC4DBD553BA}" type="sibTrans" cxnId="{B7D77FE8-14D5-458A-AE53-C9CEDD6CCDE7}">
      <dgm:prSet/>
      <dgm:spPr/>
      <dgm:t>
        <a:bodyPr/>
        <a:lstStyle/>
        <a:p>
          <a:endParaRPr lang="en-US"/>
        </a:p>
      </dgm:t>
    </dgm:pt>
    <dgm:pt modelId="{E1E953C2-3B3A-4069-BFC1-421A4A177836}">
      <dgm:prSet phldrT="[Text]"/>
      <dgm:spPr>
        <a:ln>
          <a:solidFill>
            <a:schemeClr val="accent1">
              <a:lumMod val="75000"/>
              <a:alpha val="90000"/>
            </a:schemeClr>
          </a:solidFill>
        </a:ln>
      </dgm:spPr>
      <dgm:t>
        <a:bodyPr/>
        <a:lstStyle/>
        <a:p>
          <a:pPr algn="l"/>
          <a:r>
            <a:rPr lang="en-US" dirty="0"/>
            <a:t>Program Officials (POs)</a:t>
          </a:r>
        </a:p>
      </dgm:t>
    </dgm:pt>
    <dgm:pt modelId="{F424E72B-AF5B-4ECE-A2C4-28203CAF3073}" type="parTrans" cxnId="{4E03F211-DE3C-496E-87AF-84F3A72A4B0E}">
      <dgm:prSet/>
      <dgm:spPr/>
      <dgm:t>
        <a:bodyPr/>
        <a:lstStyle/>
        <a:p>
          <a:endParaRPr lang="en-US"/>
        </a:p>
      </dgm:t>
    </dgm:pt>
    <dgm:pt modelId="{4794960B-A5F3-41B3-8F5A-B585153B1953}" type="sibTrans" cxnId="{4E03F211-DE3C-496E-87AF-84F3A72A4B0E}">
      <dgm:prSet/>
      <dgm:spPr/>
      <dgm:t>
        <a:bodyPr/>
        <a:lstStyle/>
        <a:p>
          <a:endParaRPr lang="en-US"/>
        </a:p>
      </dgm:t>
    </dgm:pt>
    <dgm:pt modelId="{1FA9379F-F4EF-4822-87EF-9E935B0F3351}">
      <dgm:prSet phldrT="[Text]"/>
      <dgm:spPr>
        <a:ln>
          <a:solidFill>
            <a:schemeClr val="accent1">
              <a:lumMod val="75000"/>
              <a:alpha val="90000"/>
            </a:schemeClr>
          </a:solidFill>
        </a:ln>
      </dgm:spPr>
      <dgm:t>
        <a:bodyPr/>
        <a:lstStyle/>
        <a:p>
          <a:r>
            <a:rPr lang="en-US" dirty="0"/>
            <a:t>Scientific Review Officers (SROs)</a:t>
          </a:r>
        </a:p>
      </dgm:t>
    </dgm:pt>
    <dgm:pt modelId="{E1D8BBEA-7FAF-4DDE-A8E6-EED8EFA5E005}" type="parTrans" cxnId="{16134FED-A922-4710-BA33-AD7B79309B32}">
      <dgm:prSet/>
      <dgm:spPr/>
      <dgm:t>
        <a:bodyPr/>
        <a:lstStyle/>
        <a:p>
          <a:endParaRPr lang="en-US"/>
        </a:p>
      </dgm:t>
    </dgm:pt>
    <dgm:pt modelId="{D6A74DD4-86F8-49F8-A1BA-248EB6CD3574}" type="sibTrans" cxnId="{16134FED-A922-4710-BA33-AD7B79309B32}">
      <dgm:prSet/>
      <dgm:spPr/>
      <dgm:t>
        <a:bodyPr/>
        <a:lstStyle/>
        <a:p>
          <a:endParaRPr lang="en-US"/>
        </a:p>
      </dgm:t>
    </dgm:pt>
    <dgm:pt modelId="{0B0E2A24-DDA7-44E5-A005-06936B6F401A}" type="pres">
      <dgm:prSet presAssocID="{69983A58-9068-40A7-989E-7F427739DAA3}" presName="Name0" presStyleCnt="0">
        <dgm:presLayoutVars>
          <dgm:dir/>
          <dgm:animLvl val="lvl"/>
          <dgm:resizeHandles/>
        </dgm:presLayoutVars>
      </dgm:prSet>
      <dgm:spPr/>
      <dgm:t>
        <a:bodyPr/>
        <a:lstStyle/>
        <a:p>
          <a:endParaRPr lang="en-US"/>
        </a:p>
      </dgm:t>
    </dgm:pt>
    <dgm:pt modelId="{5B19F787-B6F6-4A24-9610-E058F06B8C3B}" type="pres">
      <dgm:prSet presAssocID="{34FA508D-187C-44CF-81A5-81EEEE1E2A5D}" presName="linNode" presStyleCnt="0"/>
      <dgm:spPr/>
    </dgm:pt>
    <dgm:pt modelId="{01186633-12D8-4985-9219-28BDAE0EEF0A}" type="pres">
      <dgm:prSet presAssocID="{34FA508D-187C-44CF-81A5-81EEEE1E2A5D}" presName="parentShp" presStyleLbl="node1" presStyleIdx="0" presStyleCnt="2" custLinFactNeighborY="-1338">
        <dgm:presLayoutVars>
          <dgm:bulletEnabled val="1"/>
        </dgm:presLayoutVars>
      </dgm:prSet>
      <dgm:spPr/>
      <dgm:t>
        <a:bodyPr/>
        <a:lstStyle/>
        <a:p>
          <a:endParaRPr lang="en-US"/>
        </a:p>
      </dgm:t>
    </dgm:pt>
    <dgm:pt modelId="{AB49D215-D4A7-47F1-A04E-5CF63F626EF3}" type="pres">
      <dgm:prSet presAssocID="{34FA508D-187C-44CF-81A5-81EEEE1E2A5D}" presName="childShp" presStyleLbl="bgAccFollowNode1" presStyleIdx="0" presStyleCnt="2" custLinFactNeighborX="24000" custLinFactNeighborY="677">
        <dgm:presLayoutVars>
          <dgm:bulletEnabled val="1"/>
        </dgm:presLayoutVars>
      </dgm:prSet>
      <dgm:spPr/>
      <dgm:t>
        <a:bodyPr/>
        <a:lstStyle/>
        <a:p>
          <a:endParaRPr lang="en-US"/>
        </a:p>
      </dgm:t>
    </dgm:pt>
    <dgm:pt modelId="{FC1E812D-29AB-49AA-99B8-37F23BB00E9A}" type="pres">
      <dgm:prSet presAssocID="{D2C7F992-AAA1-4661-8B22-2AECE70801D7}" presName="spacing" presStyleCnt="0"/>
      <dgm:spPr/>
    </dgm:pt>
    <dgm:pt modelId="{3B2279E7-AD69-46B8-80E0-B523992994C5}" type="pres">
      <dgm:prSet presAssocID="{B5742C2F-B5BB-4736-A668-29E66BC22CB7}" presName="linNode" presStyleCnt="0"/>
      <dgm:spPr/>
    </dgm:pt>
    <dgm:pt modelId="{8C6F8CCA-A798-4514-9451-179F9303D37F}" type="pres">
      <dgm:prSet presAssocID="{B5742C2F-B5BB-4736-A668-29E66BC22CB7}" presName="parentShp" presStyleLbl="node1" presStyleIdx="1" presStyleCnt="2">
        <dgm:presLayoutVars>
          <dgm:bulletEnabled val="1"/>
        </dgm:presLayoutVars>
      </dgm:prSet>
      <dgm:spPr/>
      <dgm:t>
        <a:bodyPr/>
        <a:lstStyle/>
        <a:p>
          <a:endParaRPr lang="en-US"/>
        </a:p>
      </dgm:t>
    </dgm:pt>
    <dgm:pt modelId="{69F150DD-AE10-4501-9DE7-6879E3E8AC9D}" type="pres">
      <dgm:prSet presAssocID="{B5742C2F-B5BB-4736-A668-29E66BC22CB7}" presName="childShp" presStyleLbl="bgAccFollowNode1" presStyleIdx="1" presStyleCnt="2" custLinFactNeighborY="229">
        <dgm:presLayoutVars>
          <dgm:bulletEnabled val="1"/>
        </dgm:presLayoutVars>
      </dgm:prSet>
      <dgm:spPr/>
      <dgm:t>
        <a:bodyPr/>
        <a:lstStyle/>
        <a:p>
          <a:endParaRPr lang="en-US"/>
        </a:p>
      </dgm:t>
    </dgm:pt>
  </dgm:ptLst>
  <dgm:cxnLst>
    <dgm:cxn modelId="{16134FED-A922-4710-BA33-AD7B79309B32}" srcId="{B5742C2F-B5BB-4736-A668-29E66BC22CB7}" destId="{1FA9379F-F4EF-4822-87EF-9E935B0F3351}" srcOrd="1" destOrd="0" parTransId="{E1D8BBEA-7FAF-4DDE-A8E6-EED8EFA5E005}" sibTransId="{D6A74DD4-86F8-49F8-A1BA-248EB6CD3574}"/>
    <dgm:cxn modelId="{06D6C95B-4BBC-40FD-81BD-031E569520F9}" srcId="{B5742C2F-B5BB-4736-A668-29E66BC22CB7}" destId="{8A044857-CBAB-4485-BF47-78893EE0507F}" srcOrd="0" destOrd="0" parTransId="{98047C9D-2DAA-4903-B363-70647602E9E3}" sibTransId="{98636048-66D7-41B6-AFA8-1D70305B6E0E}"/>
    <dgm:cxn modelId="{E089B7D0-E52A-4825-9EF9-9E24B880FF98}" type="presOf" srcId="{69983A58-9068-40A7-989E-7F427739DAA3}" destId="{0B0E2A24-DDA7-44E5-A005-06936B6F401A}" srcOrd="0" destOrd="0" presId="urn:microsoft.com/office/officeart/2005/8/layout/vList6"/>
    <dgm:cxn modelId="{4D3EB366-7788-4485-9162-7AB88507ADF0}" type="presOf" srcId="{E1E953C2-3B3A-4069-BFC1-421A4A177836}" destId="{AB49D215-D4A7-47F1-A04E-5CF63F626EF3}" srcOrd="0" destOrd="1" presId="urn:microsoft.com/office/officeart/2005/8/layout/vList6"/>
    <dgm:cxn modelId="{BF6CA057-F196-43A9-B369-57BCBAAD9548}" type="presOf" srcId="{8A044857-CBAB-4485-BF47-78893EE0507F}" destId="{69F150DD-AE10-4501-9DE7-6879E3E8AC9D}" srcOrd="0" destOrd="0" presId="urn:microsoft.com/office/officeart/2005/8/layout/vList6"/>
    <dgm:cxn modelId="{4E03F211-DE3C-496E-87AF-84F3A72A4B0E}" srcId="{34FA508D-187C-44CF-81A5-81EEEE1E2A5D}" destId="{E1E953C2-3B3A-4069-BFC1-421A4A177836}" srcOrd="1" destOrd="0" parTransId="{F424E72B-AF5B-4ECE-A2C4-28203CAF3073}" sibTransId="{4794960B-A5F3-41B3-8F5A-B585153B1953}"/>
    <dgm:cxn modelId="{F045DB42-1EC9-44E4-AEA9-6B892A5306F8}" type="presOf" srcId="{34FA508D-187C-44CF-81A5-81EEEE1E2A5D}" destId="{01186633-12D8-4985-9219-28BDAE0EEF0A}" srcOrd="0" destOrd="0" presId="urn:microsoft.com/office/officeart/2005/8/layout/vList6"/>
    <dgm:cxn modelId="{B7D77FE8-14D5-458A-AE53-C9CEDD6CCDE7}" srcId="{34FA508D-187C-44CF-81A5-81EEEE1E2A5D}" destId="{36EC9C6A-85A4-4519-9159-B7E53640C872}" srcOrd="0" destOrd="0" parTransId="{B3758EED-5EFA-4ADB-8C22-310F310671E5}" sibTransId="{D9235BE8-7611-4AC8-89EE-CDC4DBD553BA}"/>
    <dgm:cxn modelId="{6F1F9524-16ED-48A4-BF2F-5BF1932FB907}" srcId="{69983A58-9068-40A7-989E-7F427739DAA3}" destId="{B5742C2F-B5BB-4736-A668-29E66BC22CB7}" srcOrd="1" destOrd="0" parTransId="{8324B3EB-1B34-423A-B633-7CDCA7735BD6}" sibTransId="{EFDE80F4-709C-4D54-AC1E-B3C4EBB738B8}"/>
    <dgm:cxn modelId="{251836E7-17DD-47CB-A2E3-6FC56C66C7A8}" srcId="{69983A58-9068-40A7-989E-7F427739DAA3}" destId="{34FA508D-187C-44CF-81A5-81EEEE1E2A5D}" srcOrd="0" destOrd="0" parTransId="{516A3E03-F157-4A7F-B6EE-6B1F4D61060B}" sibTransId="{D2C7F992-AAA1-4661-8B22-2AECE70801D7}"/>
    <dgm:cxn modelId="{3A125C7B-23DB-4C65-93E8-57368C518086}" type="presOf" srcId="{1FA9379F-F4EF-4822-87EF-9E935B0F3351}" destId="{69F150DD-AE10-4501-9DE7-6879E3E8AC9D}" srcOrd="0" destOrd="1" presId="urn:microsoft.com/office/officeart/2005/8/layout/vList6"/>
    <dgm:cxn modelId="{875AE7EA-B144-4FC5-986F-EA0F8560F13C}" type="presOf" srcId="{36EC9C6A-85A4-4519-9159-B7E53640C872}" destId="{AB49D215-D4A7-47F1-A04E-5CF63F626EF3}" srcOrd="0" destOrd="0" presId="urn:microsoft.com/office/officeart/2005/8/layout/vList6"/>
    <dgm:cxn modelId="{B36D06BE-5AF2-48B9-9171-FDFF7969F1AA}" type="presOf" srcId="{B5742C2F-B5BB-4736-A668-29E66BC22CB7}" destId="{8C6F8CCA-A798-4514-9451-179F9303D37F}" srcOrd="0" destOrd="0" presId="urn:microsoft.com/office/officeart/2005/8/layout/vList6"/>
    <dgm:cxn modelId="{792A8BD6-4F2F-43B7-9094-CFA1BF7F134B}" type="presParOf" srcId="{0B0E2A24-DDA7-44E5-A005-06936B6F401A}" destId="{5B19F787-B6F6-4A24-9610-E058F06B8C3B}" srcOrd="0" destOrd="0" presId="urn:microsoft.com/office/officeart/2005/8/layout/vList6"/>
    <dgm:cxn modelId="{1A2467B9-73B9-4356-A4A7-42114D5870C3}" type="presParOf" srcId="{5B19F787-B6F6-4A24-9610-E058F06B8C3B}" destId="{01186633-12D8-4985-9219-28BDAE0EEF0A}" srcOrd="0" destOrd="0" presId="urn:microsoft.com/office/officeart/2005/8/layout/vList6"/>
    <dgm:cxn modelId="{356D6B01-E2D8-4A89-979D-E99B19A04401}" type="presParOf" srcId="{5B19F787-B6F6-4A24-9610-E058F06B8C3B}" destId="{AB49D215-D4A7-47F1-A04E-5CF63F626EF3}" srcOrd="1" destOrd="0" presId="urn:microsoft.com/office/officeart/2005/8/layout/vList6"/>
    <dgm:cxn modelId="{C658647F-05E2-4740-91F6-C0AA19DF4CB6}" type="presParOf" srcId="{0B0E2A24-DDA7-44E5-A005-06936B6F401A}" destId="{FC1E812D-29AB-49AA-99B8-37F23BB00E9A}" srcOrd="1" destOrd="0" presId="urn:microsoft.com/office/officeart/2005/8/layout/vList6"/>
    <dgm:cxn modelId="{71349988-001E-4D04-B8D5-4FB275E9AAD7}" type="presParOf" srcId="{0B0E2A24-DDA7-44E5-A005-06936B6F401A}" destId="{3B2279E7-AD69-46B8-80E0-B523992994C5}" srcOrd="2" destOrd="0" presId="urn:microsoft.com/office/officeart/2005/8/layout/vList6"/>
    <dgm:cxn modelId="{9C648A54-7DDA-4B1C-BF1E-D3C1FAB77907}" type="presParOf" srcId="{3B2279E7-AD69-46B8-80E0-B523992994C5}" destId="{8C6F8CCA-A798-4514-9451-179F9303D37F}" srcOrd="0" destOrd="0" presId="urn:microsoft.com/office/officeart/2005/8/layout/vList6"/>
    <dgm:cxn modelId="{4727E324-B804-4383-8F27-4AF3E42FACBB}" type="presParOf" srcId="{3B2279E7-AD69-46B8-80E0-B523992994C5}" destId="{69F150DD-AE10-4501-9DE7-6879E3E8AC9D}"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BED4-C0C4-461F-A1F0-A52557EE59BC}">
      <dsp:nvSpPr>
        <dsp:cNvPr id="0" name=""/>
        <dsp:cNvSpPr/>
      </dsp:nvSpPr>
      <dsp:spPr>
        <a:xfrm>
          <a:off x="2" y="0"/>
          <a:ext cx="4343397" cy="2972562"/>
        </a:xfrm>
        <a:prstGeom prst="rightArrow">
          <a:avLst/>
        </a:prstGeom>
        <a:solidFill>
          <a:srgbClr val="0070C0"/>
        </a:solidFill>
        <a:ln>
          <a:solidFill>
            <a:schemeClr val="accent1">
              <a:lumMod val="75000"/>
            </a:schemeClr>
          </a:solidFill>
        </a:ln>
        <a:effectLst/>
      </dsp:spPr>
      <dsp:style>
        <a:lnRef idx="0">
          <a:scrgbClr r="0" g="0" b="0"/>
        </a:lnRef>
        <a:fillRef idx="1">
          <a:scrgbClr r="0" g="0" b="0"/>
        </a:fillRef>
        <a:effectRef idx="0">
          <a:scrgbClr r="0" g="0" b="0"/>
        </a:effectRef>
        <a:fontRef idx="minor"/>
      </dsp:style>
    </dsp:sp>
    <dsp:sp modelId="{67A759F8-4EA0-4AD3-8B6C-2CD3AB4A4A95}">
      <dsp:nvSpPr>
        <dsp:cNvPr id="0" name=""/>
        <dsp:cNvSpPr/>
      </dsp:nvSpPr>
      <dsp:spPr>
        <a:xfrm>
          <a:off x="133644" y="898676"/>
          <a:ext cx="1303020" cy="1189024"/>
        </a:xfrm>
        <a:prstGeom prst="roundRect">
          <a:avLst/>
        </a:prstGeom>
        <a:solidFill>
          <a:schemeClr val="bg1"/>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Receipt and Referral</a:t>
          </a:r>
        </a:p>
      </dsp:txBody>
      <dsp:txXfrm>
        <a:off x="191687" y="956719"/>
        <a:ext cx="1186934" cy="1072938"/>
      </dsp:txXfrm>
    </dsp:sp>
    <dsp:sp modelId="{AFFFD6BB-3A68-4896-AD9C-C896987AE075}">
      <dsp:nvSpPr>
        <dsp:cNvPr id="0" name=""/>
        <dsp:cNvSpPr/>
      </dsp:nvSpPr>
      <dsp:spPr>
        <a:xfrm>
          <a:off x="1520189" y="891768"/>
          <a:ext cx="1303020" cy="1189024"/>
        </a:xfrm>
        <a:prstGeom prst="roundRect">
          <a:avLst/>
        </a:prstGeom>
        <a:solidFill>
          <a:schemeClr val="bg1"/>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Initial Peer Review</a:t>
          </a:r>
        </a:p>
      </dsp:txBody>
      <dsp:txXfrm>
        <a:off x="1578232" y="949811"/>
        <a:ext cx="1186934" cy="1072938"/>
      </dsp:txXfrm>
    </dsp:sp>
    <dsp:sp modelId="{1156BD30-4BC7-4DB7-ACB4-7424877C543E}">
      <dsp:nvSpPr>
        <dsp:cNvPr id="0" name=""/>
        <dsp:cNvSpPr/>
      </dsp:nvSpPr>
      <dsp:spPr>
        <a:xfrm>
          <a:off x="2893196" y="891768"/>
          <a:ext cx="1303020" cy="1189024"/>
        </a:xfrm>
        <a:prstGeom prst="roundRect">
          <a:avLst/>
        </a:prstGeom>
        <a:solidFill>
          <a:schemeClr val="bg1"/>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National Advisory Council</a:t>
          </a:r>
        </a:p>
        <a:p>
          <a:pPr lvl="0" algn="ctr" defTabSz="711200">
            <a:lnSpc>
              <a:spcPct val="90000"/>
            </a:lnSpc>
            <a:spcBef>
              <a:spcPct val="0"/>
            </a:spcBef>
            <a:spcAft>
              <a:spcPct val="35000"/>
            </a:spcAft>
          </a:pPr>
          <a:r>
            <a:rPr lang="en-US" sz="1600" kern="1200" dirty="0">
              <a:solidFill>
                <a:schemeClr val="tx1"/>
              </a:solidFill>
            </a:rPr>
            <a:t>Review</a:t>
          </a:r>
        </a:p>
      </dsp:txBody>
      <dsp:txXfrm>
        <a:off x="2951239" y="949811"/>
        <a:ext cx="1186934" cy="1072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D215-D4A7-47F1-A04E-5CF63F626EF3}">
      <dsp:nvSpPr>
        <dsp:cNvPr id="0" name=""/>
        <dsp:cNvSpPr/>
      </dsp:nvSpPr>
      <dsp:spPr>
        <a:xfrm>
          <a:off x="1554479" y="739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Scientific Focus &amp; Mission Relevance</a:t>
          </a:r>
        </a:p>
        <a:p>
          <a:pPr marL="114300" lvl="1" indent="-114300" algn="l" defTabSz="622300">
            <a:lnSpc>
              <a:spcPct val="90000"/>
            </a:lnSpc>
            <a:spcBef>
              <a:spcPct val="0"/>
            </a:spcBef>
            <a:spcAft>
              <a:spcPct val="15000"/>
            </a:spcAft>
            <a:buChar char="••"/>
          </a:pPr>
          <a:r>
            <a:rPr lang="en-US" sz="1400" kern="1200" dirty="0"/>
            <a:t>Program Officials (POs)</a:t>
          </a:r>
        </a:p>
      </dsp:txBody>
      <dsp:txXfrm>
        <a:off x="1554479" y="138895"/>
        <a:ext cx="1937210" cy="789021"/>
      </dsp:txXfrm>
    </dsp:sp>
    <dsp:sp modelId="{01186633-12D8-4985-9219-28BDAE0EEF0A}">
      <dsp:nvSpPr>
        <dsp:cNvPr id="0" name=""/>
        <dsp:cNvSpPr/>
      </dsp:nvSpPr>
      <dsp:spPr>
        <a:xfrm>
          <a:off x="0" y="0"/>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effectLst/>
            </a:rPr>
            <a:t>Funding Institute(s)</a:t>
          </a:r>
          <a:endParaRPr lang="en-US" sz="2000" kern="1200" dirty="0">
            <a:ln>
              <a:solidFill>
                <a:schemeClr val="accent1">
                  <a:lumMod val="75000"/>
                </a:schemeClr>
              </a:solidFill>
            </a:ln>
            <a:solidFill>
              <a:schemeClr val="tx1"/>
            </a:solidFill>
            <a:effectLst/>
          </a:endParaRPr>
        </a:p>
      </dsp:txBody>
      <dsp:txXfrm>
        <a:off x="51356" y="51356"/>
        <a:ext cx="1451768" cy="949316"/>
      </dsp:txXfrm>
    </dsp:sp>
    <dsp:sp modelId="{69F150DD-AE10-4501-9DE7-6879E3E8AC9D}">
      <dsp:nvSpPr>
        <dsp:cNvPr id="0" name=""/>
        <dsp:cNvSpPr/>
      </dsp:nvSpPr>
      <dsp:spPr>
        <a:xfrm>
          <a:off x="1554480" y="115777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Initial Review Groups (CSR or ICs)</a:t>
          </a:r>
        </a:p>
        <a:p>
          <a:pPr marL="114300" lvl="1" indent="-114300" algn="l" defTabSz="622300">
            <a:lnSpc>
              <a:spcPct val="90000"/>
            </a:lnSpc>
            <a:spcBef>
              <a:spcPct val="0"/>
            </a:spcBef>
            <a:spcAft>
              <a:spcPct val="15000"/>
            </a:spcAft>
            <a:buChar char="••"/>
          </a:pPr>
          <a:r>
            <a:rPr lang="en-US" sz="1400" kern="1200" dirty="0"/>
            <a:t>Scientific Review Officers (SROs)</a:t>
          </a:r>
        </a:p>
      </dsp:txBody>
      <dsp:txXfrm>
        <a:off x="1554480" y="1289275"/>
        <a:ext cx="1937210" cy="789021"/>
      </dsp:txXfrm>
    </dsp:sp>
    <dsp:sp modelId="{8C6F8CCA-A798-4514-9451-179F9303D37F}">
      <dsp:nvSpPr>
        <dsp:cNvPr id="0" name=""/>
        <dsp:cNvSpPr/>
      </dsp:nvSpPr>
      <dsp:spPr>
        <a:xfrm>
          <a:off x="0" y="1157501"/>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Scientific Review Group</a:t>
          </a:r>
        </a:p>
      </dsp:txBody>
      <dsp:txXfrm>
        <a:off x="51356" y="1208857"/>
        <a:ext cx="1451768" cy="949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D215-D4A7-47F1-A04E-5CF63F626EF3}">
      <dsp:nvSpPr>
        <dsp:cNvPr id="0" name=""/>
        <dsp:cNvSpPr/>
      </dsp:nvSpPr>
      <dsp:spPr>
        <a:xfrm>
          <a:off x="1554479" y="739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Scientific Focus &amp; Mission Relevance</a:t>
          </a:r>
        </a:p>
        <a:p>
          <a:pPr marL="114300" lvl="1" indent="-114300" algn="l" defTabSz="622300">
            <a:lnSpc>
              <a:spcPct val="90000"/>
            </a:lnSpc>
            <a:spcBef>
              <a:spcPct val="0"/>
            </a:spcBef>
            <a:spcAft>
              <a:spcPct val="15000"/>
            </a:spcAft>
            <a:buChar char="••"/>
          </a:pPr>
          <a:r>
            <a:rPr lang="en-US" sz="1400" kern="1200" dirty="0"/>
            <a:t>Program Officials (POs)</a:t>
          </a:r>
        </a:p>
      </dsp:txBody>
      <dsp:txXfrm>
        <a:off x="1554479" y="138895"/>
        <a:ext cx="1937210" cy="789021"/>
      </dsp:txXfrm>
    </dsp:sp>
    <dsp:sp modelId="{01186633-12D8-4985-9219-28BDAE0EEF0A}">
      <dsp:nvSpPr>
        <dsp:cNvPr id="0" name=""/>
        <dsp:cNvSpPr/>
      </dsp:nvSpPr>
      <dsp:spPr>
        <a:xfrm>
          <a:off x="0" y="0"/>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effectLst/>
            </a:rPr>
            <a:t>Funding Institute(s)</a:t>
          </a:r>
          <a:endParaRPr lang="en-US" sz="2000" kern="1200" dirty="0">
            <a:ln>
              <a:solidFill>
                <a:schemeClr val="accent1">
                  <a:lumMod val="75000"/>
                </a:schemeClr>
              </a:solidFill>
            </a:ln>
            <a:solidFill>
              <a:schemeClr val="tx1"/>
            </a:solidFill>
            <a:effectLst/>
          </a:endParaRPr>
        </a:p>
      </dsp:txBody>
      <dsp:txXfrm>
        <a:off x="51356" y="51356"/>
        <a:ext cx="1451768" cy="949316"/>
      </dsp:txXfrm>
    </dsp:sp>
    <dsp:sp modelId="{69F150DD-AE10-4501-9DE7-6879E3E8AC9D}">
      <dsp:nvSpPr>
        <dsp:cNvPr id="0" name=""/>
        <dsp:cNvSpPr/>
      </dsp:nvSpPr>
      <dsp:spPr>
        <a:xfrm>
          <a:off x="1554480" y="115777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Initial Review Groups (CSR or ICs)</a:t>
          </a:r>
        </a:p>
        <a:p>
          <a:pPr marL="114300" lvl="1" indent="-114300" algn="l" defTabSz="622300">
            <a:lnSpc>
              <a:spcPct val="90000"/>
            </a:lnSpc>
            <a:spcBef>
              <a:spcPct val="0"/>
            </a:spcBef>
            <a:spcAft>
              <a:spcPct val="15000"/>
            </a:spcAft>
            <a:buChar char="••"/>
          </a:pPr>
          <a:r>
            <a:rPr lang="en-US" sz="1400" kern="1200" dirty="0"/>
            <a:t>Scientific Review Officers (SROs)</a:t>
          </a:r>
        </a:p>
      </dsp:txBody>
      <dsp:txXfrm>
        <a:off x="1554480" y="1289275"/>
        <a:ext cx="1937210" cy="789021"/>
      </dsp:txXfrm>
    </dsp:sp>
    <dsp:sp modelId="{8C6F8CCA-A798-4514-9451-179F9303D37F}">
      <dsp:nvSpPr>
        <dsp:cNvPr id="0" name=""/>
        <dsp:cNvSpPr/>
      </dsp:nvSpPr>
      <dsp:spPr>
        <a:xfrm>
          <a:off x="0" y="1157501"/>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Scientific Review Group</a:t>
          </a:r>
        </a:p>
      </dsp:txBody>
      <dsp:txXfrm>
        <a:off x="51356" y="1208857"/>
        <a:ext cx="1451768" cy="9493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659" y="142"/>
          <a:ext cx="1447803" cy="1447514"/>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10 – Highest Impact</a:t>
          </a:r>
        </a:p>
      </dsp:txBody>
      <dsp:txXfrm rot="5400000">
        <a:off x="252801" y="361948"/>
        <a:ext cx="1194199" cy="723901"/>
      </dsp:txXfrm>
    </dsp:sp>
    <dsp:sp modelId="{678F1EC2-DAB8-4ECB-B4D4-E2D21C35D749}">
      <dsp:nvSpPr>
        <dsp:cNvPr id="0" name=""/>
        <dsp:cNvSpPr/>
      </dsp:nvSpPr>
      <dsp:spPr>
        <a:xfrm rot="5400000">
          <a:off x="1829455" y="865"/>
          <a:ext cx="1447803" cy="1446069"/>
        </a:xfrm>
        <a:prstGeom prst="upArrow">
          <a:avLst>
            <a:gd name="adj1" fmla="val 50000"/>
            <a:gd name="adj2" fmla="val 35000"/>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90 – Lowest Impact</a:t>
          </a:r>
          <a:endParaRPr lang="en-US" sz="2000" i="0" kern="1200" dirty="0">
            <a:solidFill>
              <a:schemeClr val="tx1"/>
            </a:solidFill>
          </a:endParaRPr>
        </a:p>
      </dsp:txBody>
      <dsp:txXfrm rot="-5400000">
        <a:off x="1830322" y="361949"/>
        <a:ext cx="1193007" cy="723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D215-D4A7-47F1-A04E-5CF63F626EF3}">
      <dsp:nvSpPr>
        <dsp:cNvPr id="0" name=""/>
        <dsp:cNvSpPr/>
      </dsp:nvSpPr>
      <dsp:spPr>
        <a:xfrm>
          <a:off x="1554479" y="739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Scientific Focus &amp; Mission Relevance</a:t>
          </a:r>
        </a:p>
        <a:p>
          <a:pPr marL="114300" lvl="1" indent="-114300" algn="l" defTabSz="622300">
            <a:lnSpc>
              <a:spcPct val="90000"/>
            </a:lnSpc>
            <a:spcBef>
              <a:spcPct val="0"/>
            </a:spcBef>
            <a:spcAft>
              <a:spcPct val="15000"/>
            </a:spcAft>
            <a:buChar char="••"/>
          </a:pPr>
          <a:r>
            <a:rPr lang="en-US" sz="1400" kern="1200" dirty="0"/>
            <a:t>Program Officials (POs)</a:t>
          </a:r>
        </a:p>
      </dsp:txBody>
      <dsp:txXfrm>
        <a:off x="1554479" y="138895"/>
        <a:ext cx="1937210" cy="789021"/>
      </dsp:txXfrm>
    </dsp:sp>
    <dsp:sp modelId="{01186633-12D8-4985-9219-28BDAE0EEF0A}">
      <dsp:nvSpPr>
        <dsp:cNvPr id="0" name=""/>
        <dsp:cNvSpPr/>
      </dsp:nvSpPr>
      <dsp:spPr>
        <a:xfrm>
          <a:off x="0" y="0"/>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effectLst/>
            </a:rPr>
            <a:t>Funding Institute(s)</a:t>
          </a:r>
          <a:endParaRPr lang="en-US" sz="2000" kern="1200" dirty="0">
            <a:ln>
              <a:solidFill>
                <a:schemeClr val="accent1">
                  <a:lumMod val="75000"/>
                </a:schemeClr>
              </a:solidFill>
            </a:ln>
            <a:solidFill>
              <a:schemeClr val="tx1"/>
            </a:solidFill>
            <a:effectLst/>
          </a:endParaRPr>
        </a:p>
      </dsp:txBody>
      <dsp:txXfrm>
        <a:off x="51356" y="51356"/>
        <a:ext cx="1451768" cy="949316"/>
      </dsp:txXfrm>
    </dsp:sp>
    <dsp:sp modelId="{69F150DD-AE10-4501-9DE7-6879E3E8AC9D}">
      <dsp:nvSpPr>
        <dsp:cNvPr id="0" name=""/>
        <dsp:cNvSpPr/>
      </dsp:nvSpPr>
      <dsp:spPr>
        <a:xfrm>
          <a:off x="1554480" y="115777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Initial Review Groups (CSR or ICs)</a:t>
          </a:r>
        </a:p>
        <a:p>
          <a:pPr marL="114300" lvl="1" indent="-114300" algn="l" defTabSz="622300">
            <a:lnSpc>
              <a:spcPct val="90000"/>
            </a:lnSpc>
            <a:spcBef>
              <a:spcPct val="0"/>
            </a:spcBef>
            <a:spcAft>
              <a:spcPct val="15000"/>
            </a:spcAft>
            <a:buChar char="••"/>
          </a:pPr>
          <a:r>
            <a:rPr lang="en-US" sz="1400" kern="1200" dirty="0"/>
            <a:t>Scientific Review Officers (SROs)</a:t>
          </a:r>
        </a:p>
      </dsp:txBody>
      <dsp:txXfrm>
        <a:off x="1554480" y="1289275"/>
        <a:ext cx="1937210" cy="789021"/>
      </dsp:txXfrm>
    </dsp:sp>
    <dsp:sp modelId="{8C6F8CCA-A798-4514-9451-179F9303D37F}">
      <dsp:nvSpPr>
        <dsp:cNvPr id="0" name=""/>
        <dsp:cNvSpPr/>
      </dsp:nvSpPr>
      <dsp:spPr>
        <a:xfrm>
          <a:off x="0" y="1157501"/>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Scientific Review Group</a:t>
          </a:r>
        </a:p>
      </dsp:txBody>
      <dsp:txXfrm>
        <a:off x="51356" y="1208857"/>
        <a:ext cx="1451768" cy="9493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defTabSz="924967">
              <a:defRPr sz="1200"/>
            </a:lvl1pPr>
          </a:lstStyle>
          <a:p>
            <a:pPr>
              <a:defRPr/>
            </a:pPr>
            <a:endParaRPr lang="en-US" dirty="0"/>
          </a:p>
        </p:txBody>
      </p:sp>
      <p:sp>
        <p:nvSpPr>
          <p:cNvPr id="18435" name="Rectangle 3"/>
          <p:cNvSpPr>
            <a:spLocks noGrp="1" noChangeArrowheads="1"/>
          </p:cNvSpPr>
          <p:nvPr>
            <p:ph type="dt" sz="quarter" idx="1"/>
          </p:nvPr>
        </p:nvSpPr>
        <p:spPr bwMode="auto">
          <a:xfrm>
            <a:off x="3936173"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algn="r" defTabSz="924967">
              <a:defRPr sz="1200"/>
            </a:lvl1pPr>
          </a:lstStyle>
          <a:p>
            <a:pPr>
              <a:defRPr/>
            </a:pPr>
            <a:endParaRPr lang="en-US" dirty="0"/>
          </a:p>
        </p:txBody>
      </p:sp>
      <p:sp>
        <p:nvSpPr>
          <p:cNvPr id="18436" name="Rectangle 4"/>
          <p:cNvSpPr>
            <a:spLocks noGrp="1" noChangeArrowheads="1"/>
          </p:cNvSpPr>
          <p:nvPr>
            <p:ph type="ftr" sz="quarter" idx="2"/>
          </p:nvPr>
        </p:nvSpPr>
        <p:spPr bwMode="auto">
          <a:xfrm>
            <a:off x="0"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defTabSz="924967">
              <a:defRPr sz="1200"/>
            </a:lvl1pPr>
          </a:lstStyle>
          <a:p>
            <a:pPr>
              <a:defRPr/>
            </a:pPr>
            <a:endParaRPr lang="en-US" dirty="0"/>
          </a:p>
        </p:txBody>
      </p:sp>
      <p:sp>
        <p:nvSpPr>
          <p:cNvPr id="18437" name="Rectangle 5"/>
          <p:cNvSpPr>
            <a:spLocks noGrp="1" noChangeArrowheads="1"/>
          </p:cNvSpPr>
          <p:nvPr>
            <p:ph type="sldNum" sz="quarter" idx="3"/>
          </p:nvPr>
        </p:nvSpPr>
        <p:spPr bwMode="auto">
          <a:xfrm>
            <a:off x="3936173"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algn="r" defTabSz="924967">
              <a:defRPr sz="1200"/>
            </a:lvl1pPr>
          </a:lstStyle>
          <a:p>
            <a:pPr>
              <a:defRPr/>
            </a:pPr>
            <a:fld id="{4FFFEF2C-A1AB-4CBC-8C6D-D06F75FB72E5}" type="slidenum">
              <a:rPr lang="en-US"/>
              <a:pPr>
                <a:defRPr/>
              </a:pPr>
              <a:t>‹#›</a:t>
            </a:fld>
            <a:endParaRPr lang="en-US" dirty="0"/>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defTabSz="924967">
              <a:defRPr sz="1200"/>
            </a:lvl1pPr>
          </a:lstStyle>
          <a:p>
            <a:pPr>
              <a:defRPr/>
            </a:pPr>
            <a:endParaRPr lang="en-US" dirty="0"/>
          </a:p>
        </p:txBody>
      </p:sp>
      <p:sp>
        <p:nvSpPr>
          <p:cNvPr id="4099" name="Rectangle 3"/>
          <p:cNvSpPr>
            <a:spLocks noGrp="1" noChangeArrowheads="1"/>
          </p:cNvSpPr>
          <p:nvPr>
            <p:ph type="dt" idx="1"/>
          </p:nvPr>
        </p:nvSpPr>
        <p:spPr bwMode="auto">
          <a:xfrm>
            <a:off x="3936173"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algn="r" defTabSz="924967">
              <a:defRPr sz="1200"/>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637" y="4387767"/>
            <a:ext cx="5558801" cy="4155919"/>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defTabSz="924967">
              <a:defRPr sz="1200"/>
            </a:lvl1pPr>
          </a:lstStyle>
          <a:p>
            <a:pPr>
              <a:defRPr/>
            </a:pPr>
            <a:endParaRPr lang="en-US" dirty="0"/>
          </a:p>
        </p:txBody>
      </p:sp>
      <p:sp>
        <p:nvSpPr>
          <p:cNvPr id="4103" name="Rectangle 7"/>
          <p:cNvSpPr>
            <a:spLocks noGrp="1" noChangeArrowheads="1"/>
          </p:cNvSpPr>
          <p:nvPr>
            <p:ph type="sldNum" sz="quarter" idx="5"/>
          </p:nvPr>
        </p:nvSpPr>
        <p:spPr bwMode="auto">
          <a:xfrm>
            <a:off x="3936173"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algn="r" defTabSz="924967">
              <a:defRPr sz="1200"/>
            </a:lvl1pPr>
          </a:lstStyle>
          <a:p>
            <a:pPr>
              <a:defRPr/>
            </a:pPr>
            <a:fld id="{6DB84531-532E-4955-9D8E-510EA9476B6B}" type="slidenum">
              <a:rPr lang="en-US"/>
              <a:pPr>
                <a:defRPr/>
              </a:pPr>
              <a:t>‹#›</a:t>
            </a:fld>
            <a:endParaRPr lang="en-US" dirty="0"/>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dirty="0"/>
              <a:t>DESIGN SAMPLE DEC 1</a:t>
            </a: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val="19351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dirty="0"/>
          </a:p>
        </p:txBody>
      </p:sp>
    </p:spTree>
    <p:extLst>
      <p:ext uri="{BB962C8B-B14F-4D97-AF65-F5344CB8AC3E}">
        <p14:creationId xmlns:p14="http://schemas.microsoft.com/office/powerpoint/2010/main" val="34747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val="389055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1716559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val="306709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val="312979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5509455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272093846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2767456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833707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DESIGN SAMPLE DEC 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pic>
        <p:nvPicPr>
          <p:cNvPr id="7" name="Picture 6" descr="People and Plac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a:t>Date</a:t>
            </a:r>
          </a:p>
        </p:txBody>
      </p:sp>
    </p:spTree>
    <p:extLst>
      <p:ext uri="{BB962C8B-B14F-4D97-AF65-F5344CB8AC3E}">
        <p14:creationId xmlns:p14="http://schemas.microsoft.com/office/powerpoint/2010/main" val="312023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DESIGN SAMPLE DEC 1</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val="152004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dirty="0"/>
              <a:t>DESIGN SAMPLE DEC 1</a:t>
            </a: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dirty="0"/>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 name="Picture 15"/>
          <p:cNvPicPr>
            <a:picLocks noChangeAspect="1"/>
          </p:cNvPicPr>
          <p:nvPr userDrawn="1"/>
        </p:nvPicPr>
        <p:blipFill>
          <a:blip r:embed="rId10"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50" r:id="rId5"/>
    <p:sldLayoutId id="2147485423" r:id="rId6"/>
    <p:sldLayoutId id="2147485424" r:id="rId7"/>
    <p:sldLayoutId id="2147485425" r:id="rId8"/>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dirty="0"/>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3" name="Picture 2" descr="NIH_OER_Master_Logo_2Color.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public.era.nih.gov/pubroster/" TargetMode="External"/><Relationship Id="rId2" Type="http://schemas.openxmlformats.org/officeDocument/2006/relationships/hyperlink" Target="http://public.csr.nih.gov/StudySections/Pages/default.aspx" TargetMode="External"/><Relationship Id="rId1" Type="http://schemas.openxmlformats.org/officeDocument/2006/relationships/slideLayout" Target="../slideLayouts/slideLayout3.xml"/><Relationship Id="rId5" Type="http://schemas.openxmlformats.org/officeDocument/2006/relationships/hyperlink" Target="http://era.nih.gov/services_for_applicants/like_this/likethis.cfm" TargetMode="External"/><Relationship Id="rId4" Type="http://schemas.openxmlformats.org/officeDocument/2006/relationships/hyperlink" Target="http://www.csr.nih.gov/Committees/rosterindex.asp"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hyperlink" Target="https://public.uat.era.nih.gov/common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grants.nih.gov/grants/peer/peer.htm" TargetMode="External"/><Relationship Id="rId2" Type="http://schemas.openxmlformats.org/officeDocument/2006/relationships/hyperlink" Target="http://grants.nih.gov/grants/peer_review_process.htm" TargetMode="External"/><Relationship Id="rId1" Type="http://schemas.openxmlformats.org/officeDocument/2006/relationships/slideLayout" Target="../slideLayouts/slideLayout3.xml"/><Relationship Id="rId5" Type="http://schemas.openxmlformats.org/officeDocument/2006/relationships/hyperlink" Target="http://grants.nih.gov/grants/guide/index.html" TargetMode="External"/><Relationship Id="rId4" Type="http://schemas.openxmlformats.org/officeDocument/2006/relationships/hyperlink" Target="http://public.csr.nih.gov/Pages/default.aspx"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grants.nih.gov/grants/how-to-apply-application-guide/due-dates-and-submission-policies/due-dates.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grants.nih.gov/grants/guide/pa-files/PA-18-504.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838200"/>
          </a:xfrm>
        </p:spPr>
        <p:txBody>
          <a:bodyPr/>
          <a:lstStyle/>
          <a:p>
            <a:r>
              <a:rPr lang="en-US" sz="4400" spc="50" dirty="0">
                <a:ln w="9525" cmpd="sng">
                  <a:solidFill>
                    <a:schemeClr val="accent1"/>
                  </a:solidFill>
                  <a:prstDash val="solid"/>
                </a:ln>
                <a:solidFill>
                  <a:srgbClr val="70AD47">
                    <a:tint val="1000"/>
                  </a:srgbClr>
                </a:solidFill>
                <a:effectLst>
                  <a:glow rad="38100">
                    <a:schemeClr val="accent1">
                      <a:alpha val="40000"/>
                    </a:schemeClr>
                  </a:glow>
                </a:effectLst>
              </a:rPr>
              <a:t>The NIH Peer Review Process</a:t>
            </a:r>
            <a:endParaRPr lang="en-US"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TextBox 3"/>
          <p:cNvSpPr txBox="1"/>
          <p:nvPr/>
        </p:nvSpPr>
        <p:spPr>
          <a:xfrm>
            <a:off x="0" y="4648200"/>
            <a:ext cx="9144000" cy="369332"/>
          </a:xfrm>
          <a:prstGeom prst="rect">
            <a:avLst/>
          </a:prstGeom>
          <a:noFill/>
        </p:spPr>
        <p:txBody>
          <a:bodyPr wrap="square" rtlCol="0">
            <a:spAutoFit/>
          </a:bodyPr>
          <a:lstStyle/>
          <a:p>
            <a:pPr algn="ctr"/>
            <a:r>
              <a:rPr lang="en-US" dirty="0">
                <a:solidFill>
                  <a:srgbClr val="008000"/>
                </a:solidFill>
              </a:rPr>
              <a:t>NIH Regional Seminars 2017</a:t>
            </a:r>
          </a:p>
        </p:txBody>
      </p:sp>
      <p:sp>
        <p:nvSpPr>
          <p:cNvPr id="3" name="Text Placeholder 2"/>
          <p:cNvSpPr>
            <a:spLocks noGrp="1"/>
          </p:cNvSpPr>
          <p:nvPr>
            <p:ph type="body" idx="1"/>
          </p:nvPr>
        </p:nvSpPr>
        <p:spPr>
          <a:xfrm>
            <a:off x="152400" y="5105400"/>
            <a:ext cx="8839200" cy="1447800"/>
          </a:xfrm>
        </p:spPr>
        <p:txBody>
          <a:bodyPr/>
          <a:lstStyle/>
          <a:p>
            <a:pPr>
              <a:defRPr/>
            </a:pPr>
            <a:r>
              <a:rPr lang="en-US" sz="1600" dirty="0">
                <a:solidFill>
                  <a:schemeClr val="tx2">
                    <a:lumMod val="75000"/>
                  </a:schemeClr>
                </a:solidFill>
              </a:rPr>
              <a:t>Sally A. Amero, Ph.D.			Weijia Ni, Ph.D., Chief</a:t>
            </a:r>
          </a:p>
          <a:p>
            <a:r>
              <a:rPr lang="en-US" sz="1600" dirty="0">
                <a:solidFill>
                  <a:schemeClr val="tx2">
                    <a:lumMod val="75000"/>
                  </a:schemeClr>
                </a:solidFill>
              </a:rPr>
              <a:t>NIH Review Policy Officer			Risk, Prevention and Health Behavior IRG</a:t>
            </a:r>
          </a:p>
          <a:p>
            <a:r>
              <a:rPr lang="en-US" sz="1600" dirty="0">
                <a:solidFill>
                  <a:schemeClr val="tx2">
                    <a:lumMod val="75000"/>
                  </a:schemeClr>
                </a:solidFill>
              </a:rPr>
              <a:t>Extramural Research Integrity Liaison Officer	Center for Scientific Review</a:t>
            </a:r>
          </a:p>
          <a:p>
            <a:r>
              <a:rPr lang="en-US" sz="1600" dirty="0">
                <a:solidFill>
                  <a:schemeClr val="tx2">
                    <a:lumMod val="75000"/>
                  </a:schemeClr>
                </a:solidFill>
              </a:rPr>
              <a:t>Office of Extramural Research		National Institutes of Health		</a:t>
            </a:r>
          </a:p>
          <a:p>
            <a:pPr>
              <a:defRPr/>
            </a:pPr>
            <a:r>
              <a:rPr lang="en-US" sz="1600" dirty="0">
                <a:solidFill>
                  <a:schemeClr val="tx2">
                    <a:lumMod val="75000"/>
                  </a:schemeClr>
                </a:solidFill>
              </a:rPr>
              <a:t>National Institutes of Health			</a:t>
            </a:r>
            <a:endParaRPr lang="en-US" sz="1600" dirty="0"/>
          </a:p>
        </p:txBody>
      </p:sp>
    </p:spTree>
    <p:extLst>
      <p:ext uri="{BB962C8B-B14F-4D97-AF65-F5344CB8AC3E}">
        <p14:creationId xmlns:p14="http://schemas.microsoft.com/office/powerpoint/2010/main" val="3513551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normAutofit/>
          </a:bodyPr>
          <a:lstStyle/>
          <a:p>
            <a:r>
              <a:rPr lang="en-US" sz="4000" dirty="0"/>
              <a:t>Requesting a Study Section</a:t>
            </a:r>
          </a:p>
        </p:txBody>
      </p:sp>
      <p:sp>
        <p:nvSpPr>
          <p:cNvPr id="4" name="Rectangle 3" descr="These three hyperlinks provide access to various NIH resources. The first links to the descriptions of study sections within the Center for Scientific Review. The second links to the rosters of study sections within the Center for Scientific Review. And, the third provides access to a thesauras-based search tool called &quot;Like&quot; that is useful when searching the NIH grant database for applications that are 'like' a given application" title="Hyperlinks to NIH resources"/>
          <p:cNvSpPr/>
          <p:nvPr/>
        </p:nvSpPr>
        <p:spPr>
          <a:xfrm>
            <a:off x="152400" y="944623"/>
            <a:ext cx="8839200" cy="5103961"/>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US" sz="2400" dirty="0"/>
              <a:t>IC or CSR review is stated in the Funding Opportunity Announcement (FOA). </a:t>
            </a:r>
          </a:p>
          <a:p>
            <a:pPr marL="457200" indent="-457200">
              <a:spcBef>
                <a:spcPts val="600"/>
              </a:spcBef>
              <a:spcAft>
                <a:spcPts val="600"/>
              </a:spcAft>
              <a:buFont typeface="Arial" panose="020B0604020202020204" pitchFamily="34" charset="0"/>
              <a:buChar char="•"/>
            </a:pPr>
            <a:r>
              <a:rPr lang="en-US" sz="2400" dirty="0"/>
              <a:t>Information about study sections:</a:t>
            </a:r>
          </a:p>
          <a:p>
            <a:pPr marL="914400" lvl="1" indent="-457200">
              <a:spcBef>
                <a:spcPts val="600"/>
              </a:spcBef>
              <a:spcAft>
                <a:spcPts val="0"/>
              </a:spcAft>
              <a:buFont typeface="Arial" panose="020B0604020202020204" pitchFamily="34" charset="0"/>
              <a:buChar char="̶"/>
            </a:pPr>
            <a:r>
              <a:rPr lang="en-US" sz="2200" dirty="0"/>
              <a:t>Center for Scientific Review study sections: </a:t>
            </a:r>
            <a:r>
              <a:rPr lang="en-US" sz="2200" dirty="0">
                <a:solidFill>
                  <a:srgbClr val="1008D6"/>
                </a:solidFill>
                <a:hlinkClick r:id="rId2" tooltip="CSR Study Sections"/>
              </a:rPr>
              <a:t>http://public.csr.nih.gov/StudySections/Pages/default.aspx</a:t>
            </a:r>
            <a:endParaRPr lang="en-US" sz="2200" dirty="0">
              <a:solidFill>
                <a:srgbClr val="1008D6"/>
              </a:solidFill>
            </a:endParaRPr>
          </a:p>
          <a:p>
            <a:pPr marL="914400" lvl="1" indent="-457200">
              <a:spcBef>
                <a:spcPts val="600"/>
              </a:spcBef>
              <a:spcAft>
                <a:spcPts val="0"/>
              </a:spcAft>
              <a:buFont typeface="Arial" panose="020B0604020202020204" pitchFamily="34" charset="0"/>
              <a:buChar char="̶"/>
            </a:pPr>
            <a:r>
              <a:rPr lang="en-US" sz="2200" dirty="0"/>
              <a:t>Rosters are available on NIH websites           </a:t>
            </a:r>
            <a:r>
              <a:rPr lang="en-US" sz="2200" dirty="0">
                <a:hlinkClick r:id="rId3" tooltip="Rosters"/>
              </a:rPr>
              <a:t>https://public.era.nih.gov/pubroster/</a:t>
            </a:r>
            <a:endParaRPr lang="en-US" sz="2200" i="1" dirty="0"/>
          </a:p>
          <a:p>
            <a:pPr lvl="1">
              <a:spcBef>
                <a:spcPts val="600"/>
              </a:spcBef>
              <a:spcAft>
                <a:spcPts val="0"/>
              </a:spcAft>
            </a:pPr>
            <a:r>
              <a:rPr lang="en-US" sz="2200" i="1" dirty="0"/>
              <a:t> 	</a:t>
            </a:r>
            <a:r>
              <a:rPr lang="en-US" sz="2200" i="1" dirty="0">
                <a:hlinkClick r:id="rId4" tooltip="rosters"/>
              </a:rPr>
              <a:t>http://www.csr.nih.gov/Committees/rosterindex.asp</a:t>
            </a:r>
            <a:endParaRPr lang="en-US" sz="2200" i="1" dirty="0"/>
          </a:p>
          <a:p>
            <a:pPr marL="914400" lvl="1" indent="-457200">
              <a:spcBef>
                <a:spcPts val="600"/>
              </a:spcBef>
              <a:spcAft>
                <a:spcPts val="0"/>
              </a:spcAft>
              <a:buFont typeface="Arial" panose="020B0604020202020204" pitchFamily="34" charset="0"/>
              <a:buChar char="̶"/>
            </a:pPr>
            <a:r>
              <a:rPr lang="en-US" sz="2200" dirty="0"/>
              <a:t>eRA Like (A Thesaurus-based Search Tool)</a:t>
            </a:r>
          </a:p>
          <a:p>
            <a:pPr lvl="2">
              <a:spcBef>
                <a:spcPts val="600"/>
              </a:spcBef>
              <a:spcAft>
                <a:spcPts val="0"/>
              </a:spcAft>
            </a:pPr>
            <a:r>
              <a:rPr lang="en-US" sz="2200" dirty="0">
                <a:hlinkClick r:id="rId5" tooltip="eRA Like Thesaurus-based Search Tool"/>
              </a:rPr>
              <a:t>http://era.nih.gov/services_for_applicants/like_this/likethis.cfm</a:t>
            </a:r>
            <a:endParaRPr lang="en-US" sz="2200" dirty="0"/>
          </a:p>
          <a:p>
            <a:pPr marL="182563" indent="-342900">
              <a:spcBef>
                <a:spcPts val="675"/>
              </a:spcBef>
              <a:buFont typeface="Arial" panose="020B0604020202020204" pitchFamily="34" charset="0"/>
              <a:buChar char="•"/>
            </a:pPr>
            <a:r>
              <a:rPr lang="en-US" sz="2400" dirty="0"/>
              <a:t>Not all study section/IC requests can be honored.</a:t>
            </a:r>
          </a:p>
          <a:p>
            <a:pPr marL="296863" lvl="1" indent="0">
              <a:spcBef>
                <a:spcPts val="675"/>
              </a:spcBef>
              <a:buNone/>
            </a:pPr>
            <a:endParaRPr lang="en-US" sz="24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10</a:t>
            </a:fld>
            <a:endParaRPr lang="en-US" dirty="0"/>
          </a:p>
        </p:txBody>
      </p:sp>
    </p:spTree>
    <p:extLst>
      <p:ext uri="{BB962C8B-B14F-4D97-AF65-F5344CB8AC3E}">
        <p14:creationId xmlns:p14="http://schemas.microsoft.com/office/powerpoint/2010/main" val="702569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01101" cy="838200"/>
          </a:xfrm>
        </p:spPr>
        <p:txBody>
          <a:bodyPr>
            <a:normAutofit/>
          </a:bodyPr>
          <a:lstStyle/>
          <a:p>
            <a:r>
              <a:rPr lang="en-US" sz="4000" dirty="0"/>
              <a:t>Level 1: Initial Peer Review</a:t>
            </a:r>
          </a:p>
        </p:txBody>
      </p:sp>
      <p:sp>
        <p:nvSpPr>
          <p:cNvPr id="5" name="Rectangle 7"/>
          <p:cNvSpPr txBox="1">
            <a:spLocks noChangeArrowheads="1"/>
          </p:cNvSpPr>
          <p:nvPr/>
        </p:nvSpPr>
        <p:spPr>
          <a:xfrm>
            <a:off x="313267" y="990599"/>
            <a:ext cx="8382000" cy="2853235"/>
          </a:xfrm>
          <a:prstGeom prst="rect">
            <a:avLst/>
          </a:prstGeom>
          <a:solidFill>
            <a:schemeClr val="bg1"/>
          </a:solidFill>
          <a:ln w="28575"/>
        </p:spPr>
        <p:txBody>
          <a:bodyPr>
            <a:normAutofit fontScale="55000" lnSpcReduction="20000"/>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eaLnBrk="1" hangingPunct="1">
              <a:lnSpc>
                <a:spcPct val="120000"/>
              </a:lnSpc>
              <a:spcAft>
                <a:spcPts val="300"/>
              </a:spcAft>
              <a:buClr>
                <a:schemeClr val="tx1"/>
              </a:buClr>
              <a:defRPr/>
            </a:pPr>
            <a:r>
              <a:rPr lang="en-US" sz="5100" dirty="0"/>
              <a:t>Key decisions</a:t>
            </a:r>
          </a:p>
          <a:p>
            <a:pPr lvl="1">
              <a:lnSpc>
                <a:spcPct val="120000"/>
              </a:lnSpc>
              <a:spcAft>
                <a:spcPts val="300"/>
              </a:spcAft>
              <a:buClrTx/>
              <a:buFont typeface="Arial" panose="020B0604020202020204" pitchFamily="34" charset="0"/>
              <a:buChar char="‒"/>
              <a:defRPr/>
            </a:pPr>
            <a:r>
              <a:rPr lang="en-US" sz="4400" dirty="0">
                <a:solidFill>
                  <a:schemeClr val="tx1"/>
                </a:solidFill>
              </a:rPr>
              <a:t>Scientific and technical merit of the work proposed</a:t>
            </a:r>
          </a:p>
          <a:p>
            <a:pPr lvl="1">
              <a:lnSpc>
                <a:spcPct val="120000"/>
              </a:lnSpc>
              <a:spcAft>
                <a:spcPts val="300"/>
              </a:spcAft>
              <a:buClrTx/>
              <a:buFont typeface="Arial" panose="020B0604020202020204" pitchFamily="34" charset="0"/>
              <a:buChar char="‒"/>
              <a:defRPr/>
            </a:pPr>
            <a:r>
              <a:rPr lang="en-US" sz="4400" dirty="0">
                <a:solidFill>
                  <a:schemeClr val="tx1"/>
                </a:solidFill>
              </a:rPr>
              <a:t>Overall impact</a:t>
            </a:r>
          </a:p>
          <a:p>
            <a:pPr lvl="1">
              <a:lnSpc>
                <a:spcPct val="120000"/>
              </a:lnSpc>
              <a:spcAft>
                <a:spcPts val="300"/>
              </a:spcAft>
              <a:buClrTx/>
              <a:buFont typeface="Arial" panose="020B0604020202020204" pitchFamily="34" charset="0"/>
              <a:buChar char="‒"/>
              <a:defRPr/>
            </a:pPr>
            <a:r>
              <a:rPr lang="en-US" sz="4400" dirty="0">
                <a:solidFill>
                  <a:schemeClr val="tx1"/>
                </a:solidFill>
              </a:rPr>
              <a:t>Appropriate justification for human subjects, inclusion, and vertebrate animals</a:t>
            </a:r>
          </a:p>
          <a:p>
            <a:pPr marL="365760" indent="-256032">
              <a:lnSpc>
                <a:spcPct val="120000"/>
              </a:lnSpc>
              <a:spcAft>
                <a:spcPts val="300"/>
              </a:spcAft>
              <a:buClrTx/>
              <a:buFont typeface="Arial" panose="020B0604020202020204" pitchFamily="34" charset="0"/>
              <a:buChar char="•"/>
              <a:defRPr/>
            </a:pPr>
            <a:r>
              <a:rPr lang="en-US" sz="5100" dirty="0">
                <a:solidFill>
                  <a:schemeClr val="tx1"/>
                </a:solidFill>
              </a:rPr>
              <a:t>Managed by Scientific Review Officers (SROs)</a:t>
            </a:r>
          </a:p>
        </p:txBody>
      </p:sp>
      <p:sp>
        <p:nvSpPr>
          <p:cNvPr id="9" name="Right Arrow 8" descr="This is intended to depict a grant application being submitted to NIH" title="The first arrow represents a grant application"/>
          <p:cNvSpPr/>
          <p:nvPr/>
        </p:nvSpPr>
        <p:spPr>
          <a:xfrm>
            <a:off x="288627" y="4730344"/>
            <a:ext cx="10668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78927" y="5616885"/>
            <a:ext cx="1061509" cy="307777"/>
          </a:xfrm>
          <a:prstGeom prst="rect">
            <a:avLst/>
          </a:prstGeom>
          <a:noFill/>
        </p:spPr>
        <p:txBody>
          <a:bodyPr wrap="none" rtlCol="0">
            <a:spAutoFit/>
          </a:bodyPr>
          <a:lstStyle/>
          <a:p>
            <a:r>
              <a:rPr lang="en-US" sz="1400" dirty="0"/>
              <a:t>Application</a:t>
            </a:r>
          </a:p>
        </p:txBody>
      </p:sp>
      <p:sp>
        <p:nvSpPr>
          <p:cNvPr id="6" name="Right Arrow 5" descr="A grant application comes into the Division of Receipt and Referral which considers both the potential funding institute and the initial review group" title="The second arrow represents the Division of Receipt and Referral"/>
          <p:cNvSpPr/>
          <p:nvPr/>
        </p:nvSpPr>
        <p:spPr>
          <a:xfrm>
            <a:off x="1544799" y="4583326"/>
            <a:ext cx="1000125"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DRR</a:t>
            </a:r>
          </a:p>
        </p:txBody>
      </p:sp>
      <p:graphicFrame>
        <p:nvGraphicFramePr>
          <p:cNvPr id="7" name="Diagram 6" descr="The Division of Receipt and Referral makes two assignments, one assignment involves the potential funding institue with NIH and the other assignment involves the initial peer review group that will evaluate the application" title="Assignments by the Division of Receipt and Referral"/>
          <p:cNvGraphicFramePr/>
          <p:nvPr>
            <p:extLst>
              <p:ext uri="{D42A27DB-BD31-4B8C-83A1-F6EECF244321}">
                <p14:modId xmlns:p14="http://schemas.microsoft.com/office/powerpoint/2010/main" val="2844468349"/>
              </p:ext>
            </p:extLst>
          </p:nvPr>
        </p:nvGraphicFramePr>
        <p:xfrm>
          <a:off x="2696701" y="4082644"/>
          <a:ext cx="38862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descr="The red box highlights the Division of Receipt and Referral (DRR) that is the main focus of this slide" title="Red Box"/>
          <p:cNvSpPr/>
          <p:nvPr/>
        </p:nvSpPr>
        <p:spPr>
          <a:xfrm>
            <a:off x="2590798" y="5154826"/>
            <a:ext cx="3886202" cy="1231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549692" y="4604048"/>
            <a:ext cx="1371600"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Council</a:t>
            </a:r>
          </a:p>
        </p:txBody>
      </p:sp>
      <p:sp>
        <p:nvSpPr>
          <p:cNvPr id="11" name="Right Arrow 10" descr="Ultimately, decisions about funding are made by the Director of the Institute to which the application is assigned." title="IC Director"/>
          <p:cNvSpPr/>
          <p:nvPr/>
        </p:nvSpPr>
        <p:spPr>
          <a:xfrm>
            <a:off x="7962900" y="4546598"/>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21292" y="4785408"/>
            <a:ext cx="992579" cy="646331"/>
          </a:xfrm>
          <a:prstGeom prst="rect">
            <a:avLst/>
          </a:prstGeom>
          <a:noFill/>
        </p:spPr>
        <p:txBody>
          <a:bodyPr wrap="none" rtlCol="0">
            <a:spAutoFit/>
          </a:bodyPr>
          <a:lstStyle/>
          <a:p>
            <a:pPr algn="ctr"/>
            <a:r>
              <a:rPr lang="en-US" dirty="0"/>
              <a:t>IC</a:t>
            </a:r>
          </a:p>
          <a:p>
            <a:pPr algn="ctr"/>
            <a:r>
              <a:rPr lang="en-US" dirty="0"/>
              <a:t>Director</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11</a:t>
            </a:fld>
            <a:endParaRPr lang="en-US" dirty="0"/>
          </a:p>
        </p:txBody>
      </p:sp>
    </p:spTree>
    <p:extLst>
      <p:ext uri="{BB962C8B-B14F-4D97-AF65-F5344CB8AC3E}">
        <p14:creationId xmlns:p14="http://schemas.microsoft.com/office/powerpoint/2010/main" val="241179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33" y="228600"/>
            <a:ext cx="8839200" cy="838200"/>
          </a:xfrm>
        </p:spPr>
        <p:txBody>
          <a:bodyPr>
            <a:normAutofit/>
          </a:bodyPr>
          <a:lstStyle/>
          <a:p>
            <a:r>
              <a:rPr lang="en-US" sz="4000" dirty="0"/>
              <a:t>Maintaining Integrity in Peer Review</a:t>
            </a:r>
          </a:p>
        </p:txBody>
      </p:sp>
      <p:sp>
        <p:nvSpPr>
          <p:cNvPr id="4" name="Rectangle 3"/>
          <p:cNvSpPr/>
          <p:nvPr/>
        </p:nvSpPr>
        <p:spPr>
          <a:xfrm>
            <a:off x="270933" y="1143000"/>
            <a:ext cx="8610600" cy="5216813"/>
          </a:xfrm>
          <a:prstGeom prst="rect">
            <a:avLst/>
          </a:prstGeom>
        </p:spPr>
        <p:txBody>
          <a:bodyPr wrap="square">
            <a:spAutoFit/>
          </a:bodyPr>
          <a:lstStyle/>
          <a:p>
            <a:pPr marL="452628" lvl="1" indent="-342900">
              <a:spcBef>
                <a:spcPts val="300"/>
              </a:spcBef>
              <a:spcAft>
                <a:spcPts val="300"/>
              </a:spcAft>
              <a:buClr>
                <a:schemeClr val="tx1"/>
              </a:buClr>
              <a:buFont typeface="Arial" panose="020B0604020202020204" pitchFamily="34" charset="0"/>
              <a:buChar char="•"/>
            </a:pPr>
            <a:r>
              <a:rPr lang="en-US" sz="2800" dirty="0"/>
              <a:t>All materials, discussions, and documents are confidential – deleted or destroyed after review. </a:t>
            </a:r>
          </a:p>
          <a:p>
            <a:pPr marL="452628" lvl="1" indent="-342900">
              <a:spcBef>
                <a:spcPts val="300"/>
              </a:spcBef>
              <a:spcAft>
                <a:spcPts val="300"/>
              </a:spcAft>
              <a:buClr>
                <a:schemeClr val="tx1"/>
              </a:buClr>
              <a:buFont typeface="Arial" panose="020B0604020202020204" pitchFamily="34" charset="0"/>
              <a:buChar char="•"/>
            </a:pPr>
            <a:r>
              <a:rPr lang="en-US" sz="2800" dirty="0"/>
              <a:t>All questions must be referred to the SRO. </a:t>
            </a:r>
          </a:p>
          <a:p>
            <a:pPr marL="822960" lvl="1" indent="-256032">
              <a:spcBef>
                <a:spcPts val="300"/>
              </a:spcBef>
              <a:spcAft>
                <a:spcPts val="300"/>
              </a:spcAft>
              <a:buFont typeface="Arial" panose="020B0604020202020204" pitchFamily="34" charset="0"/>
              <a:buChar char="•"/>
            </a:pPr>
            <a:endParaRPr lang="en-US" sz="2400" i="1" dirty="0"/>
          </a:p>
          <a:p>
            <a:pPr marL="822960" lvl="1" indent="-256032">
              <a:spcBef>
                <a:spcPts val="300"/>
              </a:spcBef>
              <a:spcAft>
                <a:spcPts val="300"/>
              </a:spcAft>
              <a:buFont typeface="Arial" panose="020B0604020202020204" pitchFamily="34" charset="0"/>
              <a:buChar char="•"/>
            </a:pPr>
            <a:r>
              <a:rPr lang="en-US" sz="2400" i="1" dirty="0"/>
              <a:t>Reviewers: Do not contact applicants directly!</a:t>
            </a:r>
          </a:p>
          <a:p>
            <a:pPr marL="822960" lvl="1" indent="-256032">
              <a:spcBef>
                <a:spcPts val="300"/>
              </a:spcBef>
              <a:spcAft>
                <a:spcPts val="300"/>
              </a:spcAft>
              <a:buFont typeface="Arial" panose="020B0604020202020204" pitchFamily="34" charset="0"/>
              <a:buChar char="•"/>
            </a:pPr>
            <a:r>
              <a:rPr lang="en-US" sz="2400" i="1" dirty="0"/>
              <a:t>Applicants: Do not contact reviewers directly!</a:t>
            </a:r>
          </a:p>
          <a:p>
            <a:pPr marL="365760" indent="-256032">
              <a:spcBef>
                <a:spcPts val="300"/>
              </a:spcBef>
              <a:spcAft>
                <a:spcPts val="300"/>
              </a:spcAft>
              <a:buFont typeface="Arial" panose="020B0604020202020204" pitchFamily="34" charset="0"/>
              <a:buChar char="•"/>
            </a:pPr>
            <a:endParaRPr lang="en-US" sz="2800" dirty="0"/>
          </a:p>
          <a:p>
            <a:pPr marL="365760" indent="-256032">
              <a:spcBef>
                <a:spcPts val="300"/>
              </a:spcBef>
              <a:spcAft>
                <a:spcPts val="300"/>
              </a:spcAft>
              <a:buFont typeface="Arial" panose="020B0604020202020204" pitchFamily="34" charset="0"/>
              <a:buChar char="•"/>
            </a:pPr>
            <a:r>
              <a:rPr lang="en-US" sz="2800" dirty="0"/>
              <a:t>Research Misconduct</a:t>
            </a:r>
          </a:p>
          <a:p>
            <a:pPr marL="909828" lvl="2" indent="-342900">
              <a:spcBef>
                <a:spcPts val="300"/>
              </a:spcBef>
              <a:spcAft>
                <a:spcPts val="300"/>
              </a:spcAft>
              <a:buFont typeface="Arial" panose="020B0604020202020204" pitchFamily="34" charset="0"/>
              <a:buChar char="‒"/>
            </a:pPr>
            <a:r>
              <a:rPr lang="en-US" sz="2400" dirty="0"/>
              <a:t>Fabrication, falsification, or plagiarism.</a:t>
            </a:r>
          </a:p>
          <a:p>
            <a:pPr marL="909828" lvl="2" indent="-342900">
              <a:spcBef>
                <a:spcPts val="300"/>
              </a:spcBef>
              <a:spcAft>
                <a:spcPts val="300"/>
              </a:spcAft>
              <a:buFont typeface="Arial" panose="020B0604020202020204" pitchFamily="34" charset="0"/>
              <a:buChar char="‒"/>
            </a:pPr>
            <a:r>
              <a:rPr lang="en-US" sz="2400" dirty="0"/>
              <a:t>Reviewers: Report allegations directly </a:t>
            </a:r>
          </a:p>
          <a:p>
            <a:pPr marL="566928" lvl="2">
              <a:spcBef>
                <a:spcPts val="300"/>
              </a:spcBef>
              <a:spcAft>
                <a:spcPts val="300"/>
              </a:spcAft>
            </a:pPr>
            <a:r>
              <a:rPr lang="en-US" sz="2400" dirty="0"/>
              <a:t>    to the SRO in confidence.</a:t>
            </a:r>
            <a:r>
              <a:rPr lang="en-US" sz="2800" dirty="0"/>
              <a:t> </a:t>
            </a:r>
            <a:endParaRPr lang="en-US" sz="2800" i="1" dirty="0"/>
          </a:p>
        </p:txBody>
      </p:sp>
      <p:pic>
        <p:nvPicPr>
          <p:cNvPr id="6" name="Picture 5" descr="This symbolizes the confidential nature of the peer review process.&#10;&#10;C:\Documents and Settings\ameros\Local Settings\Temporary Internet Files\Content.IE5\NFSUVS5O\MP900175622[1].jpg" title="CONFIDENTIAL STAMP"/>
          <p:cNvPicPr>
            <a:picLocks noChangeAspect="1" noChangeArrowheads="1"/>
          </p:cNvPicPr>
          <p:nvPr/>
        </p:nvPicPr>
        <p:blipFill>
          <a:blip r:embed="rId2" cstate="print"/>
          <a:srcRect/>
          <a:stretch>
            <a:fillRect/>
          </a:stretch>
        </p:blipFill>
        <p:spPr bwMode="auto">
          <a:xfrm>
            <a:off x="6833726" y="4414486"/>
            <a:ext cx="2047807" cy="142500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12</a:t>
            </a:fld>
            <a:endParaRPr lang="en-US" dirty="0"/>
          </a:p>
        </p:txBody>
      </p:sp>
      <p:sp>
        <p:nvSpPr>
          <p:cNvPr id="5" name="Rectangle 4" title="&quot;&quot;"/>
          <p:cNvSpPr/>
          <p:nvPr/>
        </p:nvSpPr>
        <p:spPr>
          <a:xfrm>
            <a:off x="762000" y="3004786"/>
            <a:ext cx="6781800" cy="914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800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Written Critiques</a:t>
            </a:r>
          </a:p>
        </p:txBody>
      </p:sp>
      <p:pic>
        <p:nvPicPr>
          <p:cNvPr id="4" name="Picture 1" descr="this is a picture of part of the critique template used in NIH peer review" title="Picture of NIH Peer Review critique template"/>
          <p:cNvPicPr>
            <a:picLocks noChangeAspect="1" noChangeArrowheads="1"/>
          </p:cNvPicPr>
          <p:nvPr/>
        </p:nvPicPr>
        <p:blipFill>
          <a:blip r:embed="rId2" cstate="print"/>
          <a:stretch>
            <a:fillRect/>
          </a:stretch>
        </p:blipFill>
        <p:spPr bwMode="auto">
          <a:xfrm>
            <a:off x="1828800" y="1295400"/>
            <a:ext cx="6140982" cy="4525963"/>
          </a:xfrm>
          <a:prstGeom prst="rect">
            <a:avLst/>
          </a:prstGeom>
          <a:noFill/>
          <a:ln w="9525">
            <a:noFill/>
            <a:miter lim="800000"/>
            <a:headEnd/>
            <a:tailEnd/>
          </a:ln>
        </p:spPr>
      </p:pic>
      <p:sp>
        <p:nvSpPr>
          <p:cNvPr id="5" name="TextBox 8"/>
          <p:cNvSpPr txBox="1">
            <a:spLocks noChangeArrowheads="1"/>
          </p:cNvSpPr>
          <p:nvPr/>
        </p:nvSpPr>
        <p:spPr bwMode="auto">
          <a:xfrm>
            <a:off x="533400" y="3962400"/>
            <a:ext cx="1295400" cy="1200150"/>
          </a:xfrm>
          <a:prstGeom prst="rect">
            <a:avLst/>
          </a:prstGeom>
          <a:noFill/>
          <a:ln w="9525">
            <a:noFill/>
            <a:miter lim="800000"/>
            <a:headEnd/>
            <a:tailEnd/>
          </a:ln>
        </p:spPr>
        <p:txBody>
          <a:bodyPr>
            <a:spAutoFit/>
          </a:bodyPr>
          <a:lstStyle/>
          <a:p>
            <a:r>
              <a:rPr lang="en-US" dirty="0"/>
              <a:t>Links to </a:t>
            </a:r>
          </a:p>
          <a:p>
            <a:r>
              <a:rPr lang="en-US" dirty="0"/>
              <a:t>definitions</a:t>
            </a:r>
          </a:p>
          <a:p>
            <a:r>
              <a:rPr lang="en-US" dirty="0"/>
              <a:t>of review</a:t>
            </a:r>
          </a:p>
          <a:p>
            <a:r>
              <a:rPr lang="en-US" dirty="0"/>
              <a:t>criteria</a:t>
            </a:r>
          </a:p>
        </p:txBody>
      </p:sp>
      <p:sp>
        <p:nvSpPr>
          <p:cNvPr id="7" name="Right Arrow 6" descr="This highlights the &quot;Significance&quot; criterion in the NIH critique template." title="Right Arrow"/>
          <p:cNvSpPr/>
          <p:nvPr/>
        </p:nvSpPr>
        <p:spPr>
          <a:xfrm>
            <a:off x="1809750" y="4867275"/>
            <a:ext cx="609600" cy="3048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solidFill>
                <a:srgbClr val="FFFFFF"/>
              </a:solidFill>
            </a:endParaRPr>
          </a:p>
        </p:txBody>
      </p:sp>
      <p:sp>
        <p:nvSpPr>
          <p:cNvPr id="6" name="Right Arrow 5" descr="This indicates the &quot;Overall Impact&quot; criterion in the NIH critique template." title="Right Arrow"/>
          <p:cNvSpPr/>
          <p:nvPr/>
        </p:nvSpPr>
        <p:spPr>
          <a:xfrm>
            <a:off x="1857375" y="3962400"/>
            <a:ext cx="609600" cy="3048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solidFill>
                <a:srgbClr val="FFFFFF"/>
              </a:solidFill>
            </a:endParaRP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13</a:t>
            </a:fld>
            <a:endParaRPr lang="en-US" dirty="0"/>
          </a:p>
        </p:txBody>
      </p:sp>
    </p:spTree>
    <p:extLst>
      <p:ext uri="{BB962C8B-B14F-4D97-AF65-F5344CB8AC3E}">
        <p14:creationId xmlns:p14="http://schemas.microsoft.com/office/powerpoint/2010/main" val="1385803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839200" cy="838200"/>
          </a:xfrm>
        </p:spPr>
        <p:txBody>
          <a:bodyPr>
            <a:normAutofit/>
          </a:bodyPr>
          <a:lstStyle/>
          <a:p>
            <a:r>
              <a:rPr lang="en-US" sz="4000" dirty="0"/>
              <a:t>Types of Review Criteria</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14</a:t>
            </a:fld>
            <a:endParaRPr lang="en-US" dirty="0"/>
          </a:p>
        </p:txBody>
      </p:sp>
      <p:graphicFrame>
        <p:nvGraphicFramePr>
          <p:cNvPr id="5" name="Table 4" title="table showing types of review criteria"/>
          <p:cNvGraphicFramePr>
            <a:graphicFrameLocks noGrp="1"/>
          </p:cNvGraphicFramePr>
          <p:nvPr>
            <p:extLst>
              <p:ext uri="{D42A27DB-BD31-4B8C-83A1-F6EECF244321}">
                <p14:modId xmlns:p14="http://schemas.microsoft.com/office/powerpoint/2010/main" val="139779148"/>
              </p:ext>
            </p:extLst>
          </p:nvPr>
        </p:nvGraphicFramePr>
        <p:xfrm>
          <a:off x="685800" y="1166734"/>
          <a:ext cx="7543800" cy="47548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12382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370840">
                <a:tc>
                  <a:txBody>
                    <a:bodyPr/>
                    <a:lstStyle/>
                    <a:p>
                      <a:r>
                        <a:rPr lang="en-US" dirty="0"/>
                        <a:t>Category*</a:t>
                      </a:r>
                    </a:p>
                  </a:txBody>
                  <a:tcPr/>
                </a:tc>
                <a:tc>
                  <a:txBody>
                    <a:bodyPr/>
                    <a:lstStyle/>
                    <a:p>
                      <a:r>
                        <a:rPr lang="en-US" dirty="0"/>
                        <a:t>Criteria (Research)</a:t>
                      </a:r>
                    </a:p>
                  </a:txBody>
                  <a:tcPr/>
                </a:tc>
                <a:tc>
                  <a:txBody>
                    <a:bodyPr/>
                    <a:lstStyle/>
                    <a:p>
                      <a:r>
                        <a:rPr lang="en-US" dirty="0"/>
                        <a:t>Criterion Scores?</a:t>
                      </a:r>
                    </a:p>
                  </a:txBody>
                  <a:tcPr/>
                </a:tc>
                <a:tc>
                  <a:txBody>
                    <a:bodyPr/>
                    <a:lstStyle/>
                    <a:p>
                      <a:r>
                        <a:rPr lang="en-US" dirty="0"/>
                        <a:t>Affect Overall Impact Score?</a:t>
                      </a:r>
                    </a:p>
                  </a:txBody>
                  <a:tcPr/>
                </a:tc>
                <a:extLst>
                  <a:ext uri="{0D108BD9-81ED-4DB2-BD59-A6C34878D82A}">
                    <a16:rowId xmlns:a16="http://schemas.microsoft.com/office/drawing/2014/main" val="10000"/>
                  </a:ext>
                </a:extLst>
              </a:tr>
              <a:tr h="370840">
                <a:tc>
                  <a:txBody>
                    <a:bodyPr/>
                    <a:lstStyle/>
                    <a:p>
                      <a:r>
                        <a:rPr lang="en-US" dirty="0"/>
                        <a:t>Scored</a:t>
                      </a:r>
                      <a:r>
                        <a:rPr lang="en-US" baseline="0" dirty="0"/>
                        <a:t> </a:t>
                      </a:r>
                    </a:p>
                    <a:p>
                      <a:r>
                        <a:rPr lang="en-US" baseline="0" dirty="0"/>
                        <a:t>Review</a:t>
                      </a:r>
                    </a:p>
                    <a:p>
                      <a:r>
                        <a:rPr lang="en-US" baseline="0" dirty="0"/>
                        <a:t>Criteria</a:t>
                      </a:r>
                      <a:endParaRPr lang="en-US" dirty="0"/>
                    </a:p>
                  </a:txBody>
                  <a:tcPr/>
                </a:tc>
                <a:tc>
                  <a:txBody>
                    <a:bodyPr/>
                    <a:lstStyle/>
                    <a:p>
                      <a:r>
                        <a:rPr lang="en-US" dirty="0"/>
                        <a:t>Significance</a:t>
                      </a:r>
                    </a:p>
                    <a:p>
                      <a:r>
                        <a:rPr lang="en-US" dirty="0"/>
                        <a:t>Investigators</a:t>
                      </a:r>
                    </a:p>
                    <a:p>
                      <a:r>
                        <a:rPr lang="en-US" dirty="0"/>
                        <a:t>Innovation</a:t>
                      </a:r>
                    </a:p>
                    <a:p>
                      <a:r>
                        <a:rPr lang="en-US" dirty="0"/>
                        <a:t>Approach</a:t>
                      </a:r>
                    </a:p>
                    <a:p>
                      <a:r>
                        <a:rPr lang="en-US" dirty="0"/>
                        <a:t>Environment</a:t>
                      </a:r>
                    </a:p>
                  </a:txBody>
                  <a:tcPr/>
                </a:tc>
                <a:tc>
                  <a:txBody>
                    <a:bodyPr/>
                    <a:lstStyle/>
                    <a:p>
                      <a:pPr algn="ctr"/>
                      <a:r>
                        <a:rPr lang="en-US" dirty="0">
                          <a:solidFill>
                            <a:srgbClr val="FF0000"/>
                          </a:solidFill>
                        </a:rPr>
                        <a:t>Yes</a:t>
                      </a:r>
                    </a:p>
                  </a:txBody>
                  <a:tcPr/>
                </a:tc>
                <a:tc>
                  <a:txBody>
                    <a:bodyPr/>
                    <a:lstStyle/>
                    <a:p>
                      <a:pPr algn="ctr"/>
                      <a:r>
                        <a:rPr lang="en-US" dirty="0">
                          <a:solidFill>
                            <a:srgbClr val="FF0000"/>
                          </a:solidFill>
                        </a:rPr>
                        <a:t>Yes</a:t>
                      </a:r>
                    </a:p>
                  </a:txBody>
                  <a:tcPr/>
                </a:tc>
                <a:extLst>
                  <a:ext uri="{0D108BD9-81ED-4DB2-BD59-A6C34878D82A}">
                    <a16:rowId xmlns:a16="http://schemas.microsoft.com/office/drawing/2014/main" val="10001"/>
                  </a:ext>
                </a:extLst>
              </a:tr>
              <a:tr h="370840">
                <a:tc>
                  <a:txBody>
                    <a:bodyPr/>
                    <a:lstStyle/>
                    <a:p>
                      <a:r>
                        <a:rPr lang="en-US" dirty="0"/>
                        <a:t>Additional Review</a:t>
                      </a:r>
                    </a:p>
                    <a:p>
                      <a:r>
                        <a:rPr lang="en-US" dirty="0"/>
                        <a:t>Criteria</a:t>
                      </a:r>
                    </a:p>
                  </a:txBody>
                  <a:tcPr/>
                </a:tc>
                <a:tc>
                  <a:txBody>
                    <a:bodyPr/>
                    <a:lstStyle/>
                    <a:p>
                      <a:r>
                        <a:rPr lang="en-US" dirty="0"/>
                        <a:t>Human</a:t>
                      </a:r>
                      <a:r>
                        <a:rPr lang="en-US" baseline="0" dirty="0"/>
                        <a:t> Subjects**</a:t>
                      </a:r>
                    </a:p>
                    <a:p>
                      <a:r>
                        <a:rPr lang="en-US" baseline="0" dirty="0"/>
                        <a:t>Vertebrate Animals**</a:t>
                      </a:r>
                    </a:p>
                    <a:p>
                      <a:r>
                        <a:rPr lang="en-US" baseline="0" dirty="0"/>
                        <a:t>Inclusion**</a:t>
                      </a:r>
                    </a:p>
                    <a:p>
                      <a:r>
                        <a:rPr lang="en-US" baseline="0" dirty="0"/>
                        <a:t>Biohazards</a:t>
                      </a:r>
                      <a:endParaRPr lang="en-US" dirty="0"/>
                    </a:p>
                  </a:txBody>
                  <a:tcPr/>
                </a:tc>
                <a:tc>
                  <a:txBody>
                    <a:bodyPr/>
                    <a:lstStyle/>
                    <a:p>
                      <a:pPr algn="ctr"/>
                      <a:r>
                        <a:rPr lang="en-US" dirty="0"/>
                        <a:t>No</a:t>
                      </a:r>
                    </a:p>
                  </a:txBody>
                  <a:tcPr/>
                </a:tc>
                <a:tc>
                  <a:txBody>
                    <a:bodyPr/>
                    <a:lstStyle/>
                    <a:p>
                      <a:pPr algn="ctr"/>
                      <a:r>
                        <a:rPr lang="en-US" dirty="0">
                          <a:solidFill>
                            <a:srgbClr val="FF0000"/>
                          </a:solidFill>
                        </a:rPr>
                        <a:t>Yes</a:t>
                      </a:r>
                    </a:p>
                  </a:txBody>
                  <a:tcPr/>
                </a:tc>
                <a:extLst>
                  <a:ext uri="{0D108BD9-81ED-4DB2-BD59-A6C34878D82A}">
                    <a16:rowId xmlns:a16="http://schemas.microsoft.com/office/drawing/2014/main" val="10002"/>
                  </a:ext>
                </a:extLst>
              </a:tr>
              <a:tr h="370840">
                <a:tc>
                  <a:txBody>
                    <a:bodyPr/>
                    <a:lstStyle/>
                    <a:p>
                      <a:r>
                        <a:rPr lang="en-US" dirty="0"/>
                        <a:t>Additional Review Considerations</a:t>
                      </a:r>
                    </a:p>
                  </a:txBody>
                  <a:tcPr/>
                </a:tc>
                <a:tc>
                  <a:txBody>
                    <a:bodyPr/>
                    <a:lstStyle/>
                    <a:p>
                      <a:r>
                        <a:rPr lang="en-US" dirty="0"/>
                        <a:t>Foreign Institutions</a:t>
                      </a:r>
                    </a:p>
                    <a:p>
                      <a:r>
                        <a:rPr lang="en-US" dirty="0"/>
                        <a:t>Select Agents</a:t>
                      </a:r>
                    </a:p>
                    <a:p>
                      <a:r>
                        <a:rPr lang="en-US" dirty="0"/>
                        <a:t>Resource Sharing</a:t>
                      </a:r>
                    </a:p>
                    <a:p>
                      <a:r>
                        <a:rPr lang="en-US" dirty="0"/>
                        <a:t>Authentication of Key Resources</a:t>
                      </a:r>
                    </a:p>
                  </a:txBody>
                  <a:tcPr/>
                </a:tc>
                <a:tc>
                  <a:txBody>
                    <a:bodyPr/>
                    <a:lstStyle/>
                    <a:p>
                      <a:pPr algn="ctr"/>
                      <a:r>
                        <a:rPr lang="en-US" dirty="0"/>
                        <a:t>No</a:t>
                      </a:r>
                    </a:p>
                  </a:txBody>
                  <a:tcPr/>
                </a:tc>
                <a:tc>
                  <a:txBody>
                    <a:bodyPr/>
                    <a:lstStyle/>
                    <a:p>
                      <a:pPr algn="ctr"/>
                      <a:r>
                        <a:rPr lang="en-US" dirty="0"/>
                        <a:t>No</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944380" y="5953107"/>
            <a:ext cx="6019597" cy="646331"/>
          </a:xfrm>
          <a:prstGeom prst="rect">
            <a:avLst/>
          </a:prstGeom>
          <a:noFill/>
        </p:spPr>
        <p:txBody>
          <a:bodyPr wrap="none" rtlCol="0">
            <a:spAutoFit/>
          </a:bodyPr>
          <a:lstStyle/>
          <a:p>
            <a:r>
              <a:rPr lang="en-US" dirty="0"/>
              <a:t>*Found in every Funding Opportunity Announcement</a:t>
            </a:r>
          </a:p>
          <a:p>
            <a:r>
              <a:rPr lang="en-US" dirty="0"/>
              <a:t>** If Unacceptable, award cannot be issued until resolved</a:t>
            </a:r>
          </a:p>
        </p:txBody>
      </p:sp>
    </p:spTree>
    <p:extLst>
      <p:ext uri="{BB962C8B-B14F-4D97-AF65-F5344CB8AC3E}">
        <p14:creationId xmlns:p14="http://schemas.microsoft.com/office/powerpoint/2010/main" val="4074113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NIH Scoring System</a:t>
            </a:r>
          </a:p>
        </p:txBody>
      </p:sp>
      <p:graphicFrame>
        <p:nvGraphicFramePr>
          <p:cNvPr id="4" name="Table 3" descr="scores of 1 to 3 represent high impact; scores between 4 and 6 represent moderate impact; and, scores between 7 and 9 represent low impact." title="Table of integer scores within the NIH Scoring System"/>
          <p:cNvGraphicFramePr>
            <a:graphicFrameLocks noGrp="1"/>
          </p:cNvGraphicFramePr>
          <p:nvPr>
            <p:extLst>
              <p:ext uri="{D42A27DB-BD31-4B8C-83A1-F6EECF244321}">
                <p14:modId xmlns:p14="http://schemas.microsoft.com/office/powerpoint/2010/main" val="3788043755"/>
              </p:ext>
            </p:extLst>
          </p:nvPr>
        </p:nvGraphicFramePr>
        <p:xfrm>
          <a:off x="1777112" y="2514600"/>
          <a:ext cx="5715001" cy="3657600"/>
        </p:xfrm>
        <a:graphic>
          <a:graphicData uri="http://schemas.openxmlformats.org/drawingml/2006/table">
            <a:tbl>
              <a:tblPr firstRow="1"/>
              <a:tblGrid>
                <a:gridCol w="1905000">
                  <a:extLst>
                    <a:ext uri="{9D8B030D-6E8A-4147-A177-3AD203B41FA5}">
                      <a16:colId xmlns:a16="http://schemas.microsoft.com/office/drawing/2014/main" val="20000"/>
                    </a:ext>
                  </a:extLst>
                </a:gridCol>
                <a:gridCol w="881063">
                  <a:extLst>
                    <a:ext uri="{9D8B030D-6E8A-4147-A177-3AD203B41FA5}">
                      <a16:colId xmlns:a16="http://schemas.microsoft.com/office/drawing/2014/main" val="20001"/>
                    </a:ext>
                  </a:extLst>
                </a:gridCol>
                <a:gridCol w="2928938">
                  <a:extLst>
                    <a:ext uri="{9D8B030D-6E8A-4147-A177-3AD203B41FA5}">
                      <a16:colId xmlns:a16="http://schemas.microsoft.com/office/drawing/2014/main" val="20002"/>
                    </a:ext>
                  </a:extLst>
                </a:gridCol>
              </a:tblGrid>
              <a:tr h="342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Descriptor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4226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High 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Exceptional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Outstanding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Excellent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4226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Moderate 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Very 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Satisfactory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4226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Low 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Fair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Marginal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rPr>
                        <a:t>Poor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15</a:t>
            </a:fld>
            <a:endParaRPr lang="en-US" dirty="0"/>
          </a:p>
        </p:txBody>
      </p:sp>
      <p:sp>
        <p:nvSpPr>
          <p:cNvPr id="5" name="TextBox 4"/>
          <p:cNvSpPr txBox="1"/>
          <p:nvPr/>
        </p:nvSpPr>
        <p:spPr>
          <a:xfrm>
            <a:off x="228599" y="1066800"/>
            <a:ext cx="7434086" cy="1731243"/>
          </a:xfrm>
          <a:prstGeom prst="rect">
            <a:avLst/>
          </a:prstGeom>
          <a:noFill/>
        </p:spPr>
        <p:txBody>
          <a:bodyPr wrap="none" rtlCol="0">
            <a:spAutoFit/>
          </a:bodyPr>
          <a:lstStyle/>
          <a:p>
            <a:pPr marL="365760" indent="-256032">
              <a:spcBef>
                <a:spcPts val="300"/>
              </a:spcBef>
              <a:spcAft>
                <a:spcPts val="300"/>
              </a:spcAft>
              <a:buFont typeface="Arial" panose="020B0604020202020204" pitchFamily="34" charset="0"/>
              <a:buChar char="•"/>
            </a:pPr>
            <a:r>
              <a:rPr lang="en-US" sz="2800" dirty="0"/>
              <a:t>Reviewers give numerical scores</a:t>
            </a:r>
          </a:p>
          <a:p>
            <a:pPr marL="822960" lvl="1" indent="-256032">
              <a:spcBef>
                <a:spcPts val="300"/>
              </a:spcBef>
              <a:spcAft>
                <a:spcPts val="300"/>
              </a:spcAft>
              <a:buFont typeface="Arial" panose="020B0604020202020204" pitchFamily="34" charset="0"/>
              <a:buChar char="‒"/>
            </a:pPr>
            <a:r>
              <a:rPr lang="en-US" sz="2400" dirty="0"/>
              <a:t>1 (exceptional) to 9 (poor)</a:t>
            </a:r>
          </a:p>
          <a:p>
            <a:pPr marL="822960" lvl="1" indent="-256032">
              <a:spcBef>
                <a:spcPts val="300"/>
              </a:spcBef>
              <a:spcAft>
                <a:spcPts val="300"/>
              </a:spcAft>
              <a:buFont typeface="Arial" panose="020B0604020202020204" pitchFamily="34" charset="0"/>
              <a:buChar char="‒"/>
            </a:pPr>
            <a:r>
              <a:rPr lang="en-US" sz="2400" dirty="0"/>
              <a:t>Used for criterion scores and final impact score</a:t>
            </a:r>
          </a:p>
          <a:p>
            <a:endParaRPr lang="en-US" dirty="0"/>
          </a:p>
        </p:txBody>
      </p:sp>
    </p:spTree>
    <p:extLst>
      <p:ext uri="{BB962C8B-B14F-4D97-AF65-F5344CB8AC3E}">
        <p14:creationId xmlns:p14="http://schemas.microsoft.com/office/powerpoint/2010/main" val="3685741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838200"/>
          </a:xfrm>
        </p:spPr>
        <p:txBody>
          <a:bodyPr>
            <a:normAutofit/>
          </a:bodyPr>
          <a:lstStyle/>
          <a:p>
            <a:r>
              <a:rPr lang="en-US" sz="4000" dirty="0"/>
              <a:t>At the Review Meeting</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16</a:t>
            </a:fld>
            <a:endParaRPr lang="en-US" dirty="0"/>
          </a:p>
        </p:txBody>
      </p:sp>
      <p:sp>
        <p:nvSpPr>
          <p:cNvPr id="5" name="Rectangle 4"/>
          <p:cNvSpPr/>
          <p:nvPr/>
        </p:nvSpPr>
        <p:spPr>
          <a:xfrm>
            <a:off x="397934" y="1143000"/>
            <a:ext cx="8305800" cy="5278368"/>
          </a:xfrm>
          <a:prstGeom prst="rect">
            <a:avLst/>
          </a:prstGeom>
        </p:spPr>
        <p:txBody>
          <a:bodyPr wrap="square">
            <a:spAutoFit/>
          </a:bodyPr>
          <a:lstStyle/>
          <a:p>
            <a:pPr marL="309255" lvl="2" indent="-309255">
              <a:spcBef>
                <a:spcPts val="600"/>
              </a:spcBef>
              <a:buClr>
                <a:schemeClr val="tx1"/>
              </a:buClr>
              <a:buSzPct val="88000"/>
              <a:buFont typeface="Arial" charset="0"/>
              <a:buChar char="•"/>
            </a:pPr>
            <a:r>
              <a:rPr lang="en-US" sz="2400" dirty="0"/>
              <a:t>Any member in conflict with an application leaves the room</a:t>
            </a:r>
          </a:p>
          <a:p>
            <a:pPr marL="309255" lvl="2" indent="-309255">
              <a:spcBef>
                <a:spcPts val="600"/>
              </a:spcBef>
              <a:buClr>
                <a:schemeClr val="tx1"/>
              </a:buClr>
              <a:buSzPct val="88000"/>
              <a:buFont typeface="Arial" charset="0"/>
              <a:buChar char="•"/>
            </a:pPr>
            <a:r>
              <a:rPr lang="en-US" sz="2400" dirty="0"/>
              <a:t>Reviewer 1 introduces the application and presents critique, including all score-able issues (core criteria, human subjects and animal protection, etc.). Reviewers 2 and 3 highlight additional issues and areas that significantly impact scores</a:t>
            </a:r>
          </a:p>
          <a:p>
            <a:pPr marL="309255" lvl="2" indent="-309255">
              <a:spcBef>
                <a:spcPts val="600"/>
              </a:spcBef>
              <a:buClr>
                <a:schemeClr val="tx1"/>
              </a:buClr>
              <a:buSzPct val="88000"/>
              <a:buFont typeface="Arial" charset="0"/>
              <a:buChar char="•"/>
            </a:pPr>
            <a:r>
              <a:rPr lang="en-US" sz="2400" dirty="0"/>
              <a:t>All members join the discussion; Summary by Chair</a:t>
            </a:r>
          </a:p>
          <a:p>
            <a:pPr marL="309255" lvl="2" indent="-309255">
              <a:spcBef>
                <a:spcPts val="600"/>
              </a:spcBef>
              <a:buClr>
                <a:schemeClr val="tx1"/>
              </a:buClr>
              <a:buSzPct val="88000"/>
              <a:buFont typeface="Arial" charset="0"/>
              <a:buChar char="•"/>
            </a:pPr>
            <a:r>
              <a:rPr lang="en-US" sz="2400" dirty="0"/>
              <a:t>Assigned reviewers provide final scores, setting range</a:t>
            </a:r>
          </a:p>
          <a:p>
            <a:pPr marL="309255" lvl="2" indent="-309255">
              <a:spcBef>
                <a:spcPts val="600"/>
              </a:spcBef>
              <a:buClr>
                <a:schemeClr val="tx1"/>
              </a:buClr>
              <a:buSzPct val="88000"/>
              <a:buFont typeface="Arial" charset="0"/>
              <a:buChar char="•"/>
            </a:pPr>
            <a:r>
              <a:rPr lang="en-US" sz="2400" dirty="0"/>
              <a:t>All members provide final scores privately. If voting out of range, rationales are given</a:t>
            </a:r>
          </a:p>
          <a:p>
            <a:pPr marL="309255" lvl="2" indent="-309255">
              <a:spcBef>
                <a:spcPts val="600"/>
              </a:spcBef>
              <a:buClr>
                <a:schemeClr val="tx1"/>
              </a:buClr>
              <a:buSzPct val="88000"/>
              <a:buFont typeface="Arial" charset="0"/>
              <a:buChar char="•"/>
            </a:pPr>
            <a:r>
              <a:rPr lang="en-US" sz="2400" dirty="0"/>
              <a:t>Non-score-able issues discussed: budget, data sharing plan, foreign applications, etc. </a:t>
            </a:r>
          </a:p>
        </p:txBody>
      </p:sp>
    </p:spTree>
    <p:extLst>
      <p:ext uri="{BB962C8B-B14F-4D97-AF65-F5344CB8AC3E}">
        <p14:creationId xmlns:p14="http://schemas.microsoft.com/office/powerpoint/2010/main" val="10771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Final Impact Scores</a:t>
            </a:r>
          </a:p>
        </p:txBody>
      </p:sp>
      <p:sp>
        <p:nvSpPr>
          <p:cNvPr id="4" name="Rectangle 3"/>
          <p:cNvSpPr/>
          <p:nvPr/>
        </p:nvSpPr>
        <p:spPr>
          <a:xfrm>
            <a:off x="228600" y="1295400"/>
            <a:ext cx="8686800" cy="3877985"/>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a:t>Entire panel of eligible members votes</a:t>
            </a:r>
          </a:p>
          <a:p>
            <a:pPr marL="822960" lvl="2" indent="-256032">
              <a:spcBef>
                <a:spcPts val="300"/>
              </a:spcBef>
              <a:spcAft>
                <a:spcPts val="300"/>
              </a:spcAft>
              <a:buFont typeface="Arial" panose="020B0604020202020204" pitchFamily="34" charset="0"/>
              <a:buChar char="‒"/>
            </a:pPr>
            <a:r>
              <a:rPr lang="en-US" sz="2400" dirty="0"/>
              <a:t>Eligible means no COI, no abstention</a:t>
            </a:r>
          </a:p>
          <a:p>
            <a:pPr marL="822960" lvl="2" indent="-256032">
              <a:spcBef>
                <a:spcPts val="300"/>
              </a:spcBef>
              <a:spcAft>
                <a:spcPts val="300"/>
              </a:spcAft>
              <a:buFont typeface="Arial" panose="020B0604020202020204" pitchFamily="34" charset="0"/>
              <a:buChar char="‒"/>
            </a:pPr>
            <a:r>
              <a:rPr lang="en-US" sz="2400" dirty="0"/>
              <a:t>Not just assigned reviewers</a:t>
            </a:r>
          </a:p>
          <a:p>
            <a:pPr marL="365760" indent="-256032">
              <a:spcBef>
                <a:spcPts val="300"/>
              </a:spcBef>
              <a:spcAft>
                <a:spcPts val="300"/>
              </a:spcAft>
              <a:buFont typeface="Arial" panose="020B0604020202020204" pitchFamily="34" charset="0"/>
              <a:buChar char="•"/>
            </a:pPr>
            <a:r>
              <a:rPr lang="en-US" sz="2800" dirty="0"/>
              <a:t>Voted by private ballot at the meeting</a:t>
            </a:r>
          </a:p>
          <a:p>
            <a:pPr marL="365760" indent="-256032">
              <a:spcBef>
                <a:spcPts val="300"/>
              </a:spcBef>
              <a:spcAft>
                <a:spcPts val="300"/>
              </a:spcAft>
              <a:buFont typeface="Arial" panose="020B0604020202020204" pitchFamily="34" charset="0"/>
              <a:buChar char="•"/>
            </a:pPr>
            <a:r>
              <a:rPr lang="en-US" sz="2800" dirty="0"/>
              <a:t>Calculated by averaging all reviewers’ scores and multiplying by 10</a:t>
            </a:r>
          </a:p>
          <a:p>
            <a:pPr marL="365760" indent="-256032">
              <a:spcBef>
                <a:spcPts val="300"/>
              </a:spcBef>
              <a:spcAft>
                <a:spcPts val="300"/>
              </a:spcAft>
              <a:buFont typeface="Arial" panose="020B0604020202020204" pitchFamily="34" charset="0"/>
              <a:buChar char="•"/>
            </a:pPr>
            <a:r>
              <a:rPr lang="en-US" sz="2800" dirty="0"/>
              <a:t>Range from 10 through 90</a:t>
            </a:r>
          </a:p>
          <a:p>
            <a:pPr marL="365760" indent="-256032">
              <a:spcBef>
                <a:spcPts val="300"/>
              </a:spcBef>
              <a:spcAft>
                <a:spcPts val="300"/>
              </a:spcAft>
              <a:buFont typeface="Arial" panose="020B0604020202020204" pitchFamily="34" charset="0"/>
              <a:buChar char="•"/>
            </a:pPr>
            <a:r>
              <a:rPr lang="en-US" sz="2800" dirty="0" err="1"/>
              <a:t>Percentiled</a:t>
            </a:r>
            <a:r>
              <a:rPr lang="en-US" sz="2800" dirty="0"/>
              <a:t> for some mechanisms</a:t>
            </a:r>
          </a:p>
        </p:txBody>
      </p:sp>
      <p:graphicFrame>
        <p:nvGraphicFramePr>
          <p:cNvPr id="5" name="Diagram 4" descr="The best possible score is 10; the worst possible score is 90;" title="These arrows represent the endpoints of Final Impact Scores"/>
          <p:cNvGraphicFramePr/>
          <p:nvPr>
            <p:extLst>
              <p:ext uri="{D42A27DB-BD31-4B8C-83A1-F6EECF244321}">
                <p14:modId xmlns:p14="http://schemas.microsoft.com/office/powerpoint/2010/main" val="2709275282"/>
              </p:ext>
            </p:extLst>
          </p:nvPr>
        </p:nvGraphicFramePr>
        <p:xfrm>
          <a:off x="2438400" y="5173385"/>
          <a:ext cx="3276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17</a:t>
            </a:fld>
            <a:endParaRPr lang="en-US" dirty="0"/>
          </a:p>
        </p:txBody>
      </p:sp>
    </p:spTree>
    <p:extLst>
      <p:ext uri="{BB962C8B-B14F-4D97-AF65-F5344CB8AC3E}">
        <p14:creationId xmlns:p14="http://schemas.microsoft.com/office/powerpoint/2010/main" val="412717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After the Review</a:t>
            </a:r>
          </a:p>
        </p:txBody>
      </p:sp>
      <p:sp>
        <p:nvSpPr>
          <p:cNvPr id="4" name="Rectangle 3" descr="This hyperlink provides access to the eRA Commons where investigators can look up important information about their applications, including the final summary statement" title="hyper link for eRA Commons"/>
          <p:cNvSpPr/>
          <p:nvPr/>
        </p:nvSpPr>
        <p:spPr>
          <a:xfrm>
            <a:off x="152400" y="1524000"/>
            <a:ext cx="8763000" cy="3877985"/>
          </a:xfrm>
          <a:prstGeom prst="rect">
            <a:avLst/>
          </a:prstGeom>
        </p:spPr>
        <p:txBody>
          <a:bodyPr wrap="square">
            <a:spAutoFit/>
          </a:bodyPr>
          <a:lstStyle/>
          <a:p>
            <a:pPr marL="365760" indent="-256032">
              <a:spcBef>
                <a:spcPts val="300"/>
              </a:spcBef>
              <a:spcAft>
                <a:spcPts val="300"/>
              </a:spcAft>
              <a:buClr>
                <a:schemeClr val="tx1"/>
              </a:buClr>
              <a:buFont typeface="Arial" panose="020B0604020202020204" pitchFamily="34" charset="0"/>
              <a:buChar char="•"/>
            </a:pPr>
            <a:r>
              <a:rPr lang="en-US" sz="2800" dirty="0"/>
              <a:t>eRA Commons (</a:t>
            </a:r>
            <a:r>
              <a:rPr lang="en-US" sz="2800" dirty="0">
                <a:hlinkClick r:id="rId2"/>
              </a:rPr>
              <a:t>https://</a:t>
            </a:r>
            <a:r>
              <a:rPr lang="en-US" sz="2800" dirty="0" smtClean="0">
                <a:hlinkClick r:id="rId2"/>
              </a:rPr>
              <a:t>public.uat.era.nih.gov/commons</a:t>
            </a:r>
            <a:r>
              <a:rPr lang="en-US" sz="2800" dirty="0" smtClean="0"/>
              <a:t>)</a:t>
            </a:r>
            <a:endParaRPr lang="en-US" sz="2800" dirty="0"/>
          </a:p>
          <a:p>
            <a:pPr marL="822960" lvl="2" indent="-256032">
              <a:spcBef>
                <a:spcPts val="300"/>
              </a:spcBef>
              <a:spcAft>
                <a:spcPts val="300"/>
              </a:spcAft>
              <a:buClr>
                <a:schemeClr val="tx1"/>
              </a:buClr>
              <a:buFont typeface="Arial" panose="020B0604020202020204" pitchFamily="34" charset="0"/>
              <a:buChar char="‒"/>
            </a:pPr>
            <a:r>
              <a:rPr lang="en-US" sz="2400" dirty="0">
                <a:solidFill>
                  <a:srgbClr val="000000"/>
                </a:solidFill>
              </a:rPr>
              <a:t> Final Impact Score within 3 days  </a:t>
            </a:r>
          </a:p>
          <a:p>
            <a:pPr marL="822960" lvl="2" indent="-256032">
              <a:spcBef>
                <a:spcPts val="300"/>
              </a:spcBef>
              <a:spcAft>
                <a:spcPts val="300"/>
              </a:spcAft>
              <a:buClr>
                <a:schemeClr val="tx1"/>
              </a:buClr>
              <a:buFont typeface="Arial" panose="020B0604020202020204" pitchFamily="34" charset="0"/>
              <a:buChar char="‒"/>
            </a:pPr>
            <a:r>
              <a:rPr lang="en-US" sz="2400" dirty="0">
                <a:solidFill>
                  <a:srgbClr val="000000"/>
                </a:solidFill>
              </a:rPr>
              <a:t> Summary statement available within 4 – 8 weeks to:</a:t>
            </a:r>
          </a:p>
          <a:p>
            <a:pPr marL="365760" lvl="3" indent="-256032">
              <a:spcBef>
                <a:spcPts val="300"/>
              </a:spcBef>
              <a:spcAft>
                <a:spcPts val="300"/>
              </a:spcAft>
              <a:buClr>
                <a:schemeClr val="tx1"/>
              </a:buClr>
              <a:buFont typeface="Arial" panose="020B0604020202020204" pitchFamily="34" charset="0"/>
              <a:buChar char="•"/>
            </a:pPr>
            <a:r>
              <a:rPr lang="en-US" sz="2800" dirty="0">
                <a:solidFill>
                  <a:srgbClr val="000000"/>
                </a:solidFill>
              </a:rPr>
              <a:t>Funding Institute Program Officer</a:t>
            </a:r>
          </a:p>
          <a:p>
            <a:pPr marL="365760" lvl="3" indent="-256032">
              <a:spcBef>
                <a:spcPts val="300"/>
              </a:spcBef>
              <a:spcAft>
                <a:spcPts val="300"/>
              </a:spcAft>
              <a:buClr>
                <a:schemeClr val="tx1"/>
              </a:buClr>
              <a:buFont typeface="Arial" panose="020B0604020202020204" pitchFamily="34" charset="0"/>
              <a:buChar char="•"/>
            </a:pPr>
            <a:r>
              <a:rPr lang="en-US" sz="2800" dirty="0">
                <a:solidFill>
                  <a:srgbClr val="000000"/>
                </a:solidFill>
              </a:rPr>
              <a:t>PD/PI </a:t>
            </a:r>
          </a:p>
          <a:p>
            <a:pPr marL="365760" lvl="3" indent="-256032">
              <a:spcBef>
                <a:spcPts val="300"/>
              </a:spcBef>
              <a:spcAft>
                <a:spcPts val="300"/>
              </a:spcAft>
              <a:buClr>
                <a:schemeClr val="tx1"/>
              </a:buClr>
              <a:buFont typeface="Arial" panose="020B0604020202020204" pitchFamily="34" charset="0"/>
              <a:buChar char="•"/>
            </a:pPr>
            <a:r>
              <a:rPr lang="en-US" sz="2800" dirty="0">
                <a:solidFill>
                  <a:srgbClr val="000000"/>
                </a:solidFill>
              </a:rPr>
              <a:t>Other NIH Officials </a:t>
            </a:r>
          </a:p>
          <a:p>
            <a:pPr marL="365760" lvl="3" indent="-256032">
              <a:spcBef>
                <a:spcPts val="300"/>
              </a:spcBef>
              <a:spcAft>
                <a:spcPts val="300"/>
              </a:spcAft>
              <a:buClr>
                <a:schemeClr val="tx1"/>
              </a:buClr>
              <a:buFont typeface="Arial" panose="020B0604020202020204" pitchFamily="34" charset="0"/>
              <a:buChar char="•"/>
            </a:pPr>
            <a:r>
              <a:rPr lang="en-US" sz="2800" dirty="0">
                <a:solidFill>
                  <a:srgbClr val="000000"/>
                </a:solidFill>
              </a:rPr>
              <a:t>Advisory Council members </a:t>
            </a:r>
          </a:p>
        </p:txBody>
      </p:sp>
      <p:pic>
        <p:nvPicPr>
          <p:cNvPr id="5" name="Picture 3" descr="This is meant to depict the importance of carefully studying the feedback provided in a smmary statement&#10;&#10;C:\Users\pluded\AppData\Local\Microsoft\Windows\Temporary Internet Files\Content.IE5\W2GB6TLT\dglxasset[1].aspx" title="cartoon of a person using a magnifying glass to read a re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251" y="4267200"/>
            <a:ext cx="2101291" cy="17986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18</a:t>
            </a:fld>
            <a:endParaRPr lang="en-US" dirty="0"/>
          </a:p>
        </p:txBody>
      </p:sp>
    </p:spTree>
    <p:extLst>
      <p:ext uri="{BB962C8B-B14F-4D97-AF65-F5344CB8AC3E}">
        <p14:creationId xmlns:p14="http://schemas.microsoft.com/office/powerpoint/2010/main" val="1061122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ample detailed status screen in eRA Commons"/>
          <p:cNvPicPr>
            <a:picLocks noChangeAspect="1"/>
          </p:cNvPicPr>
          <p:nvPr/>
        </p:nvPicPr>
        <p:blipFill>
          <a:blip r:embed="rId2"/>
          <a:stretch>
            <a:fillRect/>
          </a:stretch>
        </p:blipFill>
        <p:spPr>
          <a:xfrm>
            <a:off x="990600" y="838200"/>
            <a:ext cx="7315200" cy="5850948"/>
          </a:xfrm>
          <a:prstGeom prst="rect">
            <a:avLst/>
          </a:prstGeom>
        </p:spPr>
      </p:pic>
      <p:sp>
        <p:nvSpPr>
          <p:cNvPr id="2" name="Title 1"/>
          <p:cNvSpPr>
            <a:spLocks noGrp="1"/>
          </p:cNvSpPr>
          <p:nvPr>
            <p:ph type="title"/>
          </p:nvPr>
        </p:nvSpPr>
        <p:spPr>
          <a:xfrm>
            <a:off x="76200" y="381000"/>
            <a:ext cx="8915400" cy="838200"/>
          </a:xfrm>
        </p:spPr>
        <p:txBody>
          <a:bodyPr>
            <a:normAutofit fontScale="90000"/>
          </a:bodyPr>
          <a:lstStyle/>
          <a:p>
            <a:r>
              <a:rPr lang="en-US" b="1" kern="0" dirty="0">
                <a:cs typeface="ＭＳ Ｐゴシック"/>
              </a:rPr>
              <a:t/>
            </a:r>
            <a:br>
              <a:rPr lang="en-US" b="1" kern="0" dirty="0">
                <a:cs typeface="ＭＳ Ｐゴシック"/>
              </a:rPr>
            </a:br>
            <a:endParaRPr lang="en-US" dirty="0"/>
          </a:p>
        </p:txBody>
      </p:sp>
      <p:sp>
        <p:nvSpPr>
          <p:cNvPr id="3" name="Slide Number Placeholder 2"/>
          <p:cNvSpPr>
            <a:spLocks noGrp="1"/>
          </p:cNvSpPr>
          <p:nvPr>
            <p:ph type="sldNum" sz="quarter" idx="12"/>
          </p:nvPr>
        </p:nvSpPr>
        <p:spPr>
          <a:xfrm>
            <a:off x="152400" y="6491287"/>
            <a:ext cx="762000" cy="366713"/>
          </a:xfrm>
        </p:spPr>
        <p:txBody>
          <a:bodyPr/>
          <a:lstStyle/>
          <a:p>
            <a:pPr>
              <a:defRPr/>
            </a:pPr>
            <a:fld id="{371CDBCC-57D6-4AF4-91B3-EB8BA5111C2A}" type="slidenum">
              <a:rPr lang="en-US" smtClean="0"/>
              <a:pPr>
                <a:defRPr/>
              </a:pPr>
              <a:t>19</a:t>
            </a:fld>
            <a:endParaRPr lang="en-US" dirty="0"/>
          </a:p>
        </p:txBody>
      </p:sp>
      <p:sp>
        <p:nvSpPr>
          <p:cNvPr id="8" name="Right Arrow 7" title="&quot;&quot;"/>
          <p:cNvSpPr/>
          <p:nvPr/>
        </p:nvSpPr>
        <p:spPr>
          <a:xfrm rot="10800000">
            <a:off x="3810000" y="5181600"/>
            <a:ext cx="762000" cy="312738"/>
          </a:xfrm>
          <a:prstGeom prst="rightArrow">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Title 1"/>
          <p:cNvSpPr txBox="1">
            <a:spLocks/>
          </p:cNvSpPr>
          <p:nvPr/>
        </p:nvSpPr>
        <p:spPr bwMode="auto">
          <a:xfrm>
            <a:off x="152400" y="198702"/>
            <a:ext cx="883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5000" lnSpcReduction="10000"/>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r>
              <a:rPr lang="en-US" dirty="0"/>
              <a:t>Check Application Status in the </a:t>
            </a:r>
            <a:r>
              <a:rPr lang="en-US" dirty="0" smtClean="0"/>
              <a:t>eRA </a:t>
            </a:r>
            <a:r>
              <a:rPr lang="en-US" dirty="0"/>
              <a:t>Commons</a:t>
            </a:r>
          </a:p>
        </p:txBody>
      </p:sp>
      <p:sp>
        <p:nvSpPr>
          <p:cNvPr id="20" name="Right Arrow 19" title="&quot;&quot;"/>
          <p:cNvSpPr/>
          <p:nvPr/>
        </p:nvSpPr>
        <p:spPr>
          <a:xfrm rot="10800000">
            <a:off x="3809999" y="2971800"/>
            <a:ext cx="762000" cy="312738"/>
          </a:xfrm>
          <a:prstGeom prst="rightArrow">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246222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12"/>
          </p:nvPr>
        </p:nvSpPr>
        <p:spPr/>
        <p:txBody>
          <a:bodyPr/>
          <a:lstStyle/>
          <a:p>
            <a:pPr>
              <a:defRPr/>
            </a:pPr>
            <a:fld id="{371CDBCC-57D6-4AF4-91B3-EB8BA5111C2A}" type="slidenum">
              <a:rPr lang="en-US" smtClean="0"/>
              <a:pPr>
                <a:defRPr/>
              </a:pPr>
              <a:t>2</a:t>
            </a:fld>
            <a:endParaRPr lang="en-US" dirty="0"/>
          </a:p>
        </p:txBody>
      </p:sp>
      <p:sp>
        <p:nvSpPr>
          <p:cNvPr id="4" name="Rectangle 3"/>
          <p:cNvSpPr/>
          <p:nvPr/>
        </p:nvSpPr>
        <p:spPr>
          <a:xfrm>
            <a:off x="228600" y="1371600"/>
            <a:ext cx="8077200" cy="1692771"/>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800" dirty="0"/>
              <a:t>Cornerstone of NIH extramural research</a:t>
            </a:r>
          </a:p>
          <a:p>
            <a:pPr marL="457200" indent="-457200">
              <a:spcBef>
                <a:spcPts val="600"/>
              </a:spcBef>
              <a:spcAft>
                <a:spcPts val="600"/>
              </a:spcAft>
              <a:buFont typeface="Arial" panose="020B0604020202020204" pitchFamily="34" charset="0"/>
              <a:buChar char="•"/>
            </a:pPr>
            <a:r>
              <a:rPr lang="en-US" sz="2800" dirty="0"/>
              <a:t>Standard of excellence worldwide</a:t>
            </a:r>
          </a:p>
          <a:p>
            <a:pPr marL="457200" indent="-457200">
              <a:spcBef>
                <a:spcPts val="600"/>
              </a:spcBef>
              <a:spcAft>
                <a:spcPts val="600"/>
              </a:spcAft>
              <a:buFont typeface="Arial" panose="020B0604020202020204" pitchFamily="34" charset="0"/>
              <a:buChar char="•"/>
            </a:pPr>
            <a:r>
              <a:rPr lang="en-US" sz="2800" dirty="0"/>
              <a:t>Two-stage review process</a:t>
            </a:r>
          </a:p>
        </p:txBody>
      </p:sp>
      <p:pic>
        <p:nvPicPr>
          <p:cNvPr id="5" name="Picture 2" descr="thi is a picure of Building 1 on the NIH main campus. The jpeg for this picture is found at this url:&#10;&#10;H:\My Documents\Slide preparation\hi_OD56532980[1].JPG" title="Picture of Building One on NIH Main Campus"/>
          <p:cNvPicPr>
            <a:picLocks noChangeAspect="1" noChangeArrowheads="1"/>
          </p:cNvPicPr>
          <p:nvPr/>
        </p:nvPicPr>
        <p:blipFill>
          <a:blip r:embed="rId2" cstate="print"/>
          <a:srcRect/>
          <a:stretch>
            <a:fillRect/>
          </a:stretch>
        </p:blipFill>
        <p:spPr bwMode="auto">
          <a:xfrm>
            <a:off x="7086600" y="152400"/>
            <a:ext cx="1839912" cy="1221211"/>
          </a:xfrm>
          <a:prstGeom prst="rect">
            <a:avLst/>
          </a:prstGeom>
          <a:noFill/>
          <a:ln w="9525">
            <a:noFill/>
            <a:miter lim="800000"/>
            <a:headEnd/>
            <a:tailEnd/>
          </a:ln>
        </p:spPr>
      </p:pic>
      <p:sp>
        <p:nvSpPr>
          <p:cNvPr id="2" name="Title 1"/>
          <p:cNvSpPr>
            <a:spLocks noGrp="1"/>
          </p:cNvSpPr>
          <p:nvPr>
            <p:ph type="title"/>
          </p:nvPr>
        </p:nvSpPr>
        <p:spPr>
          <a:xfrm>
            <a:off x="194733" y="304800"/>
            <a:ext cx="8839200" cy="838200"/>
          </a:xfrm>
        </p:spPr>
        <p:txBody>
          <a:bodyPr/>
          <a:lstStyle/>
          <a:p>
            <a:r>
              <a:rPr lang="en-US" dirty="0"/>
              <a:t>NIH Peer Review</a:t>
            </a:r>
          </a:p>
        </p:txBody>
      </p:sp>
      <p:sp>
        <p:nvSpPr>
          <p:cNvPr id="6" name="Slide Number Placeholder 2"/>
          <p:cNvSpPr txBox="1">
            <a:spLocks/>
          </p:cNvSpPr>
          <p:nvPr/>
        </p:nvSpPr>
        <p:spPr>
          <a:xfrm>
            <a:off x="152400" y="6302110"/>
            <a:ext cx="762000" cy="366713"/>
          </a:xfrm>
          <a:prstGeom prst="rect">
            <a:avLst/>
          </a:prstGeom>
        </p:spPr>
        <p:txBody>
          <a:bodyPr vert="horz" anchor="b"/>
          <a:lstStyle>
            <a:defPPr>
              <a:defRPr lang="en-US"/>
            </a:defPPr>
            <a:lvl1pPr algn="r" rtl="0" eaLnBrk="1" fontAlgn="base" latinLnBrk="0" hangingPunct="1">
              <a:spcBef>
                <a:spcPct val="0"/>
              </a:spcBef>
              <a:spcAft>
                <a:spcPct val="0"/>
              </a:spcAft>
              <a:defRPr kumimoji="0" sz="1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71CDBCC-57D6-4AF4-91B3-EB8BA5111C2A}" type="slidenum">
              <a:rPr lang="en-US" smtClean="0"/>
              <a:pPr>
                <a:defRPr/>
              </a:pPr>
              <a:t>2</a:t>
            </a:fld>
            <a:endParaRPr lang="en-US" dirty="0"/>
          </a:p>
        </p:txBody>
      </p:sp>
      <p:sp>
        <p:nvSpPr>
          <p:cNvPr id="8" name="TextBox 7"/>
          <p:cNvSpPr txBox="1"/>
          <p:nvPr/>
        </p:nvSpPr>
        <p:spPr>
          <a:xfrm>
            <a:off x="642937" y="4359009"/>
            <a:ext cx="1415772" cy="646331"/>
          </a:xfrm>
          <a:prstGeom prst="rect">
            <a:avLst/>
          </a:prstGeom>
          <a:noFill/>
        </p:spPr>
        <p:txBody>
          <a:bodyPr wrap="none" rtlCol="0">
            <a:spAutoFit/>
          </a:bodyPr>
          <a:lstStyle/>
          <a:p>
            <a:r>
              <a:rPr lang="en-US" dirty="0"/>
              <a:t>Submit your</a:t>
            </a:r>
          </a:p>
          <a:p>
            <a:r>
              <a:rPr lang="en-US" dirty="0"/>
              <a:t>application</a:t>
            </a:r>
          </a:p>
        </p:txBody>
      </p:sp>
      <p:sp>
        <p:nvSpPr>
          <p:cNvPr id="9" name="Right Arrow 4" descr="This arrow represents the first step in submitting a grant application to NIH - Submit Your Application" title="Right-facing arrow"/>
          <p:cNvSpPr/>
          <p:nvPr/>
        </p:nvSpPr>
        <p:spPr>
          <a:xfrm>
            <a:off x="642937" y="4073640"/>
            <a:ext cx="1524000" cy="1219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descr="This arrow represents the three main steps within the NIH peer review process: Receipt and Referral of submitted applications, Initial Peer Review then followed by National Advisory Councils which are advisory to the Institute Directors who ultimately make funding decisions." title="The NIH Peer Review Process"/>
          <p:cNvGraphicFramePr/>
          <p:nvPr>
            <p:extLst>
              <p:ext uri="{D42A27DB-BD31-4B8C-83A1-F6EECF244321}">
                <p14:modId xmlns:p14="http://schemas.microsoft.com/office/powerpoint/2010/main" val="1912683828"/>
              </p:ext>
            </p:extLst>
          </p:nvPr>
        </p:nvGraphicFramePr>
        <p:xfrm>
          <a:off x="2209800" y="3199638"/>
          <a:ext cx="4343400" cy="2972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6637615" y="4322278"/>
            <a:ext cx="1031051" cy="646331"/>
          </a:xfrm>
          <a:prstGeom prst="rect">
            <a:avLst/>
          </a:prstGeom>
          <a:noFill/>
        </p:spPr>
        <p:txBody>
          <a:bodyPr wrap="none" rtlCol="0">
            <a:spAutoFit/>
          </a:bodyPr>
          <a:lstStyle/>
          <a:p>
            <a:r>
              <a:rPr lang="en-US" dirty="0"/>
              <a:t>Funding</a:t>
            </a:r>
          </a:p>
          <a:p>
            <a:r>
              <a:rPr lang="en-US" dirty="0"/>
              <a:t>decision</a:t>
            </a:r>
          </a:p>
        </p:txBody>
      </p:sp>
      <p:sp>
        <p:nvSpPr>
          <p:cNvPr id="13" name="Right Arrow 7" descr="The third arrow represents 'funding decision' and is the final decision point of the NIH peer-review process." title="Third Arrow in NIH Peer Review"/>
          <p:cNvSpPr/>
          <p:nvPr/>
        </p:nvSpPr>
        <p:spPr>
          <a:xfrm>
            <a:off x="6596063" y="4035843"/>
            <a:ext cx="1524000" cy="1219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6278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Summary Statement</a:t>
            </a:r>
          </a:p>
        </p:txBody>
      </p:sp>
      <p:sp>
        <p:nvSpPr>
          <p:cNvPr id="4" name="Rectangle 3"/>
          <p:cNvSpPr/>
          <p:nvPr/>
        </p:nvSpPr>
        <p:spPr>
          <a:xfrm>
            <a:off x="169333" y="1295400"/>
            <a:ext cx="8763000" cy="5237331"/>
          </a:xfrm>
          <a:prstGeom prst="rect">
            <a:avLst/>
          </a:prstGeom>
        </p:spPr>
        <p:txBody>
          <a:bodyPr wrap="square">
            <a:spAutoFit/>
          </a:bodyPr>
          <a:lstStyle/>
          <a:p>
            <a:pPr>
              <a:spcBef>
                <a:spcPts val="675"/>
              </a:spcBef>
              <a:buClr>
                <a:schemeClr val="tx1"/>
              </a:buClr>
              <a:buFont typeface="Arial" charset="0"/>
              <a:buChar char="•"/>
            </a:pPr>
            <a:r>
              <a:rPr lang="en-US" sz="2800" dirty="0"/>
              <a:t> First page</a:t>
            </a:r>
          </a:p>
          <a:p>
            <a:pPr lvl="1">
              <a:spcBef>
                <a:spcPts val="675"/>
              </a:spcBef>
              <a:buFont typeface="Arial" charset="0"/>
              <a:buChar char="–"/>
            </a:pPr>
            <a:r>
              <a:rPr lang="en-US" sz="2400" b="1" dirty="0">
                <a:solidFill>
                  <a:srgbClr val="000000"/>
                </a:solidFill>
              </a:rPr>
              <a:t> </a:t>
            </a:r>
            <a:r>
              <a:rPr lang="en-US" sz="2400" dirty="0">
                <a:solidFill>
                  <a:srgbClr val="000000"/>
                </a:solidFill>
              </a:rPr>
              <a:t>NIH Program Official (upper left corner)</a:t>
            </a:r>
          </a:p>
          <a:p>
            <a:pPr lvl="1">
              <a:spcBef>
                <a:spcPts val="675"/>
              </a:spcBef>
              <a:buFont typeface="Arial" charset="0"/>
              <a:buChar char="–"/>
            </a:pPr>
            <a:r>
              <a:rPr lang="en-US" sz="2400" dirty="0">
                <a:solidFill>
                  <a:srgbClr val="000000"/>
                </a:solidFill>
              </a:rPr>
              <a:t> Final Impact Score or other designation</a:t>
            </a:r>
          </a:p>
          <a:p>
            <a:pPr lvl="1">
              <a:spcBef>
                <a:spcPts val="675"/>
              </a:spcBef>
              <a:buFont typeface="Arial" charset="0"/>
              <a:buChar char="–"/>
            </a:pPr>
            <a:r>
              <a:rPr lang="en-US" sz="2400" dirty="0">
                <a:solidFill>
                  <a:srgbClr val="000000"/>
                </a:solidFill>
              </a:rPr>
              <a:t> Percentile (if applicable)</a:t>
            </a:r>
          </a:p>
          <a:p>
            <a:pPr lvl="1">
              <a:spcBef>
                <a:spcPts val="675"/>
              </a:spcBef>
              <a:buFont typeface="Arial" charset="0"/>
              <a:buChar char="–"/>
            </a:pPr>
            <a:r>
              <a:rPr lang="en-US" sz="2400" dirty="0">
                <a:solidFill>
                  <a:srgbClr val="000000"/>
                </a:solidFill>
              </a:rPr>
              <a:t> Codes (human subjects, vertebrate animals, inclusion)</a:t>
            </a:r>
            <a:endParaRPr lang="en-US" sz="2000" dirty="0">
              <a:solidFill>
                <a:srgbClr val="000000"/>
              </a:solidFill>
            </a:endParaRPr>
          </a:p>
          <a:p>
            <a:pPr marL="1257300" lvl="2" indent="-342900">
              <a:spcBef>
                <a:spcPts val="675"/>
              </a:spcBef>
              <a:buFont typeface="Wingdings" panose="05000000000000000000" pitchFamily="2" charset="2"/>
              <a:buChar char="§"/>
            </a:pPr>
            <a:r>
              <a:rPr lang="en-US" sz="2000" dirty="0">
                <a:solidFill>
                  <a:srgbClr val="000000"/>
                </a:solidFill>
              </a:rPr>
              <a:t>44 = bar to funding</a:t>
            </a:r>
          </a:p>
          <a:p>
            <a:pPr marL="1257300" lvl="2" indent="-342900">
              <a:spcBef>
                <a:spcPts val="675"/>
              </a:spcBef>
              <a:buFont typeface="Wingdings" panose="05000000000000000000" pitchFamily="2" charset="2"/>
              <a:buChar char="§"/>
            </a:pPr>
            <a:r>
              <a:rPr lang="en-US" sz="2000" dirty="0">
                <a:solidFill>
                  <a:srgbClr val="000000"/>
                </a:solidFill>
              </a:rPr>
              <a:t>35 = default for training grant applications  </a:t>
            </a:r>
          </a:p>
          <a:p>
            <a:pPr marL="1257300" lvl="2" indent="-342900">
              <a:spcBef>
                <a:spcPts val="675"/>
              </a:spcBef>
              <a:buFont typeface="Wingdings" panose="05000000000000000000" pitchFamily="2" charset="2"/>
              <a:buChar char="§"/>
            </a:pPr>
            <a:r>
              <a:rPr lang="en-US" sz="2000" dirty="0">
                <a:solidFill>
                  <a:srgbClr val="000000"/>
                </a:solidFill>
              </a:rPr>
              <a:t>30 = involves human subjects or vertebrate animals but the SRG 	had no concerns </a:t>
            </a:r>
          </a:p>
          <a:p>
            <a:pPr marL="1257300" lvl="2" indent="-342900">
              <a:spcBef>
                <a:spcPts val="675"/>
              </a:spcBef>
              <a:buFont typeface="Wingdings" panose="05000000000000000000" pitchFamily="2" charset="2"/>
              <a:buChar char="§"/>
            </a:pPr>
            <a:r>
              <a:rPr lang="en-US" sz="2000" dirty="0">
                <a:solidFill>
                  <a:srgbClr val="000000"/>
                </a:solidFill>
              </a:rPr>
              <a:t>10 = no human subjects or vertebrate animals</a:t>
            </a:r>
          </a:p>
          <a:p>
            <a:pPr lvl="1">
              <a:spcBef>
                <a:spcPts val="675"/>
              </a:spcBef>
              <a:buClr>
                <a:schemeClr val="tx1"/>
              </a:buClr>
              <a:buFont typeface="Arial" charset="0"/>
              <a:buChar char="–"/>
            </a:pPr>
            <a:r>
              <a:rPr lang="en-US" sz="2400" dirty="0"/>
              <a:t> Budget request</a:t>
            </a:r>
          </a:p>
          <a:p>
            <a:pPr>
              <a:spcBef>
                <a:spcPts val="675"/>
              </a:spcBef>
              <a:buClr>
                <a:schemeClr val="tx1"/>
              </a:buClr>
              <a:buFont typeface="Arial" charset="0"/>
              <a:buChar char="•"/>
            </a:pPr>
            <a:r>
              <a:rPr lang="en-US" sz="2800" dirty="0"/>
              <a:t> A favorable score does not guarantee funding!</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20</a:t>
            </a:fld>
            <a:endParaRPr lang="en-US" dirty="0"/>
          </a:p>
        </p:txBody>
      </p:sp>
      <p:pic>
        <p:nvPicPr>
          <p:cNvPr id="8" name="Picture 7" title="&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3914065"/>
            <a:ext cx="438150" cy="438150"/>
          </a:xfrm>
          <a:prstGeom prst="rect">
            <a:avLst/>
          </a:prstGeom>
        </p:spPr>
      </p:pic>
    </p:spTree>
    <p:extLst>
      <p:ext uri="{BB962C8B-B14F-4D97-AF65-F5344CB8AC3E}">
        <p14:creationId xmlns:p14="http://schemas.microsoft.com/office/powerpoint/2010/main" val="2543836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01101" cy="838200"/>
          </a:xfrm>
        </p:spPr>
        <p:txBody>
          <a:bodyPr>
            <a:normAutofit/>
          </a:bodyPr>
          <a:lstStyle/>
          <a:p>
            <a:r>
              <a:rPr lang="en-US" sz="4000" dirty="0"/>
              <a:t>Level 2 of NIH Peer Review: Councils</a:t>
            </a:r>
          </a:p>
        </p:txBody>
      </p:sp>
      <p:sp>
        <p:nvSpPr>
          <p:cNvPr id="5" name="Rectangle 7"/>
          <p:cNvSpPr txBox="1">
            <a:spLocks noChangeArrowheads="1"/>
          </p:cNvSpPr>
          <p:nvPr/>
        </p:nvSpPr>
        <p:spPr>
          <a:xfrm>
            <a:off x="304800" y="1093787"/>
            <a:ext cx="8648700" cy="1725613"/>
          </a:xfrm>
          <a:prstGeom prst="rect">
            <a:avLst/>
          </a:prstGeom>
          <a:solidFill>
            <a:schemeClr val="bg1"/>
          </a:solidFill>
          <a:ln w="28575"/>
        </p:spPr>
        <p:txBody>
          <a:bodyPr>
            <a:normAutofit/>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eaLnBrk="1" hangingPunct="1">
              <a:lnSpc>
                <a:spcPct val="110000"/>
              </a:lnSpc>
              <a:spcAft>
                <a:spcPts val="300"/>
              </a:spcAft>
              <a:buClr>
                <a:schemeClr val="tx1"/>
              </a:buClr>
              <a:buFont typeface="Arial" panose="020B0604020202020204" pitchFamily="34" charset="0"/>
              <a:buChar char="•"/>
              <a:defRPr/>
            </a:pPr>
            <a:r>
              <a:rPr lang="en-US" sz="3000" dirty="0"/>
              <a:t>Key Decisions:</a:t>
            </a:r>
          </a:p>
          <a:p>
            <a:pPr marL="630873" lvl="2" indent="-256032" eaLnBrk="1" hangingPunct="1">
              <a:spcAft>
                <a:spcPts val="300"/>
              </a:spcAft>
              <a:buClr>
                <a:schemeClr val="tx1"/>
              </a:buClr>
              <a:buFont typeface="Arial" panose="020B0604020202020204" pitchFamily="34" charset="0"/>
              <a:buChar char="‒"/>
              <a:defRPr/>
            </a:pPr>
            <a:r>
              <a:rPr lang="en-US" sz="2600" dirty="0">
                <a:solidFill>
                  <a:schemeClr val="tx1"/>
                </a:solidFill>
              </a:rPr>
              <a:t>Funding recommendations</a:t>
            </a:r>
          </a:p>
          <a:p>
            <a:pPr marL="630873" lvl="2" indent="-256032" eaLnBrk="1" hangingPunct="1">
              <a:spcAft>
                <a:spcPts val="300"/>
              </a:spcAft>
              <a:buClr>
                <a:schemeClr val="tx1"/>
              </a:buClr>
              <a:buFont typeface="Arial" panose="020B0604020202020204" pitchFamily="34" charset="0"/>
              <a:buChar char="‒"/>
              <a:defRPr/>
            </a:pPr>
            <a:r>
              <a:rPr lang="en-US" sz="2600" dirty="0">
                <a:solidFill>
                  <a:schemeClr val="tx1"/>
                </a:solidFill>
              </a:rPr>
              <a:t>Program priority</a:t>
            </a:r>
          </a:p>
        </p:txBody>
      </p:sp>
      <p:sp>
        <p:nvSpPr>
          <p:cNvPr id="9" name="Right Arrow 8" descr="This is intended to depict a grant application being submitted to NIH" title="The first arrow represents a grant application"/>
          <p:cNvSpPr/>
          <p:nvPr/>
        </p:nvSpPr>
        <p:spPr>
          <a:xfrm>
            <a:off x="228600" y="4051300"/>
            <a:ext cx="10668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10878" y="4989611"/>
            <a:ext cx="1061509" cy="307777"/>
          </a:xfrm>
          <a:prstGeom prst="rect">
            <a:avLst/>
          </a:prstGeom>
          <a:noFill/>
        </p:spPr>
        <p:txBody>
          <a:bodyPr wrap="none" rtlCol="0">
            <a:spAutoFit/>
          </a:bodyPr>
          <a:lstStyle/>
          <a:p>
            <a:r>
              <a:rPr lang="en-US" sz="1400" dirty="0"/>
              <a:t>Application</a:t>
            </a:r>
          </a:p>
        </p:txBody>
      </p:sp>
      <p:sp>
        <p:nvSpPr>
          <p:cNvPr id="6" name="Right Arrow 5" descr="A grant application comes into the Division of Receipt and Referral which considers both the potential funding institute and the initial review group" title="The second arrow represents the Division of Receipt and Referral"/>
          <p:cNvSpPr/>
          <p:nvPr/>
        </p:nvSpPr>
        <p:spPr>
          <a:xfrm>
            <a:off x="1590673" y="3937000"/>
            <a:ext cx="1000125"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DRR</a:t>
            </a:r>
          </a:p>
        </p:txBody>
      </p:sp>
      <p:graphicFrame>
        <p:nvGraphicFramePr>
          <p:cNvPr id="7" name="Diagram 6" descr="The Division of Receipt and Referral makes two assignments, one assignment involves the potential funding institue with NIH and the other assignment involves the initial peer review group that will evaluate the application" title="Assignments by the Division of Receipt and Referral"/>
          <p:cNvGraphicFramePr/>
          <p:nvPr>
            <p:extLst>
              <p:ext uri="{D42A27DB-BD31-4B8C-83A1-F6EECF244321}">
                <p14:modId xmlns:p14="http://schemas.microsoft.com/office/powerpoint/2010/main" val="1552482135"/>
              </p:ext>
            </p:extLst>
          </p:nvPr>
        </p:nvGraphicFramePr>
        <p:xfrm>
          <a:off x="2659226" y="3403600"/>
          <a:ext cx="38862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descr="The red box highlights the Division of Receipt and Referral (DRR) that is the main focus of this slide" title="Red Box"/>
          <p:cNvSpPr/>
          <p:nvPr/>
        </p:nvSpPr>
        <p:spPr>
          <a:xfrm>
            <a:off x="6477000" y="3786085"/>
            <a:ext cx="1485900"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545426" y="3937000"/>
            <a:ext cx="1371600"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Council</a:t>
            </a:r>
          </a:p>
        </p:txBody>
      </p:sp>
      <p:sp>
        <p:nvSpPr>
          <p:cNvPr id="11" name="Right Arrow 10" descr="Ultimately, decisions about funding are made by the Director of the Institute to which the application is assigned." title="IC Director"/>
          <p:cNvSpPr/>
          <p:nvPr/>
        </p:nvSpPr>
        <p:spPr>
          <a:xfrm>
            <a:off x="7962900" y="3984626"/>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25491" y="4185332"/>
            <a:ext cx="992579" cy="646331"/>
          </a:xfrm>
          <a:prstGeom prst="rect">
            <a:avLst/>
          </a:prstGeom>
          <a:noFill/>
        </p:spPr>
        <p:txBody>
          <a:bodyPr wrap="none" rtlCol="0">
            <a:spAutoFit/>
          </a:bodyPr>
          <a:lstStyle/>
          <a:p>
            <a:pPr algn="ctr"/>
            <a:r>
              <a:rPr lang="en-US" dirty="0"/>
              <a:t>IC</a:t>
            </a:r>
          </a:p>
          <a:p>
            <a:pPr algn="ctr"/>
            <a:r>
              <a:rPr lang="en-US" dirty="0"/>
              <a:t>Director</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21</a:t>
            </a:fld>
            <a:endParaRPr lang="en-US" dirty="0"/>
          </a:p>
        </p:txBody>
      </p:sp>
    </p:spTree>
    <p:extLst>
      <p:ext uri="{BB962C8B-B14F-4D97-AF65-F5344CB8AC3E}">
        <p14:creationId xmlns:p14="http://schemas.microsoft.com/office/powerpoint/2010/main" val="870991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normAutofit/>
          </a:bodyPr>
          <a:lstStyle/>
          <a:p>
            <a:r>
              <a:rPr lang="en-US" sz="4000" dirty="0"/>
              <a:t>Funding Decisions: IC Director</a:t>
            </a:r>
          </a:p>
        </p:txBody>
      </p:sp>
      <p:sp>
        <p:nvSpPr>
          <p:cNvPr id="4" name="Rectangle 3"/>
          <p:cNvSpPr/>
          <p:nvPr/>
        </p:nvSpPr>
        <p:spPr>
          <a:xfrm>
            <a:off x="203667" y="1371600"/>
            <a:ext cx="8696326" cy="4154984"/>
          </a:xfrm>
          <a:prstGeom prst="rect">
            <a:avLst/>
          </a:prstGeom>
        </p:spPr>
        <p:txBody>
          <a:bodyPr wrap="square">
            <a:spAutoFit/>
          </a:bodyPr>
          <a:lstStyle/>
          <a:p>
            <a:pPr marL="365760" indent="-256032">
              <a:spcBef>
                <a:spcPts val="300"/>
              </a:spcBef>
              <a:spcAft>
                <a:spcPts val="300"/>
              </a:spcAft>
              <a:buClr>
                <a:schemeClr val="tx1"/>
              </a:buClr>
              <a:buFont typeface="Arial" panose="020B0604020202020204" pitchFamily="34" charset="0"/>
              <a:buChar char="•"/>
            </a:pPr>
            <a:r>
              <a:rPr lang="en-US" sz="2800" dirty="0"/>
              <a:t>The IC Director makes the final funding decisions</a:t>
            </a:r>
          </a:p>
          <a:p>
            <a:pPr marL="365760" indent="-256032">
              <a:spcBef>
                <a:spcPts val="300"/>
              </a:spcBef>
              <a:spcAft>
                <a:spcPts val="300"/>
              </a:spcAft>
              <a:buClr>
                <a:schemeClr val="tx1"/>
              </a:buClr>
              <a:buFont typeface="Arial" panose="020B0604020202020204" pitchFamily="34" charset="0"/>
              <a:buChar char="•"/>
            </a:pPr>
            <a:r>
              <a:rPr lang="en-US" sz="2800" dirty="0"/>
              <a:t>Based on:</a:t>
            </a:r>
          </a:p>
          <a:p>
            <a:pPr marL="822960" lvl="2" indent="-256032">
              <a:spcBef>
                <a:spcPts val="300"/>
              </a:spcBef>
              <a:spcAft>
                <a:spcPts val="300"/>
              </a:spcAft>
              <a:buClr>
                <a:schemeClr val="tx1"/>
              </a:buClr>
              <a:buFont typeface="Arial" panose="020B0604020202020204" pitchFamily="34" charset="0"/>
              <a:buChar char="̶"/>
            </a:pPr>
            <a:r>
              <a:rPr lang="en-US" sz="2400" dirty="0"/>
              <a:t>Mission of the NIH Institute or Center</a:t>
            </a:r>
          </a:p>
          <a:p>
            <a:pPr marL="822960" lvl="2" indent="-256032">
              <a:spcBef>
                <a:spcPts val="300"/>
              </a:spcBef>
              <a:spcAft>
                <a:spcPts val="300"/>
              </a:spcAft>
              <a:buClr>
                <a:schemeClr val="tx1"/>
              </a:buClr>
              <a:buFont typeface="Arial" panose="020B0604020202020204" pitchFamily="34" charset="0"/>
              <a:buChar char="̶"/>
            </a:pPr>
            <a:r>
              <a:rPr lang="en-US" sz="2400" dirty="0"/>
              <a:t>Program priorities, Congressional mandates</a:t>
            </a:r>
          </a:p>
          <a:p>
            <a:pPr marL="822960" lvl="2" indent="-256032">
              <a:spcBef>
                <a:spcPts val="300"/>
              </a:spcBef>
              <a:spcAft>
                <a:spcPts val="300"/>
              </a:spcAft>
              <a:buClr>
                <a:schemeClr val="tx1"/>
              </a:buClr>
              <a:buFont typeface="Arial" panose="020B0604020202020204" pitchFamily="34" charset="0"/>
              <a:buChar char="̶"/>
            </a:pPr>
            <a:r>
              <a:rPr lang="en-US" sz="2400" dirty="0"/>
              <a:t>Outcome (score/percentile) of initial peer review</a:t>
            </a:r>
          </a:p>
          <a:p>
            <a:pPr marL="822960" lvl="2" indent="-256032">
              <a:spcBef>
                <a:spcPts val="300"/>
              </a:spcBef>
              <a:spcAft>
                <a:spcPts val="300"/>
              </a:spcAft>
              <a:buClr>
                <a:schemeClr val="tx1"/>
              </a:buClr>
              <a:buFont typeface="Arial" panose="020B0604020202020204" pitchFamily="34" charset="0"/>
              <a:buChar char="̶"/>
            </a:pPr>
            <a:r>
              <a:rPr lang="en-US" sz="2400" dirty="0"/>
              <a:t>Additional outside expertise, if needed</a:t>
            </a:r>
          </a:p>
          <a:p>
            <a:pPr marL="822960" lvl="2" indent="-256032">
              <a:spcBef>
                <a:spcPts val="300"/>
              </a:spcBef>
              <a:spcAft>
                <a:spcPts val="300"/>
              </a:spcAft>
              <a:buClr>
                <a:schemeClr val="tx1"/>
              </a:buClr>
              <a:buFont typeface="Arial" panose="020B0604020202020204" pitchFamily="34" charset="0"/>
              <a:buChar char="̶"/>
            </a:pPr>
            <a:r>
              <a:rPr lang="en-US" sz="2400" dirty="0"/>
              <a:t>Recommendation of IC Program Staff</a:t>
            </a:r>
          </a:p>
          <a:p>
            <a:pPr marL="822960" lvl="2" indent="-256032">
              <a:spcBef>
                <a:spcPts val="300"/>
              </a:spcBef>
              <a:spcAft>
                <a:spcPts val="300"/>
              </a:spcAft>
              <a:buClr>
                <a:schemeClr val="tx1"/>
              </a:buClr>
              <a:buFont typeface="Arial" panose="020B0604020202020204" pitchFamily="34" charset="0"/>
              <a:buChar char="̶"/>
            </a:pPr>
            <a:r>
              <a:rPr lang="en-US" sz="2400" dirty="0"/>
              <a:t>Recommendation of the IC Advisory Council</a:t>
            </a:r>
          </a:p>
          <a:p>
            <a:pPr marL="822960" lvl="2" indent="-256032">
              <a:spcBef>
                <a:spcPts val="300"/>
              </a:spcBef>
              <a:spcAft>
                <a:spcPts val="300"/>
              </a:spcAft>
              <a:buClr>
                <a:schemeClr val="tx1"/>
              </a:buClr>
              <a:buFont typeface="Arial" panose="020B0604020202020204" pitchFamily="34" charset="0"/>
              <a:buChar char="̶"/>
            </a:pPr>
            <a:r>
              <a:rPr lang="en-US" sz="2400" dirty="0"/>
              <a:t>Available Funds</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22</a:t>
            </a:fld>
            <a:endParaRPr lang="en-US" dirty="0"/>
          </a:p>
        </p:txBody>
      </p:sp>
      <p:pic>
        <p:nvPicPr>
          <p:cNvPr id="1027" name="Picture 3" descr="C:\Users\ameros\AppData\Local\Microsoft\Windows\Temporary Internet Files\Content.IE5\MVI5S41Y\1024px-Emoji_u1f389.svg[1].png" title="&quo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9800" y="43434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81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lstStyle/>
          <a:p>
            <a:r>
              <a:rPr lang="en-US" dirty="0"/>
              <a:t>Additional Information</a:t>
            </a:r>
          </a:p>
        </p:txBody>
      </p:sp>
      <p:sp>
        <p:nvSpPr>
          <p:cNvPr id="4" name="Rectangle 3" descr="These links provide access to various NIH resources for grant applicants: The first is a link to information about the NIH peer review process offered by the Office of Extramural Research, the second is a link to NIH Peer Review Policies and Practices, and the third is a link to the Center for Scientific Review." title="Hyperlinks to NIH resources"/>
          <p:cNvSpPr/>
          <p:nvPr/>
        </p:nvSpPr>
        <p:spPr>
          <a:xfrm>
            <a:off x="228600" y="1295400"/>
            <a:ext cx="8763000" cy="4916731"/>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a:t>Office of Extramural Research Peer Review Process</a:t>
            </a:r>
          </a:p>
          <a:p>
            <a:pPr marL="365760" indent="-256032">
              <a:spcBef>
                <a:spcPts val="300"/>
              </a:spcBef>
              <a:spcAft>
                <a:spcPts val="300"/>
              </a:spcAft>
              <a:buNone/>
            </a:pPr>
            <a:r>
              <a:rPr lang="en-US" sz="2800" dirty="0"/>
              <a:t>    </a:t>
            </a:r>
            <a:r>
              <a:rPr lang="en-US" sz="2400" dirty="0">
                <a:hlinkClick r:id="rId2" tooltip="Peer Review Site"/>
              </a:rPr>
              <a:t>http://grants.nih.gov/grants/peer_review_process.htm</a:t>
            </a:r>
            <a:endParaRPr lang="en-US" sz="2400" dirty="0"/>
          </a:p>
          <a:p>
            <a:pPr marL="365760" indent="-256032">
              <a:spcBef>
                <a:spcPts val="300"/>
              </a:spcBef>
              <a:spcAft>
                <a:spcPts val="300"/>
              </a:spcAft>
              <a:buFontTx/>
              <a:buChar char="•"/>
            </a:pPr>
            <a:r>
              <a:rPr lang="en-US" sz="2800" dirty="0"/>
              <a:t>Peer Review Policies &amp; Practices</a:t>
            </a:r>
          </a:p>
          <a:p>
            <a:pPr marL="365760" indent="-256032">
              <a:spcBef>
                <a:spcPts val="300"/>
              </a:spcBef>
              <a:spcAft>
                <a:spcPts val="300"/>
              </a:spcAft>
              <a:buNone/>
            </a:pPr>
            <a:r>
              <a:rPr lang="en-US" sz="2800" dirty="0"/>
              <a:t>     </a:t>
            </a:r>
            <a:r>
              <a:rPr lang="en-US" sz="2400" dirty="0">
                <a:hlinkClick r:id="rId3" tooltip="Link for NIH Peer Review Process"/>
              </a:rPr>
              <a:t>http://grants.nih.gov/grants/peer/peer.htm</a:t>
            </a:r>
            <a:endParaRPr lang="en-US" sz="2400" dirty="0"/>
          </a:p>
          <a:p>
            <a:pPr marL="365760" indent="-256032">
              <a:spcBef>
                <a:spcPts val="300"/>
              </a:spcBef>
              <a:spcAft>
                <a:spcPts val="300"/>
              </a:spcAft>
              <a:buFontTx/>
              <a:buChar char="•"/>
            </a:pPr>
            <a:r>
              <a:rPr lang="en-US" sz="2800" dirty="0"/>
              <a:t>Center for Scientific Review</a:t>
            </a:r>
          </a:p>
          <a:p>
            <a:pPr marL="365760" indent="-256032">
              <a:spcBef>
                <a:spcPts val="300"/>
              </a:spcBef>
              <a:spcAft>
                <a:spcPts val="300"/>
              </a:spcAft>
              <a:buNone/>
            </a:pPr>
            <a:r>
              <a:rPr lang="en-US" sz="2400" dirty="0"/>
              <a:t>     </a:t>
            </a:r>
            <a:r>
              <a:rPr lang="en-US" sz="2400" dirty="0">
                <a:hlinkClick r:id="rId4" tooltip="Link for NIH Center for Scientific Review"/>
              </a:rPr>
              <a:t>http://public.csr.nih.gov/Pages/default.aspx</a:t>
            </a:r>
          </a:p>
          <a:p>
            <a:pPr marL="365760" indent="-256032">
              <a:spcBef>
                <a:spcPts val="300"/>
              </a:spcBef>
              <a:spcAft>
                <a:spcPts val="300"/>
              </a:spcAft>
              <a:buFont typeface="Arial" panose="020B0604020202020204" pitchFamily="34" charset="0"/>
              <a:buChar char="•"/>
            </a:pPr>
            <a:r>
              <a:rPr lang="en-US" sz="2800" dirty="0"/>
              <a:t>NIH Guide to Grants and Contracts</a:t>
            </a:r>
          </a:p>
          <a:p>
            <a:pPr marL="365760" indent="-256032">
              <a:spcBef>
                <a:spcPts val="300"/>
              </a:spcBef>
              <a:spcAft>
                <a:spcPts val="300"/>
              </a:spcAft>
            </a:pPr>
            <a:r>
              <a:rPr lang="en-US" sz="2800" dirty="0"/>
              <a:t>	</a:t>
            </a:r>
            <a:r>
              <a:rPr lang="en-US" sz="2400" dirty="0">
                <a:hlinkClick r:id="rId5" tooltip="NIH Guide for Grants and Contracts"/>
              </a:rPr>
              <a:t>http://grants.nih.gov/grants/guide/index.html</a:t>
            </a:r>
            <a:endParaRPr lang="en-US" sz="2400" dirty="0"/>
          </a:p>
          <a:p>
            <a:pPr marL="347472" indent="-457200">
              <a:buFont typeface="Arial" panose="020B0604020202020204" pitchFamily="34" charset="0"/>
              <a:buChar char="•"/>
            </a:pPr>
            <a:endParaRPr lang="en-US" sz="28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23</a:t>
            </a:fld>
            <a:endParaRPr lang="en-US" dirty="0"/>
          </a:p>
        </p:txBody>
      </p:sp>
    </p:spTree>
    <p:extLst>
      <p:ext uri="{BB962C8B-B14F-4D97-AF65-F5344CB8AC3E}">
        <p14:creationId xmlns:p14="http://schemas.microsoft.com/office/powerpoint/2010/main" val="3263574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to submit?</a:t>
            </a:r>
            <a:endParaRPr lang="en-US" dirty="0"/>
          </a:p>
        </p:txBody>
      </p:sp>
      <p:sp>
        <p:nvSpPr>
          <p:cNvPr id="4" name="Content Placeholder 3"/>
          <p:cNvSpPr>
            <a:spLocks noGrp="1"/>
          </p:cNvSpPr>
          <p:nvPr>
            <p:ph idx="1"/>
          </p:nvPr>
        </p:nvSpPr>
        <p:spPr>
          <a:xfrm>
            <a:off x="152400" y="1071716"/>
            <a:ext cx="8534400" cy="4953000"/>
          </a:xfrm>
        </p:spPr>
        <p:txBody>
          <a:bodyPr/>
          <a:lstStyle/>
          <a:p>
            <a:r>
              <a:rPr lang="en-US" dirty="0" smtClean="0"/>
              <a:t>Program </a:t>
            </a:r>
            <a:r>
              <a:rPr lang="en-US" dirty="0" smtClean="0"/>
              <a:t>specific dates</a:t>
            </a:r>
            <a:endParaRPr lang="en-US" dirty="0" smtClean="0"/>
          </a:p>
          <a:p>
            <a:pPr lvl="1"/>
            <a:r>
              <a:rPr lang="en-US" dirty="0" smtClean="0"/>
              <a:t>Program types</a:t>
            </a:r>
          </a:p>
          <a:p>
            <a:pPr lvl="2"/>
            <a:r>
              <a:rPr lang="en-US" dirty="0" smtClean="0"/>
              <a:t>PUI – only eligible for certain program types</a:t>
            </a:r>
          </a:p>
          <a:p>
            <a:pPr lvl="3"/>
            <a:r>
              <a:rPr lang="en-US" dirty="0" smtClean="0"/>
              <a:t>Research – R15-AREA</a:t>
            </a:r>
          </a:p>
          <a:p>
            <a:pPr lvl="3"/>
            <a:r>
              <a:rPr lang="en-US" dirty="0" smtClean="0"/>
              <a:t>Research </a:t>
            </a:r>
            <a:r>
              <a:rPr lang="en-US" dirty="0" smtClean="0"/>
              <a:t>Education/Capacity Building </a:t>
            </a:r>
            <a:r>
              <a:rPr lang="en-US" dirty="0" smtClean="0"/>
              <a:t>– R25</a:t>
            </a:r>
          </a:p>
          <a:p>
            <a:pPr lvl="3"/>
            <a:r>
              <a:rPr lang="en-US" dirty="0" smtClean="0"/>
              <a:t>Research </a:t>
            </a:r>
            <a:r>
              <a:rPr lang="en-US" dirty="0" smtClean="0"/>
              <a:t>Training </a:t>
            </a:r>
            <a:r>
              <a:rPr lang="en-US" dirty="0" smtClean="0"/>
              <a:t>– T34, etc</a:t>
            </a:r>
            <a:r>
              <a:rPr lang="en-US" dirty="0" smtClean="0"/>
              <a:t>.</a:t>
            </a:r>
          </a:p>
          <a:p>
            <a:pPr lvl="3"/>
            <a:r>
              <a:rPr lang="en-US" dirty="0" smtClean="0"/>
              <a:t>Career Awards – K series ???????</a:t>
            </a:r>
            <a:endParaRPr lang="en-US" dirty="0" smtClean="0"/>
          </a:p>
          <a:p>
            <a:r>
              <a:rPr lang="en-US" dirty="0" smtClean="0"/>
              <a:t>‘Standard’ due dates</a:t>
            </a:r>
          </a:p>
          <a:p>
            <a:pPr lvl="1"/>
            <a:r>
              <a:rPr lang="en-US" dirty="0">
                <a:hlinkClick r:id="rId2"/>
              </a:rPr>
              <a:t>https://</a:t>
            </a:r>
            <a:r>
              <a:rPr lang="en-US" dirty="0" smtClean="0">
                <a:hlinkClick r:id="rId2"/>
              </a:rPr>
              <a:t>grants.nih.gov/grants/how-to-apply-application-guide/due-dates-and-submission-policies/due-dates.htm</a:t>
            </a:r>
            <a:endParaRPr lang="en-US" dirty="0" smtClean="0"/>
          </a:p>
          <a:p>
            <a:pPr lvl="1"/>
            <a:r>
              <a:rPr lang="en-US" b="1" u="sng" dirty="0" smtClean="0"/>
              <a:t>START THE PROCESS and SUBMIT </a:t>
            </a:r>
            <a:r>
              <a:rPr lang="en-US" b="1" u="sng" dirty="0" smtClean="0"/>
              <a:t>EARLY!!!!</a:t>
            </a:r>
          </a:p>
          <a:p>
            <a:pPr lvl="1"/>
            <a:endParaRPr lang="en-US" dirty="0"/>
          </a:p>
          <a:p>
            <a:pPr lvl="1"/>
            <a:r>
              <a:rPr lang="en-US" sz="1600" dirty="0" smtClean="0">
                <a:solidFill>
                  <a:schemeClr val="tx1"/>
                </a:solidFill>
              </a:rPr>
              <a:t>* Hilliard</a:t>
            </a:r>
            <a:endParaRPr lang="en-US" sz="1600" dirty="0">
              <a:solidFill>
                <a:schemeClr val="tx1"/>
              </a:solidFill>
            </a:endParaRPr>
          </a:p>
        </p:txBody>
      </p:sp>
      <p:sp>
        <p:nvSpPr>
          <p:cNvPr id="3" name="Slide Number Placeholder 2"/>
          <p:cNvSpPr>
            <a:spLocks noGrp="1"/>
          </p:cNvSpPr>
          <p:nvPr>
            <p:ph type="sldNum" sz="quarter" idx="4294967295"/>
          </p:nvPr>
        </p:nvSpPr>
        <p:spPr>
          <a:xfrm>
            <a:off x="0" y="6324600"/>
            <a:ext cx="762000" cy="366713"/>
          </a:xfrm>
        </p:spPr>
        <p:txBody>
          <a:bodyPr/>
          <a:lstStyle/>
          <a:p>
            <a:pPr>
              <a:defRPr/>
            </a:pPr>
            <a:fld id="{371CDBCC-57D6-4AF4-91B3-EB8BA5111C2A}" type="slidenum">
              <a:rPr lang="en-US" smtClean="0"/>
              <a:pPr>
                <a:defRPr/>
              </a:pPr>
              <a:t>3</a:t>
            </a:fld>
            <a:endParaRPr lang="en-US" dirty="0"/>
          </a:p>
        </p:txBody>
      </p:sp>
    </p:spTree>
    <p:extLst>
      <p:ext uri="{BB962C8B-B14F-4D97-AF65-F5344CB8AC3E}">
        <p14:creationId xmlns:p14="http://schemas.microsoft.com/office/powerpoint/2010/main" val="3037787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to Submit?</a:t>
            </a:r>
            <a:endParaRPr lang="en-US" dirty="0"/>
          </a:p>
        </p:txBody>
      </p:sp>
      <p:sp>
        <p:nvSpPr>
          <p:cNvPr id="3" name="Content Placeholder 2"/>
          <p:cNvSpPr>
            <a:spLocks noGrp="1"/>
          </p:cNvSpPr>
          <p:nvPr>
            <p:ph idx="1"/>
          </p:nvPr>
        </p:nvSpPr>
        <p:spPr>
          <a:xfrm>
            <a:off x="152400" y="1371600"/>
            <a:ext cx="8534400" cy="4724400"/>
          </a:xfrm>
        </p:spPr>
        <p:txBody>
          <a:bodyPr/>
          <a:lstStyle/>
          <a:p>
            <a:r>
              <a:rPr lang="en-US" dirty="0" err="1" smtClean="0"/>
              <a:t>eRA</a:t>
            </a:r>
            <a:r>
              <a:rPr lang="en-US" dirty="0" smtClean="0"/>
              <a:t> Commons registration</a:t>
            </a:r>
          </a:p>
          <a:p>
            <a:r>
              <a:rPr lang="en-US" dirty="0" smtClean="0"/>
              <a:t>Must electronically submit via SPUI</a:t>
            </a:r>
          </a:p>
          <a:p>
            <a:pPr lvl="1"/>
            <a:r>
              <a:rPr lang="en-US" dirty="0" smtClean="0"/>
              <a:t>Original, non-duplicate proposal</a:t>
            </a:r>
          </a:p>
          <a:p>
            <a:pPr lvl="1"/>
            <a:r>
              <a:rPr lang="en-US" dirty="0" smtClean="0"/>
              <a:t>Proposal ‘kicked back’ if errors</a:t>
            </a:r>
          </a:p>
          <a:p>
            <a:r>
              <a:rPr lang="en-US" dirty="0" smtClean="0"/>
              <a:t>Program Announcement as a guide</a:t>
            </a:r>
          </a:p>
          <a:p>
            <a:pPr lvl="1"/>
            <a:r>
              <a:rPr lang="en-US" dirty="0" smtClean="0"/>
              <a:t>Read carefully!</a:t>
            </a:r>
          </a:p>
          <a:p>
            <a:pPr lvl="1"/>
            <a:r>
              <a:rPr lang="en-US" dirty="0">
                <a:hlinkClick r:id="rId2"/>
              </a:rPr>
              <a:t>https://</a:t>
            </a:r>
            <a:r>
              <a:rPr lang="en-US" dirty="0" smtClean="0">
                <a:hlinkClick r:id="rId2"/>
              </a:rPr>
              <a:t>grants.nih.gov/grants/guide/pa-files/PA-18-504.html</a:t>
            </a:r>
            <a:endParaRPr lang="en-US" dirty="0" smtClean="0"/>
          </a:p>
          <a:p>
            <a:pPr lvl="1"/>
            <a:r>
              <a:rPr lang="en-US" dirty="0" smtClean="0"/>
              <a:t>Forms – PHS 398 vs </a:t>
            </a:r>
            <a:r>
              <a:rPr lang="en-US" dirty="0" smtClean="0"/>
              <a:t>SF-424</a:t>
            </a:r>
          </a:p>
          <a:p>
            <a:pPr lvl="1"/>
            <a:endParaRPr lang="en-US" dirty="0"/>
          </a:p>
          <a:p>
            <a:pPr lvl="1"/>
            <a:r>
              <a:rPr lang="en-US" sz="1600" dirty="0" smtClean="0">
                <a:solidFill>
                  <a:schemeClr val="tx1"/>
                </a:solidFill>
              </a:rPr>
              <a:t>* Hilliard</a:t>
            </a:r>
            <a:endParaRPr lang="en-US" sz="1600" dirty="0">
              <a:solidFill>
                <a:schemeClr val="tx1"/>
              </a:solidFill>
            </a:endParaRPr>
          </a:p>
        </p:txBody>
      </p:sp>
      <p:sp>
        <p:nvSpPr>
          <p:cNvPr id="4" name="Slide Number Placeholder 3"/>
          <p:cNvSpPr>
            <a:spLocks noGrp="1"/>
          </p:cNvSpPr>
          <p:nvPr>
            <p:ph type="sldNum" sz="quarter" idx="10"/>
          </p:nvPr>
        </p:nvSpPr>
        <p:spPr/>
        <p:txBody>
          <a:bodyPr/>
          <a:lstStyle/>
          <a:p>
            <a:pPr>
              <a:defRPr/>
            </a:pPr>
            <a:fld id="{161627A0-52BE-49C3-90CB-787EE860760A}" type="slidenum">
              <a:rPr lang="en-US" smtClean="0"/>
              <a:pPr>
                <a:defRPr/>
              </a:pPr>
              <a:t>4</a:t>
            </a:fld>
            <a:endParaRPr lang="en-US" dirty="0"/>
          </a:p>
        </p:txBody>
      </p:sp>
    </p:spTree>
    <p:extLst>
      <p:ext uri="{BB962C8B-B14F-4D97-AF65-F5344CB8AC3E}">
        <p14:creationId xmlns:p14="http://schemas.microsoft.com/office/powerpoint/2010/main" val="3241109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01101" cy="838200"/>
          </a:xfrm>
        </p:spPr>
        <p:txBody>
          <a:bodyPr/>
          <a:lstStyle/>
          <a:p>
            <a:r>
              <a:rPr lang="en-US" dirty="0"/>
              <a:t>Division of Receipt and Referral (DRR)</a:t>
            </a:r>
          </a:p>
        </p:txBody>
      </p:sp>
      <p:sp>
        <p:nvSpPr>
          <p:cNvPr id="5" name="Rectangle 7"/>
          <p:cNvSpPr txBox="1">
            <a:spLocks noChangeArrowheads="1"/>
          </p:cNvSpPr>
          <p:nvPr/>
        </p:nvSpPr>
        <p:spPr>
          <a:xfrm>
            <a:off x="304800" y="1093787"/>
            <a:ext cx="8382000" cy="2106613"/>
          </a:xfrm>
          <a:prstGeom prst="rect">
            <a:avLst/>
          </a:prstGeom>
          <a:solidFill>
            <a:schemeClr val="bg1"/>
          </a:solidFill>
          <a:ln w="28575"/>
        </p:spPr>
        <p:txBody>
          <a:bodyPr>
            <a:normAutofit fontScale="77500" lnSpcReduction="20000"/>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eaLnBrk="1" hangingPunct="1">
              <a:lnSpc>
                <a:spcPct val="120000"/>
              </a:lnSpc>
              <a:spcAft>
                <a:spcPts val="300"/>
              </a:spcAft>
              <a:buClr>
                <a:schemeClr val="tx1"/>
              </a:buClr>
              <a:defRPr/>
            </a:pPr>
            <a:r>
              <a:rPr lang="en-US" dirty="0"/>
              <a:t>Key decisions</a:t>
            </a:r>
          </a:p>
          <a:p>
            <a:pPr lvl="1">
              <a:lnSpc>
                <a:spcPct val="120000"/>
              </a:lnSpc>
              <a:spcAft>
                <a:spcPts val="300"/>
              </a:spcAft>
              <a:buClrTx/>
              <a:buFont typeface="Arial" panose="020B0604020202020204" pitchFamily="34" charset="0"/>
              <a:buChar char="‒"/>
              <a:defRPr/>
            </a:pPr>
            <a:r>
              <a:rPr lang="en-US" dirty="0">
                <a:solidFill>
                  <a:schemeClr val="tx1"/>
                </a:solidFill>
              </a:rPr>
              <a:t>Policy compliance (format, timeliness, etc.)</a:t>
            </a:r>
          </a:p>
          <a:p>
            <a:pPr lvl="1">
              <a:lnSpc>
                <a:spcPct val="120000"/>
              </a:lnSpc>
              <a:spcAft>
                <a:spcPts val="300"/>
              </a:spcAft>
              <a:buClrTx/>
              <a:buFont typeface="Arial" panose="020B0604020202020204" pitchFamily="34" charset="0"/>
              <a:buChar char="‒"/>
              <a:defRPr/>
            </a:pPr>
            <a:r>
              <a:rPr lang="en-US" dirty="0">
                <a:solidFill>
                  <a:schemeClr val="tx1"/>
                </a:solidFill>
              </a:rPr>
              <a:t>Assignment to Institute(s) for funding consideration</a:t>
            </a:r>
            <a:endParaRPr lang="en-US" sz="4000" dirty="0">
              <a:solidFill>
                <a:schemeClr val="tx1"/>
              </a:solidFill>
            </a:endParaRPr>
          </a:p>
          <a:p>
            <a:pPr lvl="1">
              <a:lnSpc>
                <a:spcPct val="120000"/>
              </a:lnSpc>
              <a:spcAft>
                <a:spcPts val="300"/>
              </a:spcAft>
              <a:buClrTx/>
              <a:buFont typeface="Arial" panose="020B0604020202020204" pitchFamily="34" charset="0"/>
              <a:buChar char="‒"/>
              <a:defRPr/>
            </a:pPr>
            <a:r>
              <a:rPr lang="en-US" dirty="0">
                <a:solidFill>
                  <a:schemeClr val="tx1"/>
                </a:solidFill>
              </a:rPr>
              <a:t>Assignment to study section for initial peer review</a:t>
            </a:r>
          </a:p>
          <a:p>
            <a:pPr>
              <a:lnSpc>
                <a:spcPct val="120000"/>
              </a:lnSpc>
              <a:spcAft>
                <a:spcPts val="300"/>
              </a:spcAft>
              <a:buClrTx/>
              <a:defRPr/>
            </a:pPr>
            <a:r>
              <a:rPr lang="en-US" dirty="0"/>
              <a:t>Managed by Referral Officers</a:t>
            </a:r>
            <a:endParaRPr lang="en-US" dirty="0">
              <a:solidFill>
                <a:schemeClr val="tx1"/>
              </a:solidFill>
            </a:endParaRPr>
          </a:p>
        </p:txBody>
      </p:sp>
      <p:sp>
        <p:nvSpPr>
          <p:cNvPr id="9" name="Right Arrow 8" descr="This is intended to depict a grant application being submitted to NIH" title="The first arrow represents a grant application"/>
          <p:cNvSpPr/>
          <p:nvPr/>
        </p:nvSpPr>
        <p:spPr>
          <a:xfrm>
            <a:off x="228600" y="4051300"/>
            <a:ext cx="10668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10878" y="4989611"/>
            <a:ext cx="1061509" cy="307777"/>
          </a:xfrm>
          <a:prstGeom prst="rect">
            <a:avLst/>
          </a:prstGeom>
          <a:noFill/>
        </p:spPr>
        <p:txBody>
          <a:bodyPr wrap="none" rtlCol="0">
            <a:spAutoFit/>
          </a:bodyPr>
          <a:lstStyle/>
          <a:p>
            <a:r>
              <a:rPr lang="en-US" sz="1400" dirty="0"/>
              <a:t>Application</a:t>
            </a:r>
          </a:p>
        </p:txBody>
      </p:sp>
      <p:sp>
        <p:nvSpPr>
          <p:cNvPr id="6" name="Right Arrow 5" descr="A grant application comes into the Division of Receipt and Referral which considers both the potential funding institute and the initial review group" title="The second arrow represents the Division of Receipt and Referral"/>
          <p:cNvSpPr/>
          <p:nvPr/>
        </p:nvSpPr>
        <p:spPr>
          <a:xfrm>
            <a:off x="1590673" y="3937000"/>
            <a:ext cx="1000125"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DRR</a:t>
            </a:r>
          </a:p>
        </p:txBody>
      </p:sp>
      <p:sp>
        <p:nvSpPr>
          <p:cNvPr id="13" name="Rectangle 12" descr="The red box highlights the Division of Receipt and Referral (DRR) that is the main focus of this slide" title="Red Box"/>
          <p:cNvSpPr/>
          <p:nvPr/>
        </p:nvSpPr>
        <p:spPr>
          <a:xfrm>
            <a:off x="1370541" y="3784601"/>
            <a:ext cx="1228724"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Diagram 6" descr="The Division of Receipt and Referral makes two assignments, one assignment involves the potential funding institue with NIH and the other assignment involves the initial peer review group that will evaluate the application" title="Assignments by the Division of Receipt and Referral"/>
          <p:cNvGraphicFramePr/>
          <p:nvPr>
            <p:extLst/>
          </p:nvPr>
        </p:nvGraphicFramePr>
        <p:xfrm>
          <a:off x="2659226" y="3403600"/>
          <a:ext cx="38862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545426" y="3937000"/>
            <a:ext cx="1371600"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Council</a:t>
            </a:r>
          </a:p>
        </p:txBody>
      </p:sp>
      <p:sp>
        <p:nvSpPr>
          <p:cNvPr id="11" name="Right Arrow 10" descr="Ultimately, decisions about funding are made by the Director of the Institute to which the application is assigned." title="IC Director"/>
          <p:cNvSpPr/>
          <p:nvPr/>
        </p:nvSpPr>
        <p:spPr>
          <a:xfrm>
            <a:off x="7962900" y="3984626"/>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25491" y="4185332"/>
            <a:ext cx="992579" cy="646331"/>
          </a:xfrm>
          <a:prstGeom prst="rect">
            <a:avLst/>
          </a:prstGeom>
          <a:noFill/>
        </p:spPr>
        <p:txBody>
          <a:bodyPr wrap="none" rtlCol="0">
            <a:spAutoFit/>
          </a:bodyPr>
          <a:lstStyle/>
          <a:p>
            <a:pPr algn="ctr"/>
            <a:r>
              <a:rPr lang="en-US" dirty="0"/>
              <a:t>IC</a:t>
            </a:r>
          </a:p>
          <a:p>
            <a:pPr algn="ctr"/>
            <a:r>
              <a:rPr lang="en-US" dirty="0"/>
              <a:t>Director</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5</a:t>
            </a:fld>
            <a:endParaRPr lang="en-US" dirty="0"/>
          </a:p>
        </p:txBody>
      </p:sp>
    </p:spTree>
    <p:extLst>
      <p:ext uri="{BB962C8B-B14F-4D97-AF65-F5344CB8AC3E}">
        <p14:creationId xmlns:p14="http://schemas.microsoft.com/office/powerpoint/2010/main" val="289851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94" y="206671"/>
            <a:ext cx="8810625" cy="838200"/>
          </a:xfrm>
        </p:spPr>
        <p:txBody>
          <a:bodyPr>
            <a:normAutofit/>
          </a:bodyPr>
          <a:lstStyle/>
          <a:p>
            <a:r>
              <a:rPr lang="en-US" sz="4000" dirty="0"/>
              <a:t>National Institutes of Health</a:t>
            </a:r>
          </a:p>
        </p:txBody>
      </p:sp>
      <p:grpSp>
        <p:nvGrpSpPr>
          <p:cNvPr id="4" name="Group 120" descr="This figure depicts the 27 Institues and Centers that comprise the National Institutes of Health." title="NIH Institutes and Centers"/>
          <p:cNvGrpSpPr>
            <a:grpSpLocks/>
          </p:cNvGrpSpPr>
          <p:nvPr/>
        </p:nvGrpSpPr>
        <p:grpSpPr bwMode="auto">
          <a:xfrm>
            <a:off x="152627" y="1066800"/>
            <a:ext cx="8810625" cy="5572623"/>
            <a:chOff x="190500" y="1107577"/>
            <a:chExt cx="8810625" cy="5572623"/>
          </a:xfrm>
        </p:grpSpPr>
        <p:sp>
          <p:nvSpPr>
            <p:cNvPr id="55" name="Rectangle 54"/>
            <p:cNvSpPr>
              <a:spLocks noChangeArrowheads="1"/>
            </p:cNvSpPr>
            <p:nvPr/>
          </p:nvSpPr>
          <p:spPr bwMode="auto">
            <a:xfrm>
              <a:off x="3860800" y="1107577"/>
              <a:ext cx="1498600" cy="4318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charset="0"/>
                  <a:ea typeface="ＭＳ Ｐゴシック"/>
                </a:rPr>
                <a:t>Office of the Director</a:t>
              </a:r>
            </a:p>
          </p:txBody>
        </p:sp>
        <p:sp>
          <p:nvSpPr>
            <p:cNvPr id="19" name="Rectangle 18"/>
            <p:cNvSpPr>
              <a:spLocks noChangeArrowheads="1"/>
            </p:cNvSpPr>
            <p:nvPr/>
          </p:nvSpPr>
          <p:spPr bwMode="auto">
            <a:xfrm>
              <a:off x="190500" y="2032000"/>
              <a:ext cx="12588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on Aging</a:t>
              </a:r>
            </a:p>
          </p:txBody>
        </p:sp>
        <p:sp>
          <p:nvSpPr>
            <p:cNvPr id="9" name="Rectangle 8"/>
            <p:cNvSpPr>
              <a:spLocks noChangeArrowheads="1"/>
            </p:cNvSpPr>
            <p:nvPr/>
          </p:nvSpPr>
          <p:spPr bwMode="auto">
            <a:xfrm>
              <a:off x="1676400" y="2006600"/>
              <a:ext cx="12588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on Alcohol Abuse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Alcoholism</a:t>
              </a:r>
            </a:p>
          </p:txBody>
        </p:sp>
        <p:sp>
          <p:nvSpPr>
            <p:cNvPr id="42" name="Rectangle 41"/>
            <p:cNvSpPr>
              <a:spLocks noChangeArrowheads="1"/>
            </p:cNvSpPr>
            <p:nvPr/>
          </p:nvSpPr>
          <p:spPr bwMode="auto">
            <a:xfrm>
              <a:off x="3124200" y="2006600"/>
              <a:ext cx="13335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Allergy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Infectious Diseases</a:t>
              </a:r>
            </a:p>
          </p:txBody>
        </p:sp>
        <p:sp>
          <p:nvSpPr>
            <p:cNvPr id="11" name="Rectangle 10"/>
            <p:cNvSpPr>
              <a:spLocks noChangeArrowheads="1"/>
            </p:cNvSpPr>
            <p:nvPr/>
          </p:nvSpPr>
          <p:spPr bwMode="auto">
            <a:xfrm>
              <a:off x="4733925" y="2006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Arthritis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Musculoskeletal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Skin Diseases</a:t>
              </a:r>
            </a:p>
          </p:txBody>
        </p:sp>
        <p:sp>
          <p:nvSpPr>
            <p:cNvPr id="13" name="Rectangle 12"/>
            <p:cNvSpPr>
              <a:spLocks noChangeArrowheads="1"/>
            </p:cNvSpPr>
            <p:nvPr/>
          </p:nvSpPr>
          <p:spPr bwMode="auto">
            <a:xfrm>
              <a:off x="6219825" y="2006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Cancer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21" name="Rectangle 20"/>
            <p:cNvSpPr>
              <a:spLocks noChangeArrowheads="1"/>
            </p:cNvSpPr>
            <p:nvPr/>
          </p:nvSpPr>
          <p:spPr bwMode="auto">
            <a:xfrm>
              <a:off x="7667625" y="2006600"/>
              <a:ext cx="13335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Eunice Kennedy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Shriver 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Child Health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Human Development</a:t>
              </a:r>
            </a:p>
          </p:txBody>
        </p:sp>
        <p:sp>
          <p:nvSpPr>
            <p:cNvPr id="23" name="Rectangle 22"/>
            <p:cNvSpPr>
              <a:spLocks noChangeArrowheads="1"/>
            </p:cNvSpPr>
            <p:nvPr/>
          </p:nvSpPr>
          <p:spPr bwMode="auto">
            <a:xfrm>
              <a:off x="190500" y="3022600"/>
              <a:ext cx="1281113"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 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Deafness and Other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Communication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Disorders</a:t>
              </a:r>
            </a:p>
          </p:txBody>
        </p:sp>
        <p:sp>
          <p:nvSpPr>
            <p:cNvPr id="60" name="Rectangle 59"/>
            <p:cNvSpPr>
              <a:spLocks noChangeArrowheads="1"/>
            </p:cNvSpPr>
            <p:nvPr/>
          </p:nvSpPr>
          <p:spPr bwMode="auto">
            <a:xfrm>
              <a:off x="1676400" y="3022600"/>
              <a:ext cx="12588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Dental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Craniofacial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Research</a:t>
              </a:r>
            </a:p>
          </p:txBody>
        </p:sp>
        <p:sp>
          <p:nvSpPr>
            <p:cNvPr id="62" name="Rectangle 61"/>
            <p:cNvSpPr>
              <a:spLocks noChangeArrowheads="1"/>
            </p:cNvSpPr>
            <p:nvPr/>
          </p:nvSpPr>
          <p:spPr bwMode="auto">
            <a:xfrm>
              <a:off x="3124200" y="3022600"/>
              <a:ext cx="13335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Diabetes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Digestive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Kidney Diseases</a:t>
              </a:r>
            </a:p>
          </p:txBody>
        </p:sp>
        <p:sp>
          <p:nvSpPr>
            <p:cNvPr id="15" name="Rectangle 14"/>
            <p:cNvSpPr>
              <a:spLocks noChangeArrowheads="1"/>
            </p:cNvSpPr>
            <p:nvPr/>
          </p:nvSpPr>
          <p:spPr bwMode="auto">
            <a:xfrm>
              <a:off x="4733925" y="3022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on Drug Abuse</a:t>
              </a:r>
            </a:p>
          </p:txBody>
        </p:sp>
        <p:sp>
          <p:nvSpPr>
            <p:cNvPr id="17" name="Rectangle 16"/>
            <p:cNvSpPr>
              <a:spLocks noChangeArrowheads="1"/>
            </p:cNvSpPr>
            <p:nvPr/>
          </p:nvSpPr>
          <p:spPr bwMode="auto">
            <a:xfrm>
              <a:off x="6219825" y="3022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Environmental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Health Sciences</a:t>
              </a:r>
            </a:p>
          </p:txBody>
        </p:sp>
        <p:sp>
          <p:nvSpPr>
            <p:cNvPr id="25" name="Rectangle 24"/>
            <p:cNvSpPr>
              <a:spLocks noChangeArrowheads="1"/>
            </p:cNvSpPr>
            <p:nvPr/>
          </p:nvSpPr>
          <p:spPr bwMode="auto">
            <a:xfrm>
              <a:off x="7712075" y="3022600"/>
              <a:ext cx="121602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Eye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33" name="Rectangle 32"/>
            <p:cNvSpPr>
              <a:spLocks noChangeArrowheads="1"/>
            </p:cNvSpPr>
            <p:nvPr/>
          </p:nvSpPr>
          <p:spPr bwMode="auto">
            <a:xfrm>
              <a:off x="190500" y="4038600"/>
              <a:ext cx="127952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General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Medical Sciences</a:t>
              </a:r>
            </a:p>
          </p:txBody>
        </p:sp>
        <p:sp>
          <p:nvSpPr>
            <p:cNvPr id="58" name="Rectangle 57"/>
            <p:cNvSpPr>
              <a:spLocks noChangeArrowheads="1"/>
            </p:cNvSpPr>
            <p:nvPr/>
          </p:nvSpPr>
          <p:spPr bwMode="auto">
            <a:xfrm>
              <a:off x="1638300" y="4038600"/>
              <a:ext cx="127952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Heart,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Lung, and Blood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27" name="Rectangle 26"/>
            <p:cNvSpPr>
              <a:spLocks noChangeArrowheads="1"/>
            </p:cNvSpPr>
            <p:nvPr/>
          </p:nvSpPr>
          <p:spPr bwMode="auto">
            <a:xfrm>
              <a:off x="3162300" y="4038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Human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Genome Research</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29" name="Rectangle 28"/>
            <p:cNvSpPr>
              <a:spLocks noChangeArrowheads="1"/>
            </p:cNvSpPr>
            <p:nvPr/>
          </p:nvSpPr>
          <p:spPr bwMode="auto">
            <a:xfrm>
              <a:off x="4733925" y="4038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Mental Health</a:t>
              </a:r>
            </a:p>
          </p:txBody>
        </p:sp>
        <p:sp>
          <p:nvSpPr>
            <p:cNvPr id="31" name="Rectangle 30"/>
            <p:cNvSpPr>
              <a:spLocks noChangeArrowheads="1"/>
            </p:cNvSpPr>
            <p:nvPr/>
          </p:nvSpPr>
          <p:spPr bwMode="auto">
            <a:xfrm>
              <a:off x="6219825" y="4038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Neurological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Disorders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Stroke</a:t>
              </a:r>
            </a:p>
          </p:txBody>
        </p:sp>
        <p:sp>
          <p:nvSpPr>
            <p:cNvPr id="35" name="Rectangle 34"/>
            <p:cNvSpPr>
              <a:spLocks noChangeArrowheads="1"/>
            </p:cNvSpPr>
            <p:nvPr/>
          </p:nvSpPr>
          <p:spPr bwMode="auto">
            <a:xfrm>
              <a:off x="7667625" y="4038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Nursing Research</a:t>
              </a:r>
            </a:p>
          </p:txBody>
        </p:sp>
        <p:sp>
          <p:nvSpPr>
            <p:cNvPr id="54" name="Rectangle 53"/>
            <p:cNvSpPr>
              <a:spLocks noChangeArrowheads="1"/>
            </p:cNvSpPr>
            <p:nvPr/>
          </p:nvSpPr>
          <p:spPr bwMode="auto">
            <a:xfrm>
              <a:off x="228600" y="5041900"/>
              <a:ext cx="12827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 of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Biomedical Imaging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Bioengineering</a:t>
              </a:r>
            </a:p>
          </p:txBody>
        </p:sp>
        <p:sp>
          <p:nvSpPr>
            <p:cNvPr id="40" name="Rectangle 39"/>
            <p:cNvSpPr>
              <a:spLocks noChangeArrowheads="1"/>
            </p:cNvSpPr>
            <p:nvPr/>
          </p:nvSpPr>
          <p:spPr bwMode="auto">
            <a:xfrm>
              <a:off x="1651000" y="5041900"/>
              <a:ext cx="1281113"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Center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for Complementary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Alternative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Medicine</a:t>
              </a:r>
            </a:p>
          </p:txBody>
        </p:sp>
        <p:sp>
          <p:nvSpPr>
            <p:cNvPr id="44" name="Rectangle 43"/>
            <p:cNvSpPr>
              <a:spLocks noChangeArrowheads="1"/>
            </p:cNvSpPr>
            <p:nvPr/>
          </p:nvSpPr>
          <p:spPr bwMode="auto">
            <a:xfrm>
              <a:off x="3162300" y="5054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John E. Fogarty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International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Center</a:t>
              </a:r>
            </a:p>
          </p:txBody>
        </p:sp>
        <p:sp>
          <p:nvSpPr>
            <p:cNvPr id="46" name="Rectangle 45"/>
            <p:cNvSpPr>
              <a:spLocks noChangeArrowheads="1"/>
            </p:cNvSpPr>
            <p:nvPr/>
          </p:nvSpPr>
          <p:spPr bwMode="auto">
            <a:xfrm>
              <a:off x="4733925" y="5054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Center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for Research</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Resources</a:t>
              </a:r>
            </a:p>
          </p:txBody>
        </p:sp>
        <p:sp>
          <p:nvSpPr>
            <p:cNvPr id="37" name="Rectangle 36"/>
            <p:cNvSpPr>
              <a:spLocks noChangeArrowheads="1"/>
            </p:cNvSpPr>
            <p:nvPr/>
          </p:nvSpPr>
          <p:spPr bwMode="auto">
            <a:xfrm>
              <a:off x="6189663" y="5041900"/>
              <a:ext cx="1258887"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Library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Medicine</a:t>
              </a:r>
            </a:p>
          </p:txBody>
        </p:sp>
        <p:sp>
          <p:nvSpPr>
            <p:cNvPr id="52" name="Rectangle 51"/>
            <p:cNvSpPr>
              <a:spLocks noChangeArrowheads="1"/>
            </p:cNvSpPr>
            <p:nvPr/>
          </p:nvSpPr>
          <p:spPr bwMode="auto">
            <a:xfrm>
              <a:off x="7610475" y="5041900"/>
              <a:ext cx="131603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 on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Minority Health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Health Disparities</a:t>
              </a:r>
            </a:p>
          </p:txBody>
        </p:sp>
        <p:sp>
          <p:nvSpPr>
            <p:cNvPr id="47" name="Rectangle 46"/>
            <p:cNvSpPr>
              <a:spLocks noChangeArrowheads="1"/>
            </p:cNvSpPr>
            <p:nvPr/>
          </p:nvSpPr>
          <p:spPr bwMode="auto">
            <a:xfrm>
              <a:off x="2336800" y="6019800"/>
              <a:ext cx="12969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Clinical Center</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rial" charset="0"/>
                <a:ea typeface="ＭＳ Ｐゴシック"/>
              </a:endParaRPr>
            </a:p>
          </p:txBody>
        </p:sp>
        <p:sp>
          <p:nvSpPr>
            <p:cNvPr id="56" name="Rectangle 55"/>
            <p:cNvSpPr>
              <a:spLocks noChangeArrowheads="1"/>
            </p:cNvSpPr>
            <p:nvPr/>
          </p:nvSpPr>
          <p:spPr bwMode="auto">
            <a:xfrm>
              <a:off x="3949700" y="60198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Center for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Information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Technology</a:t>
              </a:r>
            </a:p>
          </p:txBody>
        </p:sp>
        <p:sp>
          <p:nvSpPr>
            <p:cNvPr id="65" name="Rectangle 64"/>
            <p:cNvSpPr>
              <a:spLocks noChangeArrowheads="1"/>
            </p:cNvSpPr>
            <p:nvPr/>
          </p:nvSpPr>
          <p:spPr bwMode="auto">
            <a:xfrm>
              <a:off x="5700712" y="60198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Center for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Scientific Review</a:t>
              </a:r>
            </a:p>
          </p:txBody>
        </p:sp>
        <p:sp>
          <p:nvSpPr>
            <p:cNvPr id="6" name="Line 5"/>
            <p:cNvSpPr>
              <a:spLocks noChangeShapeType="1"/>
            </p:cNvSpPr>
            <p:nvPr/>
          </p:nvSpPr>
          <p:spPr bwMode="auto">
            <a:xfrm>
              <a:off x="4597400" y="1577975"/>
              <a:ext cx="0" cy="2254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7" name="Line 6"/>
            <p:cNvSpPr>
              <a:spLocks noChangeShapeType="1"/>
            </p:cNvSpPr>
            <p:nvPr/>
          </p:nvSpPr>
          <p:spPr bwMode="auto">
            <a:xfrm>
              <a:off x="4597400" y="1828800"/>
              <a:ext cx="0" cy="4191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8" name="Freeform 7"/>
            <p:cNvSpPr>
              <a:spLocks/>
            </p:cNvSpPr>
            <p:nvPr/>
          </p:nvSpPr>
          <p:spPr bwMode="auto">
            <a:xfrm>
              <a:off x="2306638" y="1816100"/>
              <a:ext cx="1606550" cy="230188"/>
            </a:xfrm>
            <a:custGeom>
              <a:avLst/>
              <a:gdLst>
                <a:gd name="T0" fmla="*/ 0 w 1012"/>
                <a:gd name="T1" fmla="*/ 2147483647 h 145"/>
                <a:gd name="T2" fmla="*/ 0 w 1012"/>
                <a:gd name="T3" fmla="*/ 0 h 145"/>
                <a:gd name="T4" fmla="*/ 2147483647 w 1012"/>
                <a:gd name="T5" fmla="*/ 0 h 145"/>
                <a:gd name="T6" fmla="*/ 0 60000 65536"/>
                <a:gd name="T7" fmla="*/ 0 60000 65536"/>
                <a:gd name="T8" fmla="*/ 0 60000 65536"/>
                <a:gd name="T9" fmla="*/ 0 w 1012"/>
                <a:gd name="T10" fmla="*/ 0 h 145"/>
                <a:gd name="T11" fmla="*/ 1012 w 1012"/>
                <a:gd name="T12" fmla="*/ 145 h 145"/>
              </a:gdLst>
              <a:ahLst/>
              <a:cxnLst>
                <a:cxn ang="T6">
                  <a:pos x="T0" y="T1"/>
                </a:cxn>
                <a:cxn ang="T7">
                  <a:pos x="T2" y="T3"/>
                </a:cxn>
                <a:cxn ang="T8">
                  <a:pos x="T4" y="T5"/>
                </a:cxn>
              </a:cxnLst>
              <a:rect l="T9" t="T10" r="T11" b="T12"/>
              <a:pathLst>
                <a:path w="1012" h="145">
                  <a:moveTo>
                    <a:pt x="0" y="144"/>
                  </a:moveTo>
                  <a:lnTo>
                    <a:pt x="0" y="0"/>
                  </a:lnTo>
                  <a:lnTo>
                    <a:pt x="1011"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10" name="Freeform 9"/>
            <p:cNvSpPr>
              <a:spLocks/>
            </p:cNvSpPr>
            <p:nvPr/>
          </p:nvSpPr>
          <p:spPr bwMode="auto">
            <a:xfrm>
              <a:off x="4597400" y="1816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12" name="Freeform 11"/>
            <p:cNvSpPr>
              <a:spLocks/>
            </p:cNvSpPr>
            <p:nvPr/>
          </p:nvSpPr>
          <p:spPr bwMode="auto">
            <a:xfrm>
              <a:off x="5283200" y="1816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14" name="Freeform 13"/>
            <p:cNvSpPr>
              <a:spLocks/>
            </p:cNvSpPr>
            <p:nvPr/>
          </p:nvSpPr>
          <p:spPr bwMode="auto">
            <a:xfrm>
              <a:off x="4597400" y="2832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16" name="Freeform 15"/>
            <p:cNvSpPr>
              <a:spLocks/>
            </p:cNvSpPr>
            <p:nvPr/>
          </p:nvSpPr>
          <p:spPr bwMode="auto">
            <a:xfrm>
              <a:off x="5283200" y="2832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18" name="Freeform 17"/>
            <p:cNvSpPr>
              <a:spLocks/>
            </p:cNvSpPr>
            <p:nvPr/>
          </p:nvSpPr>
          <p:spPr bwMode="auto">
            <a:xfrm>
              <a:off x="822325" y="1816100"/>
              <a:ext cx="1604963" cy="230188"/>
            </a:xfrm>
            <a:custGeom>
              <a:avLst/>
              <a:gdLst>
                <a:gd name="T0" fmla="*/ 0 w 1012"/>
                <a:gd name="T1" fmla="*/ 2147483647 h 145"/>
                <a:gd name="T2" fmla="*/ 0 w 1012"/>
                <a:gd name="T3" fmla="*/ 0 h 145"/>
                <a:gd name="T4" fmla="*/ 2147483647 w 1012"/>
                <a:gd name="T5" fmla="*/ 0 h 145"/>
                <a:gd name="T6" fmla="*/ 0 60000 65536"/>
                <a:gd name="T7" fmla="*/ 0 60000 65536"/>
                <a:gd name="T8" fmla="*/ 0 60000 65536"/>
                <a:gd name="T9" fmla="*/ 0 w 1012"/>
                <a:gd name="T10" fmla="*/ 0 h 145"/>
                <a:gd name="T11" fmla="*/ 1012 w 1012"/>
                <a:gd name="T12" fmla="*/ 145 h 145"/>
              </a:gdLst>
              <a:ahLst/>
              <a:cxnLst>
                <a:cxn ang="T6">
                  <a:pos x="T0" y="T1"/>
                </a:cxn>
                <a:cxn ang="T7">
                  <a:pos x="T2" y="T3"/>
                </a:cxn>
                <a:cxn ang="T8">
                  <a:pos x="T4" y="T5"/>
                </a:cxn>
              </a:cxnLst>
              <a:rect l="T9" t="T10" r="T11" b="T12"/>
              <a:pathLst>
                <a:path w="1012" h="145">
                  <a:moveTo>
                    <a:pt x="0" y="144"/>
                  </a:moveTo>
                  <a:lnTo>
                    <a:pt x="0" y="0"/>
                  </a:lnTo>
                  <a:lnTo>
                    <a:pt x="1011"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5" name="Freeform 4"/>
            <p:cNvSpPr>
              <a:spLocks/>
            </p:cNvSpPr>
            <p:nvPr/>
          </p:nvSpPr>
          <p:spPr bwMode="auto">
            <a:xfrm>
              <a:off x="6934200" y="4864100"/>
              <a:ext cx="1570038"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20" name="Freeform 19"/>
            <p:cNvSpPr>
              <a:spLocks/>
            </p:cNvSpPr>
            <p:nvPr/>
          </p:nvSpPr>
          <p:spPr bwMode="auto">
            <a:xfrm>
              <a:off x="6731000" y="1816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22" name="Freeform 21"/>
            <p:cNvSpPr>
              <a:spLocks/>
            </p:cNvSpPr>
            <p:nvPr/>
          </p:nvSpPr>
          <p:spPr bwMode="auto">
            <a:xfrm>
              <a:off x="831850" y="2832100"/>
              <a:ext cx="1633538" cy="230188"/>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24" name="Freeform 23"/>
            <p:cNvSpPr>
              <a:spLocks/>
            </p:cNvSpPr>
            <p:nvPr/>
          </p:nvSpPr>
          <p:spPr bwMode="auto">
            <a:xfrm>
              <a:off x="6807200" y="2832100"/>
              <a:ext cx="1514475" cy="230188"/>
            </a:xfrm>
            <a:custGeom>
              <a:avLst/>
              <a:gdLst>
                <a:gd name="T0" fmla="*/ 2147483647 w 954"/>
                <a:gd name="T1" fmla="*/ 2147483647 h 145"/>
                <a:gd name="T2" fmla="*/ 2147483647 w 954"/>
                <a:gd name="T3" fmla="*/ 0 h 145"/>
                <a:gd name="T4" fmla="*/ 0 w 954"/>
                <a:gd name="T5" fmla="*/ 0 h 145"/>
                <a:gd name="T6" fmla="*/ 0 60000 65536"/>
                <a:gd name="T7" fmla="*/ 0 60000 65536"/>
                <a:gd name="T8" fmla="*/ 0 60000 65536"/>
                <a:gd name="T9" fmla="*/ 0 w 954"/>
                <a:gd name="T10" fmla="*/ 0 h 145"/>
                <a:gd name="T11" fmla="*/ 954 w 954"/>
                <a:gd name="T12" fmla="*/ 145 h 145"/>
              </a:gdLst>
              <a:ahLst/>
              <a:cxnLst>
                <a:cxn ang="T6">
                  <a:pos x="T0" y="T1"/>
                </a:cxn>
                <a:cxn ang="T7">
                  <a:pos x="T2" y="T3"/>
                </a:cxn>
                <a:cxn ang="T8">
                  <a:pos x="T4" y="T5"/>
                </a:cxn>
              </a:cxnLst>
              <a:rect l="T9" t="T10" r="T11" b="T12"/>
              <a:pathLst>
                <a:path w="954" h="145">
                  <a:moveTo>
                    <a:pt x="953" y="144"/>
                  </a:moveTo>
                  <a:lnTo>
                    <a:pt x="953"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26" name="Freeform 25"/>
            <p:cNvSpPr>
              <a:spLocks/>
            </p:cNvSpPr>
            <p:nvPr/>
          </p:nvSpPr>
          <p:spPr bwMode="auto">
            <a:xfrm>
              <a:off x="3811588" y="3848100"/>
              <a:ext cx="787400" cy="230188"/>
            </a:xfrm>
            <a:custGeom>
              <a:avLst/>
              <a:gdLst>
                <a:gd name="T0" fmla="*/ 0 w 496"/>
                <a:gd name="T1" fmla="*/ 2147483647 h 145"/>
                <a:gd name="T2" fmla="*/ 0 w 496"/>
                <a:gd name="T3" fmla="*/ 0 h 145"/>
                <a:gd name="T4" fmla="*/ 2147483647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0" y="144"/>
                  </a:moveTo>
                  <a:lnTo>
                    <a:pt x="0" y="0"/>
                  </a:lnTo>
                  <a:lnTo>
                    <a:pt x="495"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28" name="Freeform 27"/>
            <p:cNvSpPr>
              <a:spLocks/>
            </p:cNvSpPr>
            <p:nvPr/>
          </p:nvSpPr>
          <p:spPr bwMode="auto">
            <a:xfrm>
              <a:off x="4597400" y="3848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30" name="Freeform 29"/>
            <p:cNvSpPr>
              <a:spLocks/>
            </p:cNvSpPr>
            <p:nvPr/>
          </p:nvSpPr>
          <p:spPr bwMode="auto">
            <a:xfrm>
              <a:off x="5283200" y="3848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32" name="Freeform 31"/>
            <p:cNvSpPr>
              <a:spLocks/>
            </p:cNvSpPr>
            <p:nvPr/>
          </p:nvSpPr>
          <p:spPr bwMode="auto">
            <a:xfrm>
              <a:off x="831850" y="3848100"/>
              <a:ext cx="1633538" cy="230188"/>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34" name="Freeform 33"/>
            <p:cNvSpPr>
              <a:spLocks/>
            </p:cNvSpPr>
            <p:nvPr/>
          </p:nvSpPr>
          <p:spPr bwMode="auto">
            <a:xfrm>
              <a:off x="6731000" y="3848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36" name="Freeform 35"/>
            <p:cNvSpPr>
              <a:spLocks/>
            </p:cNvSpPr>
            <p:nvPr/>
          </p:nvSpPr>
          <p:spPr bwMode="auto">
            <a:xfrm>
              <a:off x="5359400" y="4864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39" name="Freeform 38"/>
            <p:cNvSpPr>
              <a:spLocks/>
            </p:cNvSpPr>
            <p:nvPr/>
          </p:nvSpPr>
          <p:spPr bwMode="auto">
            <a:xfrm>
              <a:off x="2276475" y="4864100"/>
              <a:ext cx="1636713" cy="230188"/>
            </a:xfrm>
            <a:custGeom>
              <a:avLst/>
              <a:gdLst>
                <a:gd name="T0" fmla="*/ 0 w 1030"/>
                <a:gd name="T1" fmla="*/ 2147483647 h 145"/>
                <a:gd name="T2" fmla="*/ 0 w 1030"/>
                <a:gd name="T3" fmla="*/ 0 h 145"/>
                <a:gd name="T4" fmla="*/ 2147483647 w 1030"/>
                <a:gd name="T5" fmla="*/ 0 h 145"/>
                <a:gd name="T6" fmla="*/ 0 60000 65536"/>
                <a:gd name="T7" fmla="*/ 0 60000 65536"/>
                <a:gd name="T8" fmla="*/ 0 60000 65536"/>
                <a:gd name="T9" fmla="*/ 0 w 1030"/>
                <a:gd name="T10" fmla="*/ 0 h 145"/>
                <a:gd name="T11" fmla="*/ 1030 w 1030"/>
                <a:gd name="T12" fmla="*/ 145 h 145"/>
              </a:gdLst>
              <a:ahLst/>
              <a:cxnLst>
                <a:cxn ang="T6">
                  <a:pos x="T0" y="T1"/>
                </a:cxn>
                <a:cxn ang="T7">
                  <a:pos x="T2" y="T3"/>
                </a:cxn>
                <a:cxn ang="T8">
                  <a:pos x="T4" y="T5"/>
                </a:cxn>
              </a:cxnLst>
              <a:rect l="T9" t="T10" r="T11" b="T12"/>
              <a:pathLst>
                <a:path w="1030" h="145">
                  <a:moveTo>
                    <a:pt x="0" y="144"/>
                  </a:moveTo>
                  <a:lnTo>
                    <a:pt x="0" y="0"/>
                  </a:lnTo>
                  <a:lnTo>
                    <a:pt x="1029"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41" name="Freeform 40"/>
            <p:cNvSpPr>
              <a:spLocks/>
            </p:cNvSpPr>
            <p:nvPr/>
          </p:nvSpPr>
          <p:spPr bwMode="auto">
            <a:xfrm>
              <a:off x="3792538" y="1816100"/>
              <a:ext cx="806450" cy="230188"/>
            </a:xfrm>
            <a:custGeom>
              <a:avLst/>
              <a:gdLst>
                <a:gd name="T0" fmla="*/ 0 w 509"/>
                <a:gd name="T1" fmla="*/ 2147483647 h 145"/>
                <a:gd name="T2" fmla="*/ 0 w 509"/>
                <a:gd name="T3" fmla="*/ 0 h 145"/>
                <a:gd name="T4" fmla="*/ 2147483647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44"/>
                  </a:moveTo>
                  <a:lnTo>
                    <a:pt x="0" y="0"/>
                  </a:lnTo>
                  <a:lnTo>
                    <a:pt x="50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43" name="Freeform 42"/>
            <p:cNvSpPr>
              <a:spLocks/>
            </p:cNvSpPr>
            <p:nvPr/>
          </p:nvSpPr>
          <p:spPr bwMode="auto">
            <a:xfrm>
              <a:off x="3811588" y="4864100"/>
              <a:ext cx="787400" cy="230188"/>
            </a:xfrm>
            <a:custGeom>
              <a:avLst/>
              <a:gdLst>
                <a:gd name="T0" fmla="*/ 0 w 496"/>
                <a:gd name="T1" fmla="*/ 2147483647 h 145"/>
                <a:gd name="T2" fmla="*/ 0 w 496"/>
                <a:gd name="T3" fmla="*/ 0 h 145"/>
                <a:gd name="T4" fmla="*/ 2147483647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0" y="144"/>
                  </a:moveTo>
                  <a:lnTo>
                    <a:pt x="0" y="0"/>
                  </a:lnTo>
                  <a:lnTo>
                    <a:pt x="495"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45" name="Freeform 44"/>
            <p:cNvSpPr>
              <a:spLocks/>
            </p:cNvSpPr>
            <p:nvPr/>
          </p:nvSpPr>
          <p:spPr bwMode="auto">
            <a:xfrm>
              <a:off x="4597400" y="4864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48" name="Line 47"/>
            <p:cNvSpPr>
              <a:spLocks noChangeShapeType="1"/>
            </p:cNvSpPr>
            <p:nvPr/>
          </p:nvSpPr>
          <p:spPr bwMode="auto">
            <a:xfrm>
              <a:off x="2997200" y="5870575"/>
              <a:ext cx="335280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49" name="Line 48"/>
            <p:cNvSpPr>
              <a:spLocks noChangeShapeType="1"/>
            </p:cNvSpPr>
            <p:nvPr/>
          </p:nvSpPr>
          <p:spPr bwMode="auto">
            <a:xfrm>
              <a:off x="4597400" y="5880100"/>
              <a:ext cx="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50" name="Line 49"/>
            <p:cNvSpPr>
              <a:spLocks noChangeShapeType="1"/>
            </p:cNvSpPr>
            <p:nvPr/>
          </p:nvSpPr>
          <p:spPr bwMode="auto">
            <a:xfrm>
              <a:off x="2997200" y="5867400"/>
              <a:ext cx="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51" name="Line 50"/>
            <p:cNvSpPr>
              <a:spLocks noChangeShapeType="1"/>
            </p:cNvSpPr>
            <p:nvPr/>
          </p:nvSpPr>
          <p:spPr bwMode="auto">
            <a:xfrm>
              <a:off x="6350000" y="5867400"/>
              <a:ext cx="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53" name="Freeform 52"/>
            <p:cNvSpPr>
              <a:spLocks/>
            </p:cNvSpPr>
            <p:nvPr/>
          </p:nvSpPr>
          <p:spPr bwMode="auto">
            <a:xfrm>
              <a:off x="838200" y="4864100"/>
              <a:ext cx="1500188" cy="230188"/>
            </a:xfrm>
            <a:custGeom>
              <a:avLst/>
              <a:gdLst>
                <a:gd name="T0" fmla="*/ 0 w 1030"/>
                <a:gd name="T1" fmla="*/ 2147483647 h 145"/>
                <a:gd name="T2" fmla="*/ 0 w 1030"/>
                <a:gd name="T3" fmla="*/ 0 h 145"/>
                <a:gd name="T4" fmla="*/ 2147483647 w 1030"/>
                <a:gd name="T5" fmla="*/ 0 h 145"/>
                <a:gd name="T6" fmla="*/ 0 60000 65536"/>
                <a:gd name="T7" fmla="*/ 0 60000 65536"/>
                <a:gd name="T8" fmla="*/ 0 60000 65536"/>
                <a:gd name="T9" fmla="*/ 0 w 1030"/>
                <a:gd name="T10" fmla="*/ 0 h 145"/>
                <a:gd name="T11" fmla="*/ 1030 w 1030"/>
                <a:gd name="T12" fmla="*/ 145 h 145"/>
              </a:gdLst>
              <a:ahLst/>
              <a:cxnLst>
                <a:cxn ang="T6">
                  <a:pos x="T0" y="T1"/>
                </a:cxn>
                <a:cxn ang="T7">
                  <a:pos x="T2" y="T3"/>
                </a:cxn>
                <a:cxn ang="T8">
                  <a:pos x="T4" y="T5"/>
                </a:cxn>
              </a:cxnLst>
              <a:rect l="T9" t="T10" r="T11" b="T12"/>
              <a:pathLst>
                <a:path w="1030" h="145">
                  <a:moveTo>
                    <a:pt x="0" y="144"/>
                  </a:moveTo>
                  <a:lnTo>
                    <a:pt x="0" y="0"/>
                  </a:lnTo>
                  <a:lnTo>
                    <a:pt x="1029"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57" name="Freeform 56"/>
            <p:cNvSpPr>
              <a:spLocks/>
            </p:cNvSpPr>
            <p:nvPr/>
          </p:nvSpPr>
          <p:spPr bwMode="auto">
            <a:xfrm>
              <a:off x="2286000" y="3841750"/>
              <a:ext cx="1627188" cy="228600"/>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59" name="Freeform 58"/>
            <p:cNvSpPr>
              <a:spLocks/>
            </p:cNvSpPr>
            <p:nvPr/>
          </p:nvSpPr>
          <p:spPr bwMode="auto">
            <a:xfrm>
              <a:off x="2305050" y="2832100"/>
              <a:ext cx="1608138" cy="230188"/>
            </a:xfrm>
            <a:custGeom>
              <a:avLst/>
              <a:gdLst>
                <a:gd name="T0" fmla="*/ 0 w 1013"/>
                <a:gd name="T1" fmla="*/ 2147483647 h 145"/>
                <a:gd name="T2" fmla="*/ 0 w 1013"/>
                <a:gd name="T3" fmla="*/ 0 h 145"/>
                <a:gd name="T4" fmla="*/ 2147483647 w 1013"/>
                <a:gd name="T5" fmla="*/ 0 h 145"/>
                <a:gd name="T6" fmla="*/ 0 60000 65536"/>
                <a:gd name="T7" fmla="*/ 0 60000 65536"/>
                <a:gd name="T8" fmla="*/ 0 60000 65536"/>
                <a:gd name="T9" fmla="*/ 0 w 1013"/>
                <a:gd name="T10" fmla="*/ 0 h 145"/>
                <a:gd name="T11" fmla="*/ 1013 w 1013"/>
                <a:gd name="T12" fmla="*/ 145 h 145"/>
              </a:gdLst>
              <a:ahLst/>
              <a:cxnLst>
                <a:cxn ang="T6">
                  <a:pos x="T0" y="T1"/>
                </a:cxn>
                <a:cxn ang="T7">
                  <a:pos x="T2" y="T3"/>
                </a:cxn>
                <a:cxn ang="T8">
                  <a:pos x="T4" y="T5"/>
                </a:cxn>
              </a:cxnLst>
              <a:rect l="T9" t="T10" r="T11" b="T12"/>
              <a:pathLst>
                <a:path w="1013" h="145">
                  <a:moveTo>
                    <a:pt x="0" y="144"/>
                  </a:moveTo>
                  <a:lnTo>
                    <a:pt x="0" y="0"/>
                  </a:lnTo>
                  <a:lnTo>
                    <a:pt x="1012"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61" name="Freeform 60"/>
            <p:cNvSpPr>
              <a:spLocks/>
            </p:cNvSpPr>
            <p:nvPr/>
          </p:nvSpPr>
          <p:spPr bwMode="auto">
            <a:xfrm>
              <a:off x="3792538" y="2832100"/>
              <a:ext cx="804862" cy="115094"/>
            </a:xfrm>
            <a:custGeom>
              <a:avLst/>
              <a:gdLst>
                <a:gd name="T0" fmla="*/ 0 w 509"/>
                <a:gd name="T1" fmla="*/ 2147483647 h 145"/>
                <a:gd name="T2" fmla="*/ 0 w 509"/>
                <a:gd name="T3" fmla="*/ 0 h 145"/>
                <a:gd name="T4" fmla="*/ 2147483647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44"/>
                  </a:moveTo>
                  <a:lnTo>
                    <a:pt x="0" y="0"/>
                  </a:lnTo>
                  <a:lnTo>
                    <a:pt x="50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a typeface="ＭＳ Ｐゴシック"/>
              </a:endParaRPr>
            </a:p>
          </p:txBody>
        </p:sp>
      </p:gr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6</a:t>
            </a:fld>
            <a:endParaRPr lang="en-US" dirty="0"/>
          </a:p>
        </p:txBody>
      </p:sp>
      <p:sp>
        <p:nvSpPr>
          <p:cNvPr id="38" name="Rectangle 37" title="&quot;&quot;"/>
          <p:cNvSpPr/>
          <p:nvPr/>
        </p:nvSpPr>
        <p:spPr>
          <a:xfrm>
            <a:off x="135694" y="1647824"/>
            <a:ext cx="8953273" cy="4191499"/>
          </a:xfrm>
          <a:prstGeom prst="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166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a:bodyPr>
          <a:lstStyle/>
          <a:p>
            <a:r>
              <a:rPr lang="en-US" sz="4000" dirty="0"/>
              <a:t>Submitting a Cover Letter</a:t>
            </a:r>
          </a:p>
        </p:txBody>
      </p:sp>
      <p:sp>
        <p:nvSpPr>
          <p:cNvPr id="4" name="Content Placeholder 2"/>
          <p:cNvSpPr txBox="1">
            <a:spLocks/>
          </p:cNvSpPr>
          <p:nvPr/>
        </p:nvSpPr>
        <p:spPr>
          <a:xfrm>
            <a:off x="228600" y="1143000"/>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spcAft>
                <a:spcPts val="300"/>
              </a:spcAft>
              <a:buFontTx/>
              <a:buNone/>
              <a:defRPr/>
            </a:pPr>
            <a:r>
              <a:rPr lang="en-US" sz="2600" dirty="0"/>
              <a:t>The cover letter conveys important information:  </a:t>
            </a:r>
          </a:p>
          <a:p>
            <a:pPr>
              <a:spcBef>
                <a:spcPts val="0"/>
              </a:spcBef>
              <a:spcAft>
                <a:spcPts val="0"/>
              </a:spcAft>
              <a:defRPr/>
            </a:pPr>
            <a:endParaRPr lang="en-US" sz="200" dirty="0"/>
          </a:p>
          <a:p>
            <a:pPr>
              <a:spcBef>
                <a:spcPts val="300"/>
              </a:spcBef>
              <a:spcAft>
                <a:spcPts val="300"/>
              </a:spcAft>
              <a:defRPr/>
            </a:pPr>
            <a:endParaRPr lang="en-US" sz="200" dirty="0"/>
          </a:p>
          <a:p>
            <a:pPr>
              <a:spcBef>
                <a:spcPts val="300"/>
              </a:spcBef>
              <a:spcAft>
                <a:spcPts val="300"/>
              </a:spcAft>
              <a:defRPr/>
            </a:pPr>
            <a:r>
              <a:rPr lang="en-US" sz="2400" dirty="0"/>
              <a:t>Application title</a:t>
            </a:r>
          </a:p>
          <a:p>
            <a:pPr>
              <a:spcBef>
                <a:spcPts val="300"/>
              </a:spcBef>
              <a:spcAft>
                <a:spcPts val="300"/>
              </a:spcAft>
              <a:defRPr/>
            </a:pPr>
            <a:r>
              <a:rPr lang="en-US" sz="2400" dirty="0"/>
              <a:t>FOA # and title</a:t>
            </a:r>
          </a:p>
          <a:p>
            <a:pPr>
              <a:spcBef>
                <a:spcPts val="300"/>
              </a:spcBef>
              <a:spcAft>
                <a:spcPts val="300"/>
              </a:spcAft>
              <a:defRPr/>
            </a:pPr>
            <a:r>
              <a:rPr lang="en-US" sz="2400" dirty="0" smtClean="0"/>
              <a:t>Any </a:t>
            </a:r>
            <a:r>
              <a:rPr lang="en-US" sz="2400" dirty="0"/>
              <a:t>special situations (such as a late application)</a:t>
            </a:r>
          </a:p>
          <a:p>
            <a:pPr>
              <a:spcBef>
                <a:spcPts val="300"/>
              </a:spcBef>
              <a:spcAft>
                <a:spcPts val="300"/>
              </a:spcAft>
              <a:defRPr/>
            </a:pPr>
            <a:r>
              <a:rPr lang="en-US" sz="2400" dirty="0"/>
              <a:t>Statement if proposed studies will generate large-scale genomic </a:t>
            </a:r>
            <a:r>
              <a:rPr lang="en-US" sz="2400" dirty="0" smtClean="0"/>
              <a:t>data</a:t>
            </a:r>
            <a:endParaRPr lang="en-US" sz="2400" dirty="0"/>
          </a:p>
          <a:p>
            <a:pPr marL="321638" indent="-321638">
              <a:spcBef>
                <a:spcPts val="0"/>
              </a:spcBef>
              <a:spcAft>
                <a:spcPts val="0"/>
              </a:spcAft>
              <a:buFontTx/>
              <a:buNone/>
              <a:defRPr/>
            </a:pPr>
            <a:endParaRPr lang="en-US" sz="200" dirty="0"/>
          </a:p>
          <a:p>
            <a:pPr marL="321638" indent="-321638">
              <a:spcBef>
                <a:spcPts val="300"/>
              </a:spcBef>
              <a:spcAft>
                <a:spcPts val="300"/>
              </a:spcAft>
              <a:buFontTx/>
              <a:buNone/>
              <a:defRPr/>
            </a:pPr>
            <a:endParaRPr lang="en-US" sz="200" dirty="0"/>
          </a:p>
          <a:p>
            <a:pPr marL="321638" indent="-321638">
              <a:buFontTx/>
              <a:buNone/>
              <a:defRPr/>
            </a:pPr>
            <a:endParaRPr lang="en-US" sz="2300" dirty="0"/>
          </a:p>
          <a:p>
            <a:pPr marL="321638" indent="-321638">
              <a:buFontTx/>
              <a:buNone/>
              <a:defRPr/>
            </a:pPr>
            <a:endParaRPr lang="en-US" sz="2300" dirty="0"/>
          </a:p>
          <a:p>
            <a:pPr marL="321638" indent="-321638">
              <a:buFontTx/>
              <a:buNone/>
              <a:defRPr/>
            </a:pPr>
            <a:endParaRPr lang="en-US" sz="2300" dirty="0"/>
          </a:p>
        </p:txBody>
      </p:sp>
      <p:pic>
        <p:nvPicPr>
          <p:cNvPr id="5" name="Picture 3" descr="This image is meant to depict a cover letter that should accompany any grant submission. Its link is found at this url:&#10;&#10;C:\Users\pluded\AppData\Local\Microsoft\Windows\Temporary Internet Files\Content.IE5\04F6LSJL\MC900431536[1].png" title="Picture of a document in an envel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715" y="4538003"/>
            <a:ext cx="1828800" cy="179832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7</a:t>
            </a:fld>
            <a:endParaRPr lang="en-US" dirty="0"/>
          </a:p>
        </p:txBody>
      </p:sp>
    </p:spTree>
    <p:extLst>
      <p:ext uri="{BB962C8B-B14F-4D97-AF65-F5344CB8AC3E}">
        <p14:creationId xmlns:p14="http://schemas.microsoft.com/office/powerpoint/2010/main" val="4288543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a:bodyPr>
          <a:lstStyle/>
          <a:p>
            <a:r>
              <a:rPr lang="en-US" sz="4000" dirty="0" smtClean="0"/>
              <a:t>PHS Assignment Request Form</a:t>
            </a:r>
            <a:endParaRPr lang="en-US" sz="4000" dirty="0"/>
          </a:p>
        </p:txBody>
      </p:sp>
      <p:sp>
        <p:nvSpPr>
          <p:cNvPr id="4" name="Content Placeholder 2"/>
          <p:cNvSpPr txBox="1">
            <a:spLocks/>
          </p:cNvSpPr>
          <p:nvPr/>
        </p:nvSpPr>
        <p:spPr>
          <a:xfrm>
            <a:off x="228600" y="1143000"/>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spcAft>
                <a:spcPts val="300"/>
              </a:spcAft>
              <a:buNone/>
              <a:defRPr/>
            </a:pPr>
            <a:r>
              <a:rPr lang="en-US" sz="2400" dirty="0" smtClean="0"/>
              <a:t>The </a:t>
            </a:r>
            <a:r>
              <a:rPr lang="en-US" sz="2400" dirty="0"/>
              <a:t>PHS </a:t>
            </a:r>
            <a:r>
              <a:rPr lang="en-US" sz="2400" dirty="0" smtClean="0"/>
              <a:t>Assignment Request form conveys:</a:t>
            </a:r>
          </a:p>
          <a:p>
            <a:pPr>
              <a:spcBef>
                <a:spcPts val="300"/>
              </a:spcBef>
              <a:spcAft>
                <a:spcPts val="300"/>
              </a:spcAft>
              <a:defRPr/>
            </a:pPr>
            <a:r>
              <a:rPr lang="en-US" sz="2400" dirty="0" smtClean="0"/>
              <a:t>Awarding component assignment requests</a:t>
            </a:r>
          </a:p>
          <a:p>
            <a:pPr>
              <a:spcBef>
                <a:spcPts val="300"/>
              </a:spcBef>
              <a:spcAft>
                <a:spcPts val="300"/>
              </a:spcAft>
              <a:defRPr/>
            </a:pPr>
            <a:r>
              <a:rPr lang="en-US" sz="2400" dirty="0" smtClean="0"/>
              <a:t>Study section assignment requests</a:t>
            </a:r>
          </a:p>
          <a:p>
            <a:pPr>
              <a:spcBef>
                <a:spcPts val="300"/>
              </a:spcBef>
              <a:spcAft>
                <a:spcPts val="300"/>
              </a:spcAft>
              <a:defRPr/>
            </a:pPr>
            <a:r>
              <a:rPr lang="en-US" sz="2400" dirty="0" smtClean="0"/>
              <a:t>List of individuals </a:t>
            </a:r>
            <a:r>
              <a:rPr lang="en-US" sz="2400" dirty="0"/>
              <a:t>who should </a:t>
            </a:r>
            <a:r>
              <a:rPr lang="en-US" sz="2400" dirty="0" smtClean="0"/>
              <a:t>not </a:t>
            </a:r>
            <a:r>
              <a:rPr lang="en-US" sz="2400" dirty="0"/>
              <a:t>review your </a:t>
            </a:r>
            <a:r>
              <a:rPr lang="en-US" sz="2400" dirty="0" smtClean="0"/>
              <a:t>application and why</a:t>
            </a:r>
          </a:p>
          <a:p>
            <a:pPr>
              <a:spcBef>
                <a:spcPts val="300"/>
              </a:spcBef>
              <a:spcAft>
                <a:spcPts val="300"/>
              </a:spcAft>
              <a:defRPr/>
            </a:pPr>
            <a:r>
              <a:rPr lang="en-US" sz="2400" dirty="0" smtClean="0"/>
              <a:t>Expertise</a:t>
            </a:r>
            <a:endParaRPr lang="en-US" sz="2400" dirty="0"/>
          </a:p>
          <a:p>
            <a:pPr>
              <a:spcBef>
                <a:spcPts val="300"/>
              </a:spcBef>
              <a:spcAft>
                <a:spcPts val="300"/>
              </a:spcAft>
              <a:defRPr/>
            </a:pPr>
            <a:endParaRPr lang="en-US" sz="2400" dirty="0"/>
          </a:p>
          <a:p>
            <a:pPr marL="321638" indent="-321638">
              <a:spcBef>
                <a:spcPts val="0"/>
              </a:spcBef>
              <a:spcAft>
                <a:spcPts val="0"/>
              </a:spcAft>
              <a:buFontTx/>
              <a:buNone/>
              <a:defRPr/>
            </a:pPr>
            <a:endParaRPr lang="en-US" sz="200" dirty="0"/>
          </a:p>
          <a:p>
            <a:pPr marL="321638" indent="-321638">
              <a:spcBef>
                <a:spcPts val="300"/>
              </a:spcBef>
              <a:spcAft>
                <a:spcPts val="300"/>
              </a:spcAft>
              <a:buFontTx/>
              <a:buNone/>
              <a:defRPr/>
            </a:pPr>
            <a:endParaRPr lang="en-US" sz="200" dirty="0"/>
          </a:p>
          <a:p>
            <a:pPr marL="321638" indent="-321638">
              <a:buFontTx/>
              <a:buNone/>
              <a:defRPr/>
            </a:pPr>
            <a:r>
              <a:rPr lang="en-US" sz="2300" dirty="0" smtClean="0"/>
              <a:t>Optional form in all NIH application form packages.</a:t>
            </a:r>
            <a:endParaRPr lang="en-US" sz="2300" dirty="0"/>
          </a:p>
          <a:p>
            <a:pPr marL="321638" indent="-321638">
              <a:buFontTx/>
              <a:buNone/>
              <a:defRPr/>
            </a:pPr>
            <a:endParaRPr lang="en-US" sz="2300" dirty="0"/>
          </a:p>
          <a:p>
            <a:pPr marL="321638" indent="-321638">
              <a:buFontTx/>
              <a:buNone/>
              <a:defRPr/>
            </a:pPr>
            <a:endParaRPr lang="en-US" sz="23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8</a:t>
            </a:fld>
            <a:endParaRPr lang="en-US" dirty="0"/>
          </a:p>
        </p:txBody>
      </p:sp>
      <p:pic>
        <p:nvPicPr>
          <p:cNvPr id="6" name="Picture 5" title="PHS Assignment Request for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37403">
            <a:off x="7099028" y="4727285"/>
            <a:ext cx="1361830" cy="1320103"/>
          </a:xfrm>
          <a:prstGeom prst="rect">
            <a:avLst/>
          </a:prstGeom>
          <a:ln>
            <a:solidFill>
              <a:schemeClr val="tx1"/>
            </a:solidFill>
          </a:ln>
        </p:spPr>
      </p:pic>
    </p:spTree>
    <p:extLst>
      <p:ext uri="{BB962C8B-B14F-4D97-AF65-F5344CB8AC3E}">
        <p14:creationId xmlns:p14="http://schemas.microsoft.com/office/powerpoint/2010/main" val="257176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5257800" cy="1069848"/>
          </a:xfrm>
        </p:spPr>
        <p:txBody>
          <a:bodyPr/>
          <a:lstStyle/>
          <a:p>
            <a:r>
              <a:rPr lang="en-US" dirty="0" smtClean="0"/>
              <a:t>New PHS Assignment Request form</a:t>
            </a:r>
            <a:endParaRPr lang="en-US" dirty="0"/>
          </a:p>
        </p:txBody>
      </p:sp>
      <p:sp>
        <p:nvSpPr>
          <p:cNvPr id="3" name="Slide Number Placeholder 2"/>
          <p:cNvSpPr>
            <a:spLocks noGrp="1"/>
          </p:cNvSpPr>
          <p:nvPr>
            <p:ph type="sldNum" sz="quarter" idx="12"/>
          </p:nvPr>
        </p:nvSpPr>
        <p:spPr/>
        <p:txBody>
          <a:bodyPr/>
          <a:lstStyle/>
          <a:p>
            <a:pPr>
              <a:defRPr/>
            </a:pPr>
            <a:fld id="{F39E8EE1-BCC5-4FFC-9D02-CA3B48317ABE}" type="slidenum">
              <a:rPr lang="en-US" smtClean="0"/>
              <a:pPr>
                <a:defRPr/>
              </a:pPr>
              <a:t>9</a:t>
            </a:fld>
            <a:endParaRPr lang="en-US" dirty="0"/>
          </a:p>
        </p:txBody>
      </p:sp>
      <p:pic>
        <p:nvPicPr>
          <p:cNvPr id="4" name="Picture 3" title="PHS Assignment Request for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65043"/>
            <a:ext cx="6629400" cy="6426270"/>
          </a:xfrm>
          <a:prstGeom prst="rect">
            <a:avLst/>
          </a:prstGeom>
          <a:ln>
            <a:solidFill>
              <a:schemeClr val="tx1"/>
            </a:solidFill>
          </a:ln>
        </p:spPr>
      </p:pic>
      <p:pic>
        <p:nvPicPr>
          <p:cNvPr id="5" name="Picture 4" title="ne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65043"/>
            <a:ext cx="752475" cy="752475"/>
          </a:xfrm>
          <a:prstGeom prst="rect">
            <a:avLst/>
          </a:prstGeom>
        </p:spPr>
      </p:pic>
    </p:spTree>
    <p:extLst>
      <p:ext uri="{BB962C8B-B14F-4D97-AF65-F5344CB8AC3E}">
        <p14:creationId xmlns:p14="http://schemas.microsoft.com/office/powerpoint/2010/main" val="24764805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NIH COLORS">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5F9BAF"/>
      </a:hlink>
      <a:folHlink>
        <a:srgbClr val="6C3A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5D613EADAA394888FF91EF8217DB42" ma:contentTypeVersion="0" ma:contentTypeDescription="Create a new document." ma:contentTypeScope="" ma:versionID="6259e07d416621346a10c588f78135e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ED9886-8626-4258-9E3C-8AC46B353C98}">
  <ds:schemaRef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D2E83906-5E2A-4232-A0A3-192F58D53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2FAC11F-4B09-4284-958C-081128C65D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20412</TotalTime>
  <Words>1211</Words>
  <Application>Microsoft Office PowerPoint</Application>
  <PresentationFormat>On-screen Show (4:3)</PresentationFormat>
  <Paragraphs>364</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ＭＳ Ｐゴシック</vt:lpstr>
      <vt:lpstr>Arial</vt:lpstr>
      <vt:lpstr>Georgia</vt:lpstr>
      <vt:lpstr>Trebuchet MS</vt:lpstr>
      <vt:lpstr>Wingdings</vt:lpstr>
      <vt:lpstr>Wingdings 2</vt:lpstr>
      <vt:lpstr>Urban</vt:lpstr>
      <vt:lpstr>OER PowerPoint template</vt:lpstr>
      <vt:lpstr>The NIH Peer Review Process</vt:lpstr>
      <vt:lpstr>NIH Peer Review</vt:lpstr>
      <vt:lpstr>When to submit?</vt:lpstr>
      <vt:lpstr>What to Submit?</vt:lpstr>
      <vt:lpstr>Division of Receipt and Referral (DRR)</vt:lpstr>
      <vt:lpstr>National Institutes of Health</vt:lpstr>
      <vt:lpstr>Submitting a Cover Letter</vt:lpstr>
      <vt:lpstr>PHS Assignment Request Form</vt:lpstr>
      <vt:lpstr>New PHS Assignment Request form</vt:lpstr>
      <vt:lpstr>Requesting a Study Section</vt:lpstr>
      <vt:lpstr>Level 1: Initial Peer Review</vt:lpstr>
      <vt:lpstr>Maintaining Integrity in Peer Review</vt:lpstr>
      <vt:lpstr>Written Critiques</vt:lpstr>
      <vt:lpstr>Types of Review Criteria</vt:lpstr>
      <vt:lpstr>NIH Scoring System</vt:lpstr>
      <vt:lpstr>At the Review Meeting</vt:lpstr>
      <vt:lpstr>Final Impact Scores</vt:lpstr>
      <vt:lpstr>After the Review</vt:lpstr>
      <vt:lpstr> </vt:lpstr>
      <vt:lpstr>Summary Statement</vt:lpstr>
      <vt:lpstr>Level 2 of NIH Peer Review: Councils</vt:lpstr>
      <vt:lpstr>Funding Decisions: IC Director</vt:lpstr>
      <vt:lpstr>Additional Information</vt:lpstr>
    </vt:vector>
  </TitlesOfParts>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Peer Review Process - NIH Regional Seminar April 2017</dc:title>
  <dc:subject>OER PPT</dc:subject>
  <dc:creator>NIH/OER</dc:creator>
  <cp:lastModifiedBy>Newton Hilliard</cp:lastModifiedBy>
  <cp:revision>887</cp:revision>
  <cp:lastPrinted>2016-04-08T14:35:56Z</cp:lastPrinted>
  <dcterms:created xsi:type="dcterms:W3CDTF">2006-12-01T15:20:27Z</dcterms:created>
  <dcterms:modified xsi:type="dcterms:W3CDTF">2018-06-05T14:52:15Z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0x0101002A5D613EADAA394888FF91EF8217DB42</vt:lpwstr>
  </property>
</Properties>
</file>