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0" r:id="rId4"/>
    <p:sldId id="270" r:id="rId5"/>
    <p:sldId id="269" r:id="rId6"/>
    <p:sldId id="261" r:id="rId7"/>
    <p:sldId id="262" r:id="rId8"/>
    <p:sldId id="268" r:id="rId9"/>
    <p:sldId id="264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CDAE6-EDBF-4F42-B20B-6E03DEEA461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422AD93-746A-477C-88EE-330D66CB52FC}">
      <dgm:prSet phldrT="[Text]"/>
      <dgm:spPr/>
      <dgm:t>
        <a:bodyPr/>
        <a:lstStyle/>
        <a:p>
          <a:r>
            <a:rPr lang="en-US" dirty="0"/>
            <a:t>Peer review panels</a:t>
          </a:r>
        </a:p>
      </dgm:t>
    </dgm:pt>
    <dgm:pt modelId="{7A50FD26-49BB-4E22-8C15-BC14481DB4D0}" type="parTrans" cxnId="{B60E3C7C-FC0B-45C5-B6B1-6F4324473068}">
      <dgm:prSet/>
      <dgm:spPr/>
      <dgm:t>
        <a:bodyPr/>
        <a:lstStyle/>
        <a:p>
          <a:endParaRPr lang="en-US"/>
        </a:p>
      </dgm:t>
    </dgm:pt>
    <dgm:pt modelId="{10DCEA00-C1A5-4E75-BE3A-7CCB78886ACD}" type="sibTrans" cxnId="{B60E3C7C-FC0B-45C5-B6B1-6F4324473068}">
      <dgm:prSet/>
      <dgm:spPr/>
      <dgm:t>
        <a:bodyPr/>
        <a:lstStyle/>
        <a:p>
          <a:endParaRPr lang="en-US"/>
        </a:p>
      </dgm:t>
    </dgm:pt>
    <dgm:pt modelId="{5CB983CF-8DB9-4DD3-AEDD-8580FCB40641}">
      <dgm:prSet phldrT="[Text]"/>
      <dgm:spPr/>
      <dgm:t>
        <a:bodyPr/>
        <a:lstStyle/>
        <a:p>
          <a:r>
            <a:rPr lang="en-US" dirty="0"/>
            <a:t>NEH staff recommendations</a:t>
          </a:r>
        </a:p>
      </dgm:t>
    </dgm:pt>
    <dgm:pt modelId="{7CAA1A71-C837-4169-8D31-ACB1F26CB7F8}" type="parTrans" cxnId="{75E047E7-FB11-40A5-8F54-99212CD648E1}">
      <dgm:prSet/>
      <dgm:spPr/>
      <dgm:t>
        <a:bodyPr/>
        <a:lstStyle/>
        <a:p>
          <a:endParaRPr lang="en-US"/>
        </a:p>
      </dgm:t>
    </dgm:pt>
    <dgm:pt modelId="{948ACAE9-6574-4115-B0C5-45D72FF6622B}" type="sibTrans" cxnId="{75E047E7-FB11-40A5-8F54-99212CD648E1}">
      <dgm:prSet/>
      <dgm:spPr/>
      <dgm:t>
        <a:bodyPr/>
        <a:lstStyle/>
        <a:p>
          <a:endParaRPr lang="en-US"/>
        </a:p>
      </dgm:t>
    </dgm:pt>
    <dgm:pt modelId="{416B8379-BC18-44F0-A4E1-010E7004A896}">
      <dgm:prSet phldrT="[Text]"/>
      <dgm:spPr/>
      <dgm:t>
        <a:bodyPr/>
        <a:lstStyle/>
        <a:p>
          <a:r>
            <a:rPr lang="en-US" dirty="0"/>
            <a:t>National Council on the Humanities recommendations</a:t>
          </a:r>
        </a:p>
      </dgm:t>
    </dgm:pt>
    <dgm:pt modelId="{DCE5D1B2-6458-4FCD-8B20-F96DE3815E68}" type="parTrans" cxnId="{4AAF2BE9-8A57-4988-B38C-BA7E8E7CA235}">
      <dgm:prSet/>
      <dgm:spPr/>
      <dgm:t>
        <a:bodyPr/>
        <a:lstStyle/>
        <a:p>
          <a:endParaRPr lang="en-US"/>
        </a:p>
      </dgm:t>
    </dgm:pt>
    <dgm:pt modelId="{E8653768-1119-4A9D-B3A1-2A5E9A9AE8D5}" type="sibTrans" cxnId="{4AAF2BE9-8A57-4988-B38C-BA7E8E7CA235}">
      <dgm:prSet/>
      <dgm:spPr/>
      <dgm:t>
        <a:bodyPr/>
        <a:lstStyle/>
        <a:p>
          <a:endParaRPr lang="en-US"/>
        </a:p>
      </dgm:t>
    </dgm:pt>
    <dgm:pt modelId="{E068C54D-BF2F-4F86-A60F-DC9ACCB9C5A8}">
      <dgm:prSet/>
      <dgm:spPr/>
      <dgm:t>
        <a:bodyPr/>
        <a:lstStyle/>
        <a:p>
          <a:r>
            <a:rPr lang="en-US" dirty="0"/>
            <a:t>NEH chairperson makes final decisions</a:t>
          </a:r>
        </a:p>
      </dgm:t>
    </dgm:pt>
    <dgm:pt modelId="{A8BCF03A-37F9-4BE7-8224-3E8206693007}" type="parTrans" cxnId="{0E89A0E1-8880-4FC2-9375-769A3FB25762}">
      <dgm:prSet/>
      <dgm:spPr/>
      <dgm:t>
        <a:bodyPr/>
        <a:lstStyle/>
        <a:p>
          <a:endParaRPr lang="en-US"/>
        </a:p>
      </dgm:t>
    </dgm:pt>
    <dgm:pt modelId="{B3F41BE9-E7D4-4E21-A01A-F5890824FDC6}" type="sibTrans" cxnId="{0E89A0E1-8880-4FC2-9375-769A3FB25762}">
      <dgm:prSet/>
      <dgm:spPr/>
      <dgm:t>
        <a:bodyPr/>
        <a:lstStyle/>
        <a:p>
          <a:endParaRPr lang="en-US"/>
        </a:p>
      </dgm:t>
    </dgm:pt>
    <dgm:pt modelId="{F86BF5D0-D500-4346-B395-07FE7F200905}" type="pres">
      <dgm:prSet presAssocID="{CBFCDAE6-EDBF-4F42-B20B-6E03DEEA4613}" presName="CompostProcess" presStyleCnt="0">
        <dgm:presLayoutVars>
          <dgm:dir/>
          <dgm:resizeHandles val="exact"/>
        </dgm:presLayoutVars>
      </dgm:prSet>
      <dgm:spPr/>
    </dgm:pt>
    <dgm:pt modelId="{40CFC138-2116-40DA-BE83-63588B85B9A9}" type="pres">
      <dgm:prSet presAssocID="{CBFCDAE6-EDBF-4F42-B20B-6E03DEEA4613}" presName="arrow" presStyleLbl="bgShp" presStyleIdx="0" presStyleCnt="1"/>
      <dgm:spPr/>
    </dgm:pt>
    <dgm:pt modelId="{35A3DE05-4D30-4C08-8C7C-A30BF81B32E8}" type="pres">
      <dgm:prSet presAssocID="{CBFCDAE6-EDBF-4F42-B20B-6E03DEEA4613}" presName="linearProcess" presStyleCnt="0"/>
      <dgm:spPr/>
    </dgm:pt>
    <dgm:pt modelId="{286C1726-9D0A-49EB-9E5F-596D5DF96AAA}" type="pres">
      <dgm:prSet presAssocID="{4422AD93-746A-477C-88EE-330D66CB52FC}" presName="textNode" presStyleLbl="node1" presStyleIdx="0" presStyleCnt="4">
        <dgm:presLayoutVars>
          <dgm:bulletEnabled val="1"/>
        </dgm:presLayoutVars>
      </dgm:prSet>
      <dgm:spPr/>
    </dgm:pt>
    <dgm:pt modelId="{CB265715-8190-46C9-9DFB-55547AFEB891}" type="pres">
      <dgm:prSet presAssocID="{10DCEA00-C1A5-4E75-BE3A-7CCB78886ACD}" presName="sibTrans" presStyleCnt="0"/>
      <dgm:spPr/>
    </dgm:pt>
    <dgm:pt modelId="{1E9BFD1C-3255-403A-BAF8-90C73B84546C}" type="pres">
      <dgm:prSet presAssocID="{5CB983CF-8DB9-4DD3-AEDD-8580FCB40641}" presName="textNode" presStyleLbl="node1" presStyleIdx="1" presStyleCnt="4">
        <dgm:presLayoutVars>
          <dgm:bulletEnabled val="1"/>
        </dgm:presLayoutVars>
      </dgm:prSet>
      <dgm:spPr/>
    </dgm:pt>
    <dgm:pt modelId="{E56CA4BF-BDA7-4BEB-A316-E35C88EAED35}" type="pres">
      <dgm:prSet presAssocID="{948ACAE9-6574-4115-B0C5-45D72FF6622B}" presName="sibTrans" presStyleCnt="0"/>
      <dgm:spPr/>
    </dgm:pt>
    <dgm:pt modelId="{B5CAE57C-4FEB-4F41-B48A-1D9EB015D876}" type="pres">
      <dgm:prSet presAssocID="{416B8379-BC18-44F0-A4E1-010E7004A896}" presName="textNode" presStyleLbl="node1" presStyleIdx="2" presStyleCnt="4">
        <dgm:presLayoutVars>
          <dgm:bulletEnabled val="1"/>
        </dgm:presLayoutVars>
      </dgm:prSet>
      <dgm:spPr/>
    </dgm:pt>
    <dgm:pt modelId="{081B4ACA-963D-4FB2-8770-DC0A23AEB648}" type="pres">
      <dgm:prSet presAssocID="{E8653768-1119-4A9D-B3A1-2A5E9A9AE8D5}" presName="sibTrans" presStyleCnt="0"/>
      <dgm:spPr/>
    </dgm:pt>
    <dgm:pt modelId="{29BEF6C7-502F-4F52-B2DD-2127B2141B70}" type="pres">
      <dgm:prSet presAssocID="{E068C54D-BF2F-4F86-A60F-DC9ACCB9C5A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BC6151E-4F87-405D-9470-820912006BF9}" type="presOf" srcId="{416B8379-BC18-44F0-A4E1-010E7004A896}" destId="{B5CAE57C-4FEB-4F41-B48A-1D9EB015D876}" srcOrd="0" destOrd="0" presId="urn:microsoft.com/office/officeart/2005/8/layout/hProcess9"/>
    <dgm:cxn modelId="{4949226A-741A-41BE-B5BB-168619A5297A}" type="presOf" srcId="{4422AD93-746A-477C-88EE-330D66CB52FC}" destId="{286C1726-9D0A-49EB-9E5F-596D5DF96AAA}" srcOrd="0" destOrd="0" presId="urn:microsoft.com/office/officeart/2005/8/layout/hProcess9"/>
    <dgm:cxn modelId="{DEB49B56-B9DF-45FD-8F5A-120DA5C16904}" type="presOf" srcId="{E068C54D-BF2F-4F86-A60F-DC9ACCB9C5A8}" destId="{29BEF6C7-502F-4F52-B2DD-2127B2141B70}" srcOrd="0" destOrd="0" presId="urn:microsoft.com/office/officeart/2005/8/layout/hProcess9"/>
    <dgm:cxn modelId="{B60E3C7C-FC0B-45C5-B6B1-6F4324473068}" srcId="{CBFCDAE6-EDBF-4F42-B20B-6E03DEEA4613}" destId="{4422AD93-746A-477C-88EE-330D66CB52FC}" srcOrd="0" destOrd="0" parTransId="{7A50FD26-49BB-4E22-8C15-BC14481DB4D0}" sibTransId="{10DCEA00-C1A5-4E75-BE3A-7CCB78886ACD}"/>
    <dgm:cxn modelId="{9A5BFA8B-0740-40C5-8C8D-8E191C213D33}" type="presOf" srcId="{5CB983CF-8DB9-4DD3-AEDD-8580FCB40641}" destId="{1E9BFD1C-3255-403A-BAF8-90C73B84546C}" srcOrd="0" destOrd="0" presId="urn:microsoft.com/office/officeart/2005/8/layout/hProcess9"/>
    <dgm:cxn modelId="{0E89A0E1-8880-4FC2-9375-769A3FB25762}" srcId="{CBFCDAE6-EDBF-4F42-B20B-6E03DEEA4613}" destId="{E068C54D-BF2F-4F86-A60F-DC9ACCB9C5A8}" srcOrd="3" destOrd="0" parTransId="{A8BCF03A-37F9-4BE7-8224-3E8206693007}" sibTransId="{B3F41BE9-E7D4-4E21-A01A-F5890824FDC6}"/>
    <dgm:cxn modelId="{C79A12E4-6B6F-47FF-A73A-1172605A9124}" type="presOf" srcId="{CBFCDAE6-EDBF-4F42-B20B-6E03DEEA4613}" destId="{F86BF5D0-D500-4346-B395-07FE7F200905}" srcOrd="0" destOrd="0" presId="urn:microsoft.com/office/officeart/2005/8/layout/hProcess9"/>
    <dgm:cxn modelId="{75E047E7-FB11-40A5-8F54-99212CD648E1}" srcId="{CBFCDAE6-EDBF-4F42-B20B-6E03DEEA4613}" destId="{5CB983CF-8DB9-4DD3-AEDD-8580FCB40641}" srcOrd="1" destOrd="0" parTransId="{7CAA1A71-C837-4169-8D31-ACB1F26CB7F8}" sibTransId="{948ACAE9-6574-4115-B0C5-45D72FF6622B}"/>
    <dgm:cxn modelId="{4AAF2BE9-8A57-4988-B38C-BA7E8E7CA235}" srcId="{CBFCDAE6-EDBF-4F42-B20B-6E03DEEA4613}" destId="{416B8379-BC18-44F0-A4E1-010E7004A896}" srcOrd="2" destOrd="0" parTransId="{DCE5D1B2-6458-4FCD-8B20-F96DE3815E68}" sibTransId="{E8653768-1119-4A9D-B3A1-2A5E9A9AE8D5}"/>
    <dgm:cxn modelId="{C855BCF9-E0DF-42A6-9193-0579C8CBFE07}" type="presParOf" srcId="{F86BF5D0-D500-4346-B395-07FE7F200905}" destId="{40CFC138-2116-40DA-BE83-63588B85B9A9}" srcOrd="0" destOrd="0" presId="urn:microsoft.com/office/officeart/2005/8/layout/hProcess9"/>
    <dgm:cxn modelId="{F01C1797-308A-4EE5-A387-459ED3C8ACFA}" type="presParOf" srcId="{F86BF5D0-D500-4346-B395-07FE7F200905}" destId="{35A3DE05-4D30-4C08-8C7C-A30BF81B32E8}" srcOrd="1" destOrd="0" presId="urn:microsoft.com/office/officeart/2005/8/layout/hProcess9"/>
    <dgm:cxn modelId="{14552179-8321-49AA-9447-71E267BC4747}" type="presParOf" srcId="{35A3DE05-4D30-4C08-8C7C-A30BF81B32E8}" destId="{286C1726-9D0A-49EB-9E5F-596D5DF96AAA}" srcOrd="0" destOrd="0" presId="urn:microsoft.com/office/officeart/2005/8/layout/hProcess9"/>
    <dgm:cxn modelId="{0292C057-5B3B-4CF9-876E-833FF8AFE926}" type="presParOf" srcId="{35A3DE05-4D30-4C08-8C7C-A30BF81B32E8}" destId="{CB265715-8190-46C9-9DFB-55547AFEB891}" srcOrd="1" destOrd="0" presId="urn:microsoft.com/office/officeart/2005/8/layout/hProcess9"/>
    <dgm:cxn modelId="{12DD2837-65CA-454E-B7C3-1C91C3A8B250}" type="presParOf" srcId="{35A3DE05-4D30-4C08-8C7C-A30BF81B32E8}" destId="{1E9BFD1C-3255-403A-BAF8-90C73B84546C}" srcOrd="2" destOrd="0" presId="urn:microsoft.com/office/officeart/2005/8/layout/hProcess9"/>
    <dgm:cxn modelId="{2F3109FB-9AEF-414B-BCF9-FC63C8A520D7}" type="presParOf" srcId="{35A3DE05-4D30-4C08-8C7C-A30BF81B32E8}" destId="{E56CA4BF-BDA7-4BEB-A316-E35C88EAED35}" srcOrd="3" destOrd="0" presId="urn:microsoft.com/office/officeart/2005/8/layout/hProcess9"/>
    <dgm:cxn modelId="{E458F0BD-B79C-49DD-9170-CA5311B7A406}" type="presParOf" srcId="{35A3DE05-4D30-4C08-8C7C-A30BF81B32E8}" destId="{B5CAE57C-4FEB-4F41-B48A-1D9EB015D876}" srcOrd="4" destOrd="0" presId="urn:microsoft.com/office/officeart/2005/8/layout/hProcess9"/>
    <dgm:cxn modelId="{3219A5CA-F1CE-4D95-9AA7-9A50A349F1E8}" type="presParOf" srcId="{35A3DE05-4D30-4C08-8C7C-A30BF81B32E8}" destId="{081B4ACA-963D-4FB2-8770-DC0A23AEB648}" srcOrd="5" destOrd="0" presId="urn:microsoft.com/office/officeart/2005/8/layout/hProcess9"/>
    <dgm:cxn modelId="{EBC04190-2396-41FC-A3CE-A44B89BBDD04}" type="presParOf" srcId="{35A3DE05-4D30-4C08-8C7C-A30BF81B32E8}" destId="{29BEF6C7-502F-4F52-B2DD-2127B2141B7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FC138-2116-40DA-BE83-63588B85B9A9}">
      <dsp:nvSpPr>
        <dsp:cNvPr id="0" name=""/>
        <dsp:cNvSpPr/>
      </dsp:nvSpPr>
      <dsp:spPr>
        <a:xfrm>
          <a:off x="754379" y="0"/>
          <a:ext cx="8549640" cy="402272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C1726-9D0A-49EB-9E5F-596D5DF96AAA}">
      <dsp:nvSpPr>
        <dsp:cNvPr id="0" name=""/>
        <dsp:cNvSpPr/>
      </dsp:nvSpPr>
      <dsp:spPr>
        <a:xfrm>
          <a:off x="5034" y="1206817"/>
          <a:ext cx="2421284" cy="16090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Peer review panels</a:t>
          </a:r>
        </a:p>
      </dsp:txBody>
      <dsp:txXfrm>
        <a:off x="83583" y="1285366"/>
        <a:ext cx="2264186" cy="1451992"/>
      </dsp:txXfrm>
    </dsp:sp>
    <dsp:sp modelId="{1E9BFD1C-3255-403A-BAF8-90C73B84546C}">
      <dsp:nvSpPr>
        <dsp:cNvPr id="0" name=""/>
        <dsp:cNvSpPr/>
      </dsp:nvSpPr>
      <dsp:spPr>
        <a:xfrm>
          <a:off x="2547383" y="1206817"/>
          <a:ext cx="2421284" cy="16090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NEH staff recommendations</a:t>
          </a:r>
        </a:p>
      </dsp:txBody>
      <dsp:txXfrm>
        <a:off x="2625932" y="1285366"/>
        <a:ext cx="2264186" cy="1451992"/>
      </dsp:txXfrm>
    </dsp:sp>
    <dsp:sp modelId="{B5CAE57C-4FEB-4F41-B48A-1D9EB015D876}">
      <dsp:nvSpPr>
        <dsp:cNvPr id="0" name=""/>
        <dsp:cNvSpPr/>
      </dsp:nvSpPr>
      <dsp:spPr>
        <a:xfrm>
          <a:off x="5089732" y="1206817"/>
          <a:ext cx="2421284" cy="16090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 Council on the Humanities recommendations</a:t>
          </a:r>
        </a:p>
      </dsp:txBody>
      <dsp:txXfrm>
        <a:off x="5168281" y="1285366"/>
        <a:ext cx="2264186" cy="1451992"/>
      </dsp:txXfrm>
    </dsp:sp>
    <dsp:sp modelId="{29BEF6C7-502F-4F52-B2DD-2127B2141B70}">
      <dsp:nvSpPr>
        <dsp:cNvPr id="0" name=""/>
        <dsp:cNvSpPr/>
      </dsp:nvSpPr>
      <dsp:spPr>
        <a:xfrm>
          <a:off x="7632081" y="1206817"/>
          <a:ext cx="2421284" cy="16090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NEH chairperson makes final decisions</a:t>
          </a:r>
        </a:p>
      </dsp:txBody>
      <dsp:txXfrm>
        <a:off x="7710630" y="1285366"/>
        <a:ext cx="2264186" cy="1451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54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2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9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1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2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7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9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6E09B7-D627-458D-A011-B684EE0C4B5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BE41C0-D7E7-4142-9922-6DBCF8469A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4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kansashumanitiescounci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3AE9-B79E-4C22-84AE-14AC2930B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627170"/>
            <a:ext cx="5893990" cy="233523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eorgia" panose="02040502050405020303" pitchFamily="18" charset="0"/>
              </a:rPr>
              <a:t>National Endowment for the Humanities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97AE7-C812-41B5-AACA-CB2849BB8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and Tips</a:t>
            </a:r>
          </a:p>
        </p:txBody>
      </p:sp>
      <p:pic>
        <p:nvPicPr>
          <p:cNvPr id="1026" name="Picture 2" descr="National Endowment for the Humanities logo">
            <a:extLst>
              <a:ext uri="{FF2B5EF4-FFF2-40B4-BE49-F238E27FC236}">
                <a16:creationId xmlns:a16="http://schemas.microsoft.com/office/drawing/2014/main" id="{26C4D76F-1332-4A80-9DAE-9290D129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451" y="4453598"/>
            <a:ext cx="2667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436CE4FA-E750-4723-9324-6D117E8E4DD9}"/>
              </a:ext>
            </a:extLst>
          </p:cNvPr>
          <p:cNvSpPr/>
          <p:nvPr/>
        </p:nvSpPr>
        <p:spPr>
          <a:xfrm>
            <a:off x="7148282" y="963007"/>
            <a:ext cx="4757386" cy="3396553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numCol="2"/>
          <a:lstStyle/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American History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World History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Political Science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Philosophy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Ethics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History of Art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History of Music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Classical Studies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Religious Studies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1500" i="1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Theology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English Literature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American Literature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Languages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Linguistics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World Literature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History of Science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History of Mathematics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ea typeface="ＭＳ Ｐゴシック"/>
              </a:rPr>
              <a:t>Archaeology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7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029B-AAAE-48CC-A3C7-BAA6C2C5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Tips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7736-C277-4DB6-B783-FEB4FDFC4F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Read program guidelines carefully</a:t>
            </a:r>
          </a:p>
          <a:p>
            <a:r>
              <a:rPr lang="en-US" sz="2400" dirty="0"/>
              <a:t>Check out recent awards and sample narratives</a:t>
            </a:r>
          </a:p>
          <a:p>
            <a:r>
              <a:rPr lang="en-US" sz="2400" dirty="0"/>
              <a:t>Consult with program officers early</a:t>
            </a:r>
          </a:p>
          <a:p>
            <a:pPr lvl="1"/>
            <a:r>
              <a:rPr lang="en-US" sz="2000" dirty="0"/>
              <a:t>Submit a draft proposal</a:t>
            </a:r>
          </a:p>
          <a:p>
            <a:pPr lvl="1"/>
            <a:r>
              <a:rPr lang="en-US" sz="2000" dirty="0"/>
              <a:t>Ask questions regarding feedback</a:t>
            </a:r>
          </a:p>
          <a:p>
            <a:r>
              <a:rPr lang="en-US" sz="2200" dirty="0"/>
              <a:t>Write for an intelligent, but non-specialist audience</a:t>
            </a:r>
          </a:p>
          <a:p>
            <a:r>
              <a:rPr lang="en-US" sz="2400" dirty="0"/>
              <a:t>Explain project significance and benefits clearly and persuasively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DFF99-2518-4EAB-961F-4B3664E26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8034" y="1845735"/>
            <a:ext cx="4607646" cy="40233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Include a detailed work plan/schedule of activities</a:t>
            </a:r>
          </a:p>
          <a:p>
            <a:r>
              <a:rPr lang="en-US" sz="2400" dirty="0"/>
              <a:t>Have a </a:t>
            </a:r>
            <a:r>
              <a:rPr lang="en-US" sz="2400" b="1" dirty="0"/>
              <a:t>tangible </a:t>
            </a:r>
            <a:r>
              <a:rPr lang="en-US" sz="2400" dirty="0"/>
              <a:t>and </a:t>
            </a:r>
            <a:r>
              <a:rPr lang="en-US" sz="2400" b="1" dirty="0"/>
              <a:t>sustainable</a:t>
            </a:r>
            <a:r>
              <a:rPr lang="en-US" sz="2400" dirty="0"/>
              <a:t> dissemination plan</a:t>
            </a:r>
          </a:p>
          <a:p>
            <a:r>
              <a:rPr lang="en-US" sz="2400" dirty="0"/>
              <a:t>Avoid political advocacy</a:t>
            </a:r>
          </a:p>
          <a:p>
            <a:r>
              <a:rPr lang="en-US" sz="2400" dirty="0"/>
              <a:t>Proofread</a:t>
            </a:r>
          </a:p>
          <a:p>
            <a:r>
              <a:rPr lang="en-US" sz="2400" dirty="0"/>
              <a:t>Submit early</a:t>
            </a:r>
          </a:p>
          <a:p>
            <a:endParaRPr lang="en-US" sz="24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F62AEE3-EE5C-4782-A2BD-82E40E241CC6}"/>
              </a:ext>
            </a:extLst>
          </p:cNvPr>
          <p:cNvSpPr/>
          <p:nvPr/>
        </p:nvSpPr>
        <p:spPr>
          <a:xfrm>
            <a:off x="6180429" y="1845734"/>
            <a:ext cx="367605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DAED50A9-2041-490F-BFBC-2991B243983A}"/>
              </a:ext>
            </a:extLst>
          </p:cNvPr>
          <p:cNvSpPr/>
          <p:nvPr/>
        </p:nvSpPr>
        <p:spPr>
          <a:xfrm>
            <a:off x="768084" y="3093402"/>
            <a:ext cx="367605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4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029B-AAAE-48CC-A3C7-BAA6C2C5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8894"/>
            <a:ext cx="10058400" cy="1450757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Review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73D0A9-2C9E-4CA4-82FA-44765F2FD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89106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09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029B-AAAE-48CC-A3C7-BAA6C2C5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8895"/>
            <a:ext cx="10058400" cy="812524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Become a reviewer!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576E7-43D0-4F04-8F40-FB6B3F548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" t="9963" r="815" b="5589"/>
          <a:stretch/>
        </p:blipFill>
        <p:spPr>
          <a:xfrm>
            <a:off x="838662" y="1071419"/>
            <a:ext cx="10344726" cy="4956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53B4B-0AE5-4430-9DB6-2F08EBA7B58C}"/>
              </a:ext>
            </a:extLst>
          </p:cNvPr>
          <p:cNvSpPr txBox="1"/>
          <p:nvPr/>
        </p:nvSpPr>
        <p:spPr>
          <a:xfrm>
            <a:off x="489527" y="6437745"/>
            <a:ext cx="1094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Visit https://www.neh.gov/grants/application-process and click on “panelist sign-up form”</a:t>
            </a:r>
          </a:p>
        </p:txBody>
      </p:sp>
    </p:spTree>
    <p:extLst>
      <p:ext uri="{BB962C8B-B14F-4D97-AF65-F5344CB8AC3E}">
        <p14:creationId xmlns:p14="http://schemas.microsoft.com/office/powerpoint/2010/main" val="304452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029B-AAAE-48CC-A3C7-BAA6C2C5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8894"/>
            <a:ext cx="10058400" cy="1450757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Funding divisions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7736-C277-4DB6-B783-FEB4FDFC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96" y="2002751"/>
            <a:ext cx="3132975" cy="130386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/>
              <a:t>Education</a:t>
            </a:r>
          </a:p>
          <a:p>
            <a:r>
              <a:rPr lang="en-US" sz="1700" i="1" dirty="0"/>
              <a:t>Summer Seminars and Institutes</a:t>
            </a:r>
            <a:br>
              <a:rPr lang="en-US" sz="1700" i="1" dirty="0"/>
            </a:br>
            <a:r>
              <a:rPr lang="en-US" sz="1700" i="1" dirty="0"/>
              <a:t>Humanities Connections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E2554D-7EBC-454A-8A91-B19DBA8E3012}"/>
              </a:ext>
            </a:extLst>
          </p:cNvPr>
          <p:cNvSpPr txBox="1">
            <a:spLocks/>
          </p:cNvSpPr>
          <p:nvPr/>
        </p:nvSpPr>
        <p:spPr>
          <a:xfrm>
            <a:off x="4722552" y="2002750"/>
            <a:ext cx="3132975" cy="1303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Research</a:t>
            </a:r>
          </a:p>
          <a:p>
            <a:r>
              <a:rPr lang="en-US" sz="1700" i="1" dirty="0"/>
              <a:t>Fellowships and Summer Stipends</a:t>
            </a:r>
            <a:br>
              <a:rPr lang="en-US" sz="1700" i="1" dirty="0"/>
            </a:br>
            <a:r>
              <a:rPr lang="en-US" sz="1700" i="1" dirty="0"/>
              <a:t>Collaborative Research</a:t>
            </a:r>
            <a:br>
              <a:rPr lang="en-US" sz="1700" i="1" dirty="0"/>
            </a:br>
            <a:r>
              <a:rPr lang="en-US" sz="1700" i="1" dirty="0"/>
              <a:t>Public Scholar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36AB39-DF50-4039-B7AC-3E52F99A6703}"/>
              </a:ext>
            </a:extLst>
          </p:cNvPr>
          <p:cNvSpPr txBox="1">
            <a:spLocks/>
          </p:cNvSpPr>
          <p:nvPr/>
        </p:nvSpPr>
        <p:spPr>
          <a:xfrm>
            <a:off x="8241607" y="2002749"/>
            <a:ext cx="3132975" cy="13038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Public Programs</a:t>
            </a:r>
          </a:p>
          <a:p>
            <a:r>
              <a:rPr lang="en-US" sz="1700" i="1" dirty="0"/>
              <a:t>Documentary Films</a:t>
            </a:r>
            <a:br>
              <a:rPr lang="en-US" sz="1700" i="1" dirty="0"/>
            </a:br>
            <a:r>
              <a:rPr lang="en-US" sz="1700" i="1" dirty="0"/>
              <a:t>Radio Programs</a:t>
            </a:r>
            <a:br>
              <a:rPr lang="en-US" sz="1700" i="1" dirty="0"/>
            </a:br>
            <a:r>
              <a:rPr lang="en-US" sz="1700" i="1" dirty="0"/>
              <a:t>Museum Exhibitions</a:t>
            </a:r>
          </a:p>
          <a:p>
            <a:pPr marL="0" indent="0">
              <a:buNone/>
            </a:pPr>
            <a:endParaRPr lang="en-US" sz="1700" i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147F94-39AA-4B4C-87B4-132F33D99CAB}"/>
              </a:ext>
            </a:extLst>
          </p:cNvPr>
          <p:cNvSpPr txBox="1">
            <a:spLocks/>
          </p:cNvSpPr>
          <p:nvPr/>
        </p:nvSpPr>
        <p:spPr>
          <a:xfrm>
            <a:off x="1152696" y="3716095"/>
            <a:ext cx="3132975" cy="1303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Preservation and Access</a:t>
            </a:r>
          </a:p>
          <a:p>
            <a:r>
              <a:rPr lang="en-US" sz="1800" i="1" dirty="0"/>
              <a:t>Sustaining Cultural Heritage</a:t>
            </a:r>
            <a:br>
              <a:rPr lang="en-US" sz="1800" i="1" dirty="0"/>
            </a:br>
            <a:r>
              <a:rPr lang="en-US" sz="1800" i="1" dirty="0"/>
              <a:t>Preservation Assistance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914924-6C4F-4CC7-BC79-933B9FDDB13E}"/>
              </a:ext>
            </a:extLst>
          </p:cNvPr>
          <p:cNvSpPr txBox="1">
            <a:spLocks/>
          </p:cNvSpPr>
          <p:nvPr/>
        </p:nvSpPr>
        <p:spPr>
          <a:xfrm>
            <a:off x="8241607" y="3716095"/>
            <a:ext cx="3132975" cy="1303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Challenge Grants</a:t>
            </a:r>
          </a:p>
          <a:p>
            <a:r>
              <a:rPr lang="en-US" sz="1700" i="1" dirty="0"/>
              <a:t>*NEW – Infrastructure and capacity-building grants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80F0CE-0740-4D7F-A1F0-C382263C41D3}"/>
              </a:ext>
            </a:extLst>
          </p:cNvPr>
          <p:cNvSpPr txBox="1">
            <a:spLocks/>
          </p:cNvSpPr>
          <p:nvPr/>
        </p:nvSpPr>
        <p:spPr>
          <a:xfrm>
            <a:off x="4722552" y="3716094"/>
            <a:ext cx="3132975" cy="13038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Digital Humanities</a:t>
            </a:r>
          </a:p>
          <a:p>
            <a:r>
              <a:rPr lang="en-US" sz="1700" i="1" dirty="0"/>
              <a:t>Digital Humanities Advancement</a:t>
            </a:r>
            <a:br>
              <a:rPr lang="en-US" sz="1700" i="1" dirty="0"/>
            </a:br>
            <a:r>
              <a:rPr lang="en-US" sz="1700" i="1" dirty="0"/>
              <a:t>Institutes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2DECF5-10D3-467E-8582-A2840A189416}"/>
              </a:ext>
            </a:extLst>
          </p:cNvPr>
          <p:cNvSpPr txBox="1">
            <a:spLocks/>
          </p:cNvSpPr>
          <p:nvPr/>
        </p:nvSpPr>
        <p:spPr>
          <a:xfrm>
            <a:off x="3840940" y="5429438"/>
            <a:ext cx="4914669" cy="7035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/>
              <a:t>State Humanities Councils</a:t>
            </a:r>
            <a:br>
              <a:rPr lang="en-US" sz="2800" b="1" dirty="0"/>
            </a:br>
            <a:r>
              <a:rPr lang="en-US" sz="2100" i="1" dirty="0"/>
              <a:t>Check out </a:t>
            </a:r>
            <a:r>
              <a:rPr lang="en-US" sz="2100" i="1" dirty="0">
                <a:hlinkClick r:id="rId2"/>
              </a:rPr>
              <a:t>https://arkansashumanitiescouncil.org</a:t>
            </a:r>
            <a:r>
              <a:rPr lang="en-US" sz="2100" i="1" dirty="0"/>
              <a:t> </a:t>
            </a:r>
            <a:br>
              <a:rPr lang="en-US" sz="2800" b="1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026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91AF55-7D7B-40C6-B1A4-B88B17E77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6CBAF2-FF54-45DE-AF28-D2219904AA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64B7F6-A1EA-4861-B9D2-A8FCA68D4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1066086C-7B54-44C8-92DA-268E6877A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6004" y="630203"/>
            <a:ext cx="2726208" cy="2726208"/>
          </a:xfrm>
          <a:prstGeom prst="rect">
            <a:avLst/>
          </a:prstGeom>
        </p:spPr>
      </p:pic>
      <p:pic>
        <p:nvPicPr>
          <p:cNvPr id="5" name="Graphic 4" descr="Pie chart">
            <a:extLst>
              <a:ext uri="{FF2B5EF4-FFF2-40B4-BE49-F238E27FC236}">
                <a16:creationId xmlns:a16="http://schemas.microsoft.com/office/drawing/2014/main" id="{52E010C5-F8A2-4868-A82D-22870E1A3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1939" y="3517277"/>
            <a:ext cx="2721674" cy="272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3029B-AAAE-48CC-A3C7-BAA6C2C5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4228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Georgia" panose="02040502050405020303" pitchFamily="18" charset="0"/>
              </a:rPr>
              <a:t>Facts and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7736-C277-4DB6-B783-FEB4FDFC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2018 budget of $152,848,000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Awards around 900 grants per year, ranging from $1,000 to $750,000 each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Success rate varies from 6% - 40%; average across programs is about 16%</a:t>
            </a:r>
          </a:p>
          <a:p>
            <a:r>
              <a:rPr lang="en-US" sz="2400" dirty="0">
                <a:solidFill>
                  <a:srgbClr val="FFFFFF"/>
                </a:solidFill>
              </a:rPr>
              <a:t>Evaluates around 5,700 applications across 40 grant programs annually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2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652CD-00AE-4F85-A617-C2819069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2" t="3776" r="7880" b="5050"/>
          <a:stretch/>
        </p:blipFill>
        <p:spPr>
          <a:xfrm>
            <a:off x="711201" y="133656"/>
            <a:ext cx="10317018" cy="61590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33029B-AAAE-48CC-A3C7-BAA6C2C59AB0}"/>
              </a:ext>
            </a:extLst>
          </p:cNvPr>
          <p:cNvSpPr txBox="1">
            <a:spLocks/>
          </p:cNvSpPr>
          <p:nvPr/>
        </p:nvSpPr>
        <p:spPr>
          <a:xfrm>
            <a:off x="255720" y="6292662"/>
            <a:ext cx="10058400" cy="582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Georgia" panose="02040502050405020303" pitchFamily="18" charset="0"/>
              </a:rPr>
              <a:t>www.neh.gov </a:t>
            </a:r>
          </a:p>
        </p:txBody>
      </p:sp>
    </p:spTree>
    <p:extLst>
      <p:ext uri="{BB962C8B-B14F-4D97-AF65-F5344CB8AC3E}">
        <p14:creationId xmlns:p14="http://schemas.microsoft.com/office/powerpoint/2010/main" val="239284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33029B-AAAE-48CC-A3C7-BAA6C2C59AB0}"/>
              </a:ext>
            </a:extLst>
          </p:cNvPr>
          <p:cNvSpPr txBox="1">
            <a:spLocks/>
          </p:cNvSpPr>
          <p:nvPr/>
        </p:nvSpPr>
        <p:spPr>
          <a:xfrm>
            <a:off x="728419" y="238508"/>
            <a:ext cx="10058400" cy="5829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Georgia" panose="02040502050405020303" pitchFamily="18" charset="0"/>
              </a:rPr>
              <a:t>www.neh.gov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8376" t="53202" r="9421" b="4162"/>
          <a:stretch/>
        </p:blipFill>
        <p:spPr>
          <a:xfrm>
            <a:off x="147783" y="821409"/>
            <a:ext cx="11778713" cy="438602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28420" y="1697064"/>
            <a:ext cx="821411" cy="3099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28419" y="2190427"/>
            <a:ext cx="821411" cy="3099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5AF00B-7B26-44B7-BF91-017E0B85F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66" r="13698" b="5050"/>
          <a:stretch/>
        </p:blipFill>
        <p:spPr>
          <a:xfrm>
            <a:off x="599110" y="325187"/>
            <a:ext cx="10317018" cy="5681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5C2589-7806-4ACD-A742-A95B6A9464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33" t="3232" r="4545" b="8021"/>
          <a:stretch/>
        </p:blipFill>
        <p:spPr>
          <a:xfrm>
            <a:off x="469801" y="238508"/>
            <a:ext cx="10317018" cy="60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029B-AAAE-48CC-A3C7-BAA6C2C59A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783" y="6307932"/>
            <a:ext cx="10058400" cy="582901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www.neh.gov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652CD-00AE-4F85-A617-C2819069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2" t="3776" r="7880" b="5050"/>
          <a:stretch/>
        </p:blipFill>
        <p:spPr>
          <a:xfrm>
            <a:off x="711201" y="133656"/>
            <a:ext cx="10317018" cy="61590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8A424F7-6167-4BE8-9117-8606E1948FF6}"/>
              </a:ext>
            </a:extLst>
          </p:cNvPr>
          <p:cNvSpPr/>
          <p:nvPr/>
        </p:nvSpPr>
        <p:spPr>
          <a:xfrm>
            <a:off x="4414982" y="1302327"/>
            <a:ext cx="914400" cy="581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4F802B-6432-4FA2-B01C-91F2D4243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4" t="11986" r="10076" b="4781"/>
          <a:stretch/>
        </p:blipFill>
        <p:spPr>
          <a:xfrm>
            <a:off x="1080654" y="304800"/>
            <a:ext cx="9882909" cy="570807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CC88857E-44A2-48E0-AB8F-018DA3C67AC3}"/>
              </a:ext>
            </a:extLst>
          </p:cNvPr>
          <p:cNvSpPr/>
          <p:nvPr/>
        </p:nvSpPr>
        <p:spPr>
          <a:xfrm rot="3168653">
            <a:off x="10193950" y="2000488"/>
            <a:ext cx="706147" cy="15815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3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664D21-47F8-4DC8-A4F7-FD69ED0A0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6" t="17913" r="24470" b="5185"/>
          <a:stretch/>
        </p:blipFill>
        <p:spPr>
          <a:xfrm>
            <a:off x="2863274" y="378690"/>
            <a:ext cx="6391564" cy="527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873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029B-AAAE-48CC-A3C7-BAA6C2C5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8894"/>
            <a:ext cx="10058400" cy="1450757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Proposal evaluation*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F7736-C277-4DB6-B783-FEB4FDFC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/>
              <a:t>Intellectual quality </a:t>
            </a:r>
          </a:p>
          <a:p>
            <a:pPr lvl="1"/>
            <a:r>
              <a:rPr lang="en-US" sz="2400" dirty="0"/>
              <a:t>Significant humanities topic and texts</a:t>
            </a:r>
          </a:p>
          <a:p>
            <a:pPr lvl="1"/>
            <a:r>
              <a:rPr lang="en-US" sz="2400" dirty="0"/>
              <a:t>Clear and persuasive rationale</a:t>
            </a:r>
          </a:p>
          <a:p>
            <a:r>
              <a:rPr lang="en-US" sz="2800" dirty="0"/>
              <a:t>Quality of project design</a:t>
            </a:r>
          </a:p>
          <a:p>
            <a:r>
              <a:rPr lang="en-US" sz="2800" dirty="0"/>
              <a:t>Potential for significant results</a:t>
            </a:r>
          </a:p>
          <a:p>
            <a:r>
              <a:rPr lang="en-US" sz="2800" i="1" dirty="0"/>
              <a:t>*See specific program announcements for other evaluation criteria.</a:t>
            </a:r>
          </a:p>
        </p:txBody>
      </p:sp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DCD787E6-3808-420E-BA9C-ED18ABF2D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9678" y="2072149"/>
            <a:ext cx="1735393" cy="17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107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284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Calibri</vt:lpstr>
      <vt:lpstr>Calibri Light</vt:lpstr>
      <vt:lpstr>Georgia</vt:lpstr>
      <vt:lpstr>Retrospect</vt:lpstr>
      <vt:lpstr>National Endowment for the Humanities</vt:lpstr>
      <vt:lpstr>Funding divisions</vt:lpstr>
      <vt:lpstr>Facts and figures</vt:lpstr>
      <vt:lpstr>PowerPoint Presentation</vt:lpstr>
      <vt:lpstr>PowerPoint Presentation</vt:lpstr>
      <vt:lpstr>www.neh.gov </vt:lpstr>
      <vt:lpstr>PowerPoint Presentation</vt:lpstr>
      <vt:lpstr>PowerPoint Presentation</vt:lpstr>
      <vt:lpstr>Proposal evaluation*</vt:lpstr>
      <vt:lpstr>Tips for success</vt:lpstr>
      <vt:lpstr>Review process</vt:lpstr>
      <vt:lpstr>Become a reviewer!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Endowment for the Humanities</dc:title>
  <dc:creator>Rebecca Wiewel</dc:creator>
  <cp:lastModifiedBy>Rebecca Wiewel</cp:lastModifiedBy>
  <cp:revision>21</cp:revision>
  <dcterms:created xsi:type="dcterms:W3CDTF">2018-06-01T00:46:53Z</dcterms:created>
  <dcterms:modified xsi:type="dcterms:W3CDTF">2018-06-06T20:52:52Z</dcterms:modified>
</cp:coreProperties>
</file>