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9" r:id="rId3"/>
    <p:sldId id="257" r:id="rId4"/>
    <p:sldId id="258" r:id="rId5"/>
    <p:sldId id="280" r:id="rId6"/>
    <p:sldId id="259" r:id="rId7"/>
    <p:sldId id="260" r:id="rId8"/>
    <p:sldId id="261" r:id="rId9"/>
    <p:sldId id="28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82" r:id="rId27"/>
    <p:sldId id="278" r:id="rId28"/>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9/15/2017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aulgur@atu.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itiprogram.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64522" y="1101437"/>
            <a:ext cx="8915399" cy="2262781"/>
          </a:xfrm>
        </p:spPr>
        <p:txBody>
          <a:bodyPr/>
          <a:lstStyle/>
          <a:p>
            <a:r>
              <a:rPr lang="en-US" dirty="0" smtClean="0"/>
              <a:t>Arkansas Tech University Institutional Review Board</a:t>
            </a:r>
            <a:endParaRPr lang="en-US" dirty="0"/>
          </a:p>
        </p:txBody>
      </p:sp>
      <p:sp>
        <p:nvSpPr>
          <p:cNvPr id="3" name="Subtitle 2"/>
          <p:cNvSpPr>
            <a:spLocks noGrp="1"/>
          </p:cNvSpPr>
          <p:nvPr>
            <p:ph type="subTitle" idx="1"/>
          </p:nvPr>
        </p:nvSpPr>
        <p:spPr>
          <a:xfrm>
            <a:off x="2464522" y="5029760"/>
            <a:ext cx="8915399" cy="1400538"/>
          </a:xfrm>
        </p:spPr>
        <p:txBody>
          <a:bodyPr>
            <a:normAutofit fontScale="47500" lnSpcReduction="20000"/>
          </a:bodyPr>
          <a:lstStyle/>
          <a:p>
            <a:r>
              <a:rPr lang="en-US" b="1" dirty="0" smtClean="0"/>
              <a:t>IRB Institutional Point of Contact: </a:t>
            </a:r>
          </a:p>
          <a:p>
            <a:r>
              <a:rPr lang="en-US" dirty="0" smtClean="0"/>
              <a:t>Mrs. Tiffany Henry, Grant Coordinator</a:t>
            </a:r>
          </a:p>
          <a:p>
            <a:r>
              <a:rPr lang="en-US" dirty="0" smtClean="0"/>
              <a:t>Office of Sponsored Programs and University Initiatives (OSPUI)</a:t>
            </a:r>
          </a:p>
          <a:p>
            <a:r>
              <a:rPr lang="en-US" dirty="0" smtClean="0"/>
              <a:t>Administration 207</a:t>
            </a:r>
          </a:p>
          <a:p>
            <a:r>
              <a:rPr lang="en-US" dirty="0" smtClean="0"/>
              <a:t>880-4327</a:t>
            </a:r>
          </a:p>
          <a:p>
            <a:r>
              <a:rPr lang="en-US" dirty="0" smtClean="0"/>
              <a:t>thenry1@atu.edu</a:t>
            </a:r>
            <a:endParaRPr lang="en-US" dirty="0"/>
          </a:p>
        </p:txBody>
      </p:sp>
      <p:sp>
        <p:nvSpPr>
          <p:cNvPr id="4" name="TextBox 3"/>
          <p:cNvSpPr txBox="1"/>
          <p:nvPr/>
        </p:nvSpPr>
        <p:spPr>
          <a:xfrm>
            <a:off x="2464522" y="3814916"/>
            <a:ext cx="7570839" cy="830997"/>
          </a:xfrm>
          <a:prstGeom prst="rect">
            <a:avLst/>
          </a:prstGeom>
          <a:noFill/>
        </p:spPr>
        <p:txBody>
          <a:bodyPr wrap="square" rtlCol="0">
            <a:spAutoFit/>
          </a:bodyPr>
          <a:lstStyle/>
          <a:p>
            <a:r>
              <a:rPr lang="en-US" sz="1600" b="1" dirty="0" smtClean="0"/>
              <a:t>Dr. Jeff Aulgur, Chair</a:t>
            </a:r>
          </a:p>
          <a:p>
            <a:r>
              <a:rPr lang="en-US" sz="1600" dirty="0" smtClean="0">
                <a:hlinkClick r:id="rId2"/>
              </a:rPr>
              <a:t>jaulgur@atu.edu</a:t>
            </a:r>
            <a:endParaRPr lang="en-US" sz="1600" dirty="0" smtClean="0"/>
          </a:p>
          <a:p>
            <a:r>
              <a:rPr lang="en-US" sz="1600" dirty="0" smtClean="0"/>
              <a:t>Office:  968-0318</a:t>
            </a:r>
            <a:endParaRPr lang="en-US" sz="1600" dirty="0"/>
          </a:p>
        </p:txBody>
      </p:sp>
    </p:spTree>
    <p:extLst>
      <p:ext uri="{BB962C8B-B14F-4D97-AF65-F5344CB8AC3E}">
        <p14:creationId xmlns:p14="http://schemas.microsoft.com/office/powerpoint/2010/main" val="304712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IRB Review</a:t>
            </a:r>
            <a:endParaRPr lang="en-US" dirty="0"/>
          </a:p>
        </p:txBody>
      </p:sp>
      <p:sp>
        <p:nvSpPr>
          <p:cNvPr id="3" name="Content Placeholder 2"/>
          <p:cNvSpPr>
            <a:spLocks noGrp="1"/>
          </p:cNvSpPr>
          <p:nvPr>
            <p:ph idx="1"/>
          </p:nvPr>
        </p:nvSpPr>
        <p:spPr/>
        <p:txBody>
          <a:bodyPr>
            <a:normAutofit/>
          </a:bodyPr>
          <a:lstStyle/>
          <a:p>
            <a:r>
              <a:rPr lang="en-US" sz="3600" dirty="0" smtClean="0"/>
              <a:t>Exempt</a:t>
            </a:r>
          </a:p>
          <a:p>
            <a:r>
              <a:rPr lang="en-US" sz="3600" dirty="0" smtClean="0"/>
              <a:t>Class Assignment</a:t>
            </a:r>
          </a:p>
          <a:p>
            <a:r>
              <a:rPr lang="en-US" sz="3600" dirty="0" smtClean="0"/>
              <a:t>Expedited</a:t>
            </a:r>
          </a:p>
          <a:p>
            <a:r>
              <a:rPr lang="en-US" sz="3600" dirty="0" smtClean="0"/>
              <a:t>Full</a:t>
            </a:r>
            <a:endParaRPr lang="en-US" sz="3600" dirty="0"/>
          </a:p>
        </p:txBody>
      </p:sp>
    </p:spTree>
    <p:extLst>
      <p:ext uri="{BB962C8B-B14F-4D97-AF65-F5344CB8AC3E}">
        <p14:creationId xmlns:p14="http://schemas.microsoft.com/office/powerpoint/2010/main" val="1482339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IRB Review</a:t>
            </a:r>
            <a:br>
              <a:rPr lang="en-US" dirty="0" smtClean="0"/>
            </a:br>
            <a:r>
              <a:rPr lang="en-US" dirty="0" smtClean="0"/>
              <a:t>Exempt Review (No Application)</a:t>
            </a:r>
            <a:endParaRPr lang="en-US" dirty="0"/>
          </a:p>
        </p:txBody>
      </p:sp>
      <p:sp>
        <p:nvSpPr>
          <p:cNvPr id="3" name="Content Placeholder 2"/>
          <p:cNvSpPr>
            <a:spLocks noGrp="1"/>
          </p:cNvSpPr>
          <p:nvPr>
            <p:ph idx="1"/>
          </p:nvPr>
        </p:nvSpPr>
        <p:spPr/>
        <p:txBody>
          <a:bodyPr/>
          <a:lstStyle/>
          <a:p>
            <a:r>
              <a:rPr lang="en-US" dirty="0"/>
              <a:t>Exempt research that is conducted to benefit ATU only, does not require submission of an IRB </a:t>
            </a:r>
            <a:r>
              <a:rPr lang="en-US" dirty="0" smtClean="0"/>
              <a:t>application:</a:t>
            </a:r>
          </a:p>
          <a:p>
            <a:r>
              <a:rPr lang="en-US" dirty="0"/>
              <a:t>1. ATU teacher and student evaluations; </a:t>
            </a:r>
            <a:endParaRPr lang="en-US" dirty="0" smtClean="0"/>
          </a:p>
          <a:p>
            <a:r>
              <a:rPr lang="en-US" dirty="0" smtClean="0"/>
              <a:t>2</a:t>
            </a:r>
            <a:r>
              <a:rPr lang="en-US" dirty="0"/>
              <a:t>. Program evaluation research to benefit ATU and carried out by ATU administrative officials and/or their designees; </a:t>
            </a:r>
            <a:endParaRPr lang="en-US" dirty="0" smtClean="0"/>
          </a:p>
          <a:p>
            <a:r>
              <a:rPr lang="en-US" dirty="0" smtClean="0"/>
              <a:t>3</a:t>
            </a:r>
            <a:r>
              <a:rPr lang="en-US" dirty="0"/>
              <a:t>. Projects designed to enhance or improve curricula offerings; </a:t>
            </a:r>
            <a:endParaRPr lang="en-US" dirty="0" smtClean="0"/>
          </a:p>
          <a:p>
            <a:r>
              <a:rPr lang="en-US" dirty="0" smtClean="0"/>
              <a:t>4</a:t>
            </a:r>
            <a:r>
              <a:rPr lang="en-US" dirty="0"/>
              <a:t>. ATU employee performance evaluations; </a:t>
            </a:r>
            <a:endParaRPr lang="en-US" dirty="0" smtClean="0"/>
          </a:p>
          <a:p>
            <a:r>
              <a:rPr lang="en-US" dirty="0" smtClean="0"/>
              <a:t>5</a:t>
            </a:r>
            <a:r>
              <a:rPr lang="en-US" dirty="0"/>
              <a:t>. State of Arkansas mandated program evaluations; </a:t>
            </a:r>
            <a:endParaRPr lang="en-US" dirty="0" smtClean="0"/>
          </a:p>
          <a:p>
            <a:r>
              <a:rPr lang="en-US" dirty="0" smtClean="0"/>
              <a:t>6</a:t>
            </a:r>
            <a:r>
              <a:rPr lang="en-US" dirty="0"/>
              <a:t>. Marketing research (designed to market the institution as a product).</a:t>
            </a:r>
          </a:p>
        </p:txBody>
      </p:sp>
    </p:spTree>
    <p:extLst>
      <p:ext uri="{BB962C8B-B14F-4D97-AF65-F5344CB8AC3E}">
        <p14:creationId xmlns:p14="http://schemas.microsoft.com/office/powerpoint/2010/main" val="1237031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IRB Review</a:t>
            </a:r>
            <a:br>
              <a:rPr lang="en-US" dirty="0" smtClean="0"/>
            </a:br>
            <a:r>
              <a:rPr lang="en-US" dirty="0" smtClean="0"/>
              <a:t>Exempt Review (Requires Application)</a:t>
            </a:r>
            <a:endParaRPr lang="en-US" dirty="0"/>
          </a:p>
        </p:txBody>
      </p:sp>
      <p:sp>
        <p:nvSpPr>
          <p:cNvPr id="3" name="Content Placeholder 2"/>
          <p:cNvSpPr>
            <a:spLocks noGrp="1"/>
          </p:cNvSpPr>
          <p:nvPr>
            <p:ph idx="1"/>
          </p:nvPr>
        </p:nvSpPr>
        <p:spPr/>
        <p:txBody>
          <a:bodyPr>
            <a:normAutofit/>
          </a:bodyPr>
          <a:lstStyle/>
          <a:p>
            <a:r>
              <a:rPr lang="en-US" sz="2000" dirty="0" smtClean="0"/>
              <a:t>Research </a:t>
            </a:r>
            <a:r>
              <a:rPr lang="en-US" sz="2000" dirty="0"/>
              <a:t>is conducted in established or commonly accepted educational settings, involving normal education </a:t>
            </a:r>
            <a:r>
              <a:rPr lang="en-US" sz="2000" dirty="0" smtClean="0"/>
              <a:t>practices.</a:t>
            </a:r>
          </a:p>
          <a:p>
            <a:r>
              <a:rPr lang="en-US" sz="2000" dirty="0" smtClean="0"/>
              <a:t>Research </a:t>
            </a:r>
            <a:r>
              <a:rPr lang="en-US" sz="2000" dirty="0"/>
              <a:t>involves the use of educational </a:t>
            </a:r>
            <a:r>
              <a:rPr lang="en-US" sz="2000" dirty="0" smtClean="0"/>
              <a:t>tests, survey </a:t>
            </a:r>
            <a:r>
              <a:rPr lang="en-US" sz="2000" dirty="0"/>
              <a:t>procedures, interview procedures or observation of public </a:t>
            </a:r>
            <a:r>
              <a:rPr lang="en-US" sz="2000" dirty="0" smtClean="0"/>
              <a:t>behavior.</a:t>
            </a:r>
          </a:p>
          <a:p>
            <a:r>
              <a:rPr lang="en-US" sz="2000" b="1" dirty="0"/>
              <a:t>The research involves the collection or study of existing data</a:t>
            </a:r>
            <a:r>
              <a:rPr lang="en-US" sz="2000" dirty="0"/>
              <a:t>, documents, records, pathological specimens, or diagnostic specimens, if these sources are publicly available or if the information is recorded by the investigator in such a manner that subjects cannot be identified, directly or through identifiers linked to the subjects.</a:t>
            </a:r>
          </a:p>
        </p:txBody>
      </p:sp>
    </p:spTree>
    <p:extLst>
      <p:ext uri="{BB962C8B-B14F-4D97-AF65-F5344CB8AC3E}">
        <p14:creationId xmlns:p14="http://schemas.microsoft.com/office/powerpoint/2010/main" val="6197258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Review Process</a:t>
            </a:r>
            <a:endParaRPr lang="en-US" dirty="0"/>
          </a:p>
        </p:txBody>
      </p:sp>
      <p:sp>
        <p:nvSpPr>
          <p:cNvPr id="3" name="Content Placeholder 2"/>
          <p:cNvSpPr>
            <a:spLocks noGrp="1"/>
          </p:cNvSpPr>
          <p:nvPr>
            <p:ph idx="1"/>
          </p:nvPr>
        </p:nvSpPr>
        <p:spPr>
          <a:xfrm>
            <a:off x="1705984" y="1769919"/>
            <a:ext cx="8915400" cy="3777622"/>
          </a:xfrm>
        </p:spPr>
        <p:txBody>
          <a:bodyPr/>
          <a:lstStyle/>
          <a:p>
            <a:pPr marL="0" indent="0">
              <a:buNone/>
            </a:pPr>
            <a:r>
              <a:rPr lang="en-US" b="1" dirty="0" smtClean="0"/>
              <a:t>BLUF: </a:t>
            </a:r>
            <a:r>
              <a:rPr lang="en-US" b="1" dirty="0"/>
              <a:t>There is no such thing as an emergency exemption and no university official other than the IRB Chair may designate research as exempt</a:t>
            </a:r>
            <a:r>
              <a:rPr lang="en-US" dirty="0" smtClean="0"/>
              <a:t>.</a:t>
            </a:r>
          </a:p>
          <a:p>
            <a:pPr marL="0" indent="0">
              <a:buNone/>
            </a:pPr>
            <a:endParaRPr lang="en-US" dirty="0"/>
          </a:p>
          <a:p>
            <a:r>
              <a:rPr lang="en-US" dirty="0" smtClean="0"/>
              <a:t>Except </a:t>
            </a:r>
            <a:r>
              <a:rPr lang="en-US" dirty="0"/>
              <a:t>for the examples above, all other research involving human subjects MUST complete an </a:t>
            </a:r>
            <a:r>
              <a:rPr lang="en-US" dirty="0" smtClean="0"/>
              <a:t>application </a:t>
            </a:r>
            <a:r>
              <a:rPr lang="en-US" dirty="0"/>
              <a:t>to be deemed exempt. </a:t>
            </a:r>
            <a:r>
              <a:rPr lang="en-US" b="1" dirty="0"/>
              <a:t>Exempt categories of research do not require a full IRB hearing, but must be reviewed by the IRB Chair or his/her designee</a:t>
            </a:r>
            <a:r>
              <a:rPr lang="en-US" dirty="0"/>
              <a:t>. Funding agencies do not allow investigators to make this determination on their own, nor does Arkansas Tech University. </a:t>
            </a:r>
            <a:endParaRPr lang="en-US" dirty="0" smtClean="0"/>
          </a:p>
          <a:p>
            <a:pPr marL="0" indent="0">
              <a:buNone/>
            </a:pPr>
            <a:endParaRPr lang="en-US" dirty="0" smtClean="0"/>
          </a:p>
          <a:p>
            <a:r>
              <a:rPr lang="en-US" dirty="0"/>
              <a:t>The IRB Chair must approve any exempt proposal before the proposed research may </a:t>
            </a:r>
            <a:r>
              <a:rPr lang="en-US" dirty="0" smtClean="0"/>
              <a:t>proceed. </a:t>
            </a:r>
            <a:endParaRPr lang="en-US" dirty="0"/>
          </a:p>
        </p:txBody>
      </p:sp>
    </p:spTree>
    <p:extLst>
      <p:ext uri="{BB962C8B-B14F-4D97-AF65-F5344CB8AC3E}">
        <p14:creationId xmlns:p14="http://schemas.microsoft.com/office/powerpoint/2010/main" val="4131382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Class Assignments for Students</a:t>
            </a:r>
            <a:br>
              <a:rPr lang="en-US" dirty="0"/>
            </a:br>
            <a:endParaRPr lang="en-US" dirty="0"/>
          </a:p>
        </p:txBody>
      </p:sp>
      <p:sp>
        <p:nvSpPr>
          <p:cNvPr id="3" name="Content Placeholder 2"/>
          <p:cNvSpPr>
            <a:spLocks noGrp="1"/>
          </p:cNvSpPr>
          <p:nvPr>
            <p:ph idx="1"/>
          </p:nvPr>
        </p:nvSpPr>
        <p:spPr>
          <a:xfrm>
            <a:off x="2028103" y="1662545"/>
            <a:ext cx="8915400" cy="4416137"/>
          </a:xfrm>
        </p:spPr>
        <p:txBody>
          <a:bodyPr>
            <a:normAutofit/>
          </a:bodyPr>
          <a:lstStyle/>
          <a:p>
            <a:pPr marL="0" indent="0">
              <a:buNone/>
            </a:pPr>
            <a:r>
              <a:rPr lang="en-US" sz="2400" b="1" dirty="0" smtClean="0"/>
              <a:t>BLUF: </a:t>
            </a:r>
            <a:r>
              <a:rPr lang="en-US" sz="2400" b="1" dirty="0"/>
              <a:t>Does not include honors projects, theses, or dissertations</a:t>
            </a:r>
            <a:endParaRPr lang="en-US" sz="2400" b="1" dirty="0" smtClean="0"/>
          </a:p>
          <a:p>
            <a:r>
              <a:rPr lang="en-US" sz="2400" dirty="0" smtClean="0"/>
              <a:t>Assignment </a:t>
            </a:r>
            <a:r>
              <a:rPr lang="en-US" sz="2400" dirty="0"/>
              <a:t>is part of a class and is conducted under faculty </a:t>
            </a:r>
            <a:r>
              <a:rPr lang="en-US" sz="2400" dirty="0" smtClean="0"/>
              <a:t>supervision.</a:t>
            </a:r>
          </a:p>
          <a:p>
            <a:r>
              <a:rPr lang="en-US" sz="2400" dirty="0" smtClean="0"/>
              <a:t>Purpose </a:t>
            </a:r>
            <a:r>
              <a:rPr lang="en-US" sz="2400" dirty="0"/>
              <a:t>of the assignment is for students to learn about the process of engaging in research or applying a pedagogical </a:t>
            </a:r>
            <a:r>
              <a:rPr lang="en-US" sz="2400" dirty="0" smtClean="0"/>
              <a:t>technique.</a:t>
            </a:r>
          </a:p>
          <a:p>
            <a:r>
              <a:rPr lang="en-US" sz="2400" dirty="0" smtClean="0"/>
              <a:t>Project </a:t>
            </a:r>
            <a:r>
              <a:rPr lang="en-US" sz="2400" dirty="0"/>
              <a:t>is eligible for exempt or expedited </a:t>
            </a:r>
            <a:r>
              <a:rPr lang="en-US" sz="2400" dirty="0" smtClean="0"/>
              <a:t>review.</a:t>
            </a:r>
          </a:p>
          <a:p>
            <a:r>
              <a:rPr lang="en-US" sz="2400" dirty="0" smtClean="0"/>
              <a:t>Instructor </a:t>
            </a:r>
            <a:r>
              <a:rPr lang="en-US" sz="2400" dirty="0"/>
              <a:t>has completed the on-line research ethics training </a:t>
            </a:r>
            <a:r>
              <a:rPr lang="en-US" sz="2400" dirty="0" smtClean="0"/>
              <a:t>(CITI)</a:t>
            </a:r>
            <a:endParaRPr lang="en-US" sz="2400" dirty="0"/>
          </a:p>
        </p:txBody>
      </p:sp>
    </p:spTree>
    <p:extLst>
      <p:ext uri="{BB962C8B-B14F-4D97-AF65-F5344CB8AC3E}">
        <p14:creationId xmlns:p14="http://schemas.microsoft.com/office/powerpoint/2010/main" val="3752335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Class Assignments for Students</a:t>
            </a:r>
            <a:br>
              <a:rPr lang="en-US" dirty="0"/>
            </a:br>
            <a:r>
              <a:rPr lang="en-US" sz="1800" dirty="0" smtClean="0"/>
              <a:t>Faculty Responsibilities</a:t>
            </a:r>
            <a:endParaRPr lang="en-US" dirty="0"/>
          </a:p>
        </p:txBody>
      </p:sp>
      <p:sp>
        <p:nvSpPr>
          <p:cNvPr id="3" name="Content Placeholder 2"/>
          <p:cNvSpPr>
            <a:spLocks noGrp="1"/>
          </p:cNvSpPr>
          <p:nvPr>
            <p:ph idx="1"/>
          </p:nvPr>
        </p:nvSpPr>
        <p:spPr>
          <a:xfrm>
            <a:off x="1924194" y="1693718"/>
            <a:ext cx="8915400" cy="4540827"/>
          </a:xfrm>
        </p:spPr>
        <p:txBody>
          <a:bodyPr>
            <a:normAutofit lnSpcReduction="10000"/>
          </a:bodyPr>
          <a:lstStyle/>
          <a:p>
            <a:pPr marL="0" indent="0">
              <a:buNone/>
            </a:pPr>
            <a:r>
              <a:rPr lang="en-US" b="1" dirty="0" smtClean="0"/>
              <a:t>BLUF:  Faculty must submit an IRB proposal for </a:t>
            </a:r>
            <a:r>
              <a:rPr lang="en-US" b="1" u="sng" dirty="0" smtClean="0"/>
              <a:t>all</a:t>
            </a:r>
            <a:r>
              <a:rPr lang="en-US" b="1" dirty="0" smtClean="0"/>
              <a:t> research assignments.</a:t>
            </a:r>
          </a:p>
          <a:p>
            <a:pPr marL="0" indent="0">
              <a:buNone/>
            </a:pPr>
            <a:endParaRPr lang="en-US" b="1" dirty="0" smtClean="0"/>
          </a:p>
          <a:p>
            <a:r>
              <a:rPr lang="en-US" dirty="0" smtClean="0"/>
              <a:t>Submit </a:t>
            </a:r>
            <a:r>
              <a:rPr lang="en-US" dirty="0"/>
              <a:t>a research proposal to the Chair of the IRB indicating the course, the assignment, and a copy of their certificate of completion of research ethics training.</a:t>
            </a:r>
            <a:r>
              <a:rPr lang="en-US" sz="2400" dirty="0"/>
              <a:t> </a:t>
            </a:r>
            <a:endParaRPr lang="en-US" sz="2400" dirty="0" smtClean="0"/>
          </a:p>
          <a:p>
            <a:r>
              <a:rPr lang="en-US" dirty="0"/>
              <a:t>Require students to complete the on-line research ethics training and submit their certificate of </a:t>
            </a:r>
            <a:r>
              <a:rPr lang="en-US" dirty="0" smtClean="0"/>
              <a:t>completion </a:t>
            </a:r>
            <a:r>
              <a:rPr lang="en-US" dirty="0"/>
              <a:t>to the </a:t>
            </a:r>
            <a:r>
              <a:rPr lang="en-US" dirty="0" smtClean="0"/>
              <a:t>instructor.</a:t>
            </a:r>
          </a:p>
          <a:p>
            <a:r>
              <a:rPr lang="en-US" dirty="0"/>
              <a:t>Require students to submit an IRB application for approval by the </a:t>
            </a:r>
            <a:r>
              <a:rPr lang="en-US" dirty="0" smtClean="0"/>
              <a:t>instructor.</a:t>
            </a:r>
          </a:p>
          <a:p>
            <a:r>
              <a:rPr lang="en-US" dirty="0"/>
              <a:t>Review and approve the exempt and expedited review forms submitted by the student to the </a:t>
            </a:r>
            <a:r>
              <a:rPr lang="en-US" dirty="0" smtClean="0"/>
              <a:t>instructor.</a:t>
            </a:r>
          </a:p>
          <a:p>
            <a:r>
              <a:rPr lang="en-US" dirty="0"/>
              <a:t>These files must be maintained for no less than three years by the faculty member (the length of the approval of a protocol). The instructor must require students to complete the online training on the IRB process as part of the course work. </a:t>
            </a:r>
          </a:p>
        </p:txBody>
      </p:sp>
    </p:spTree>
    <p:extLst>
      <p:ext uri="{BB962C8B-B14F-4D97-AF65-F5344CB8AC3E}">
        <p14:creationId xmlns:p14="http://schemas.microsoft.com/office/powerpoint/2010/main" val="2907690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Expedited Review</a:t>
            </a:r>
            <a:endParaRPr lang="en-US" dirty="0"/>
          </a:p>
        </p:txBody>
      </p:sp>
      <p:sp>
        <p:nvSpPr>
          <p:cNvPr id="3" name="Content Placeholder 2"/>
          <p:cNvSpPr>
            <a:spLocks noGrp="1"/>
          </p:cNvSpPr>
          <p:nvPr>
            <p:ph idx="1"/>
          </p:nvPr>
        </p:nvSpPr>
        <p:spPr>
          <a:xfrm>
            <a:off x="1924194" y="1641764"/>
            <a:ext cx="8915400" cy="4175940"/>
          </a:xfrm>
        </p:spPr>
        <p:txBody>
          <a:bodyPr/>
          <a:lstStyle/>
          <a:p>
            <a:r>
              <a:rPr lang="en-US" dirty="0"/>
              <a:t>Research activities that </a:t>
            </a:r>
            <a:r>
              <a:rPr lang="en-US" dirty="0" smtClean="0"/>
              <a:t>present </a:t>
            </a:r>
            <a:r>
              <a:rPr lang="en-US" b="1" dirty="0"/>
              <a:t>not more than minimal risk</a:t>
            </a:r>
            <a:r>
              <a:rPr lang="en-US" dirty="0"/>
              <a:t> to human </a:t>
            </a:r>
            <a:r>
              <a:rPr lang="en-US" dirty="0" smtClean="0"/>
              <a:t>participants.</a:t>
            </a:r>
          </a:p>
          <a:p>
            <a:r>
              <a:rPr lang="en-US" dirty="0"/>
              <a:t>Expedited review as defined by the federal regulations allows the IRB chairperson or one or more experienced reviewers among members of the IRB to evaluate and approve specific types of research. </a:t>
            </a:r>
            <a:endParaRPr lang="en-US" dirty="0" smtClean="0"/>
          </a:p>
          <a:p>
            <a:r>
              <a:rPr lang="en-US" dirty="0" smtClean="0"/>
              <a:t>Expedited reviews are conducted by the IRB chairperson and a second member of the IRB Committee.</a:t>
            </a:r>
          </a:p>
          <a:p>
            <a:r>
              <a:rPr lang="en-US" dirty="0" smtClean="0"/>
              <a:t>Reviewers </a:t>
            </a:r>
            <a:r>
              <a:rPr lang="en-US" dirty="0"/>
              <a:t>conducting an expedited review may exercise all of the authority of the IRB except that they may not disapprove a </a:t>
            </a:r>
            <a:r>
              <a:rPr lang="en-US" dirty="0" smtClean="0"/>
              <a:t>study.</a:t>
            </a:r>
          </a:p>
          <a:p>
            <a:r>
              <a:rPr lang="en-US" dirty="0" smtClean="0"/>
              <a:t>Review IRB policy manual for specific activities approved for expedited review.</a:t>
            </a:r>
            <a:endParaRPr lang="en-US" dirty="0"/>
          </a:p>
        </p:txBody>
      </p:sp>
    </p:spTree>
    <p:extLst>
      <p:ext uri="{BB962C8B-B14F-4D97-AF65-F5344CB8AC3E}">
        <p14:creationId xmlns:p14="http://schemas.microsoft.com/office/powerpoint/2010/main" val="4114754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Review</a:t>
            </a:r>
            <a:endParaRPr lang="en-US" dirty="0"/>
          </a:p>
        </p:txBody>
      </p:sp>
      <p:sp>
        <p:nvSpPr>
          <p:cNvPr id="3" name="Content Placeholder 2"/>
          <p:cNvSpPr>
            <a:spLocks noGrp="1"/>
          </p:cNvSpPr>
          <p:nvPr>
            <p:ph idx="1"/>
          </p:nvPr>
        </p:nvSpPr>
        <p:spPr>
          <a:xfrm>
            <a:off x="1986539" y="1645227"/>
            <a:ext cx="8915400" cy="4236028"/>
          </a:xfrm>
        </p:spPr>
        <p:txBody>
          <a:bodyPr>
            <a:normAutofit/>
          </a:bodyPr>
          <a:lstStyle/>
          <a:p>
            <a:pPr marL="0" indent="0">
              <a:buNone/>
            </a:pPr>
            <a:r>
              <a:rPr lang="en-US" sz="2400" dirty="0"/>
              <a:t>Research that requires full committee review includes</a:t>
            </a:r>
            <a:r>
              <a:rPr lang="en-US" sz="2400" dirty="0" smtClean="0"/>
              <a:t>:</a:t>
            </a:r>
          </a:p>
          <a:p>
            <a:pPr>
              <a:buFont typeface="Wingdings" panose="05000000000000000000" pitchFamily="2" charset="2"/>
              <a:buChar char="Ø"/>
            </a:pPr>
            <a:r>
              <a:rPr lang="en-US" sz="2400" dirty="0" smtClean="0"/>
              <a:t>Research </a:t>
            </a:r>
            <a:r>
              <a:rPr lang="en-US" sz="2400" dirty="0"/>
              <a:t>that involves greater than minimal risk;</a:t>
            </a:r>
          </a:p>
          <a:p>
            <a:pPr>
              <a:buFont typeface="Wingdings" panose="05000000000000000000" pitchFamily="2" charset="2"/>
              <a:buChar char="Ø"/>
            </a:pPr>
            <a:r>
              <a:rPr lang="en-US" sz="2400" dirty="0"/>
              <a:t>N</a:t>
            </a:r>
            <a:r>
              <a:rPr lang="en-US" sz="2400" dirty="0" smtClean="0"/>
              <a:t>on-exempt </a:t>
            </a:r>
            <a:r>
              <a:rPr lang="en-US" sz="2400" dirty="0"/>
              <a:t>research that involves children or other </a:t>
            </a:r>
            <a:r>
              <a:rPr lang="en-US" sz="2400" dirty="0" smtClean="0"/>
              <a:t>  vulnerable </a:t>
            </a:r>
            <a:r>
              <a:rPr lang="en-US" sz="2400" dirty="0"/>
              <a:t>populations</a:t>
            </a:r>
          </a:p>
          <a:p>
            <a:pPr>
              <a:buFont typeface="Wingdings" panose="05000000000000000000" pitchFamily="2" charset="2"/>
              <a:buChar char="Ø"/>
            </a:pPr>
            <a:r>
              <a:rPr lang="en-US" sz="2400" dirty="0"/>
              <a:t>R</a:t>
            </a:r>
            <a:r>
              <a:rPr lang="en-US" sz="2400" dirty="0" smtClean="0"/>
              <a:t>esearch </a:t>
            </a:r>
            <a:r>
              <a:rPr lang="en-US" sz="2400" dirty="0"/>
              <a:t>that involves experimental drugs or devices;</a:t>
            </a:r>
          </a:p>
          <a:p>
            <a:pPr>
              <a:buFont typeface="Wingdings" panose="05000000000000000000" pitchFamily="2" charset="2"/>
              <a:buChar char="Ø"/>
            </a:pPr>
            <a:r>
              <a:rPr lang="en-US" sz="2400" dirty="0" smtClean="0"/>
              <a:t>Research </a:t>
            </a:r>
            <a:r>
              <a:rPr lang="en-US" sz="2400" dirty="0"/>
              <a:t>that involves invasive procedures; and</a:t>
            </a:r>
          </a:p>
          <a:p>
            <a:pPr>
              <a:buFont typeface="Wingdings" panose="05000000000000000000" pitchFamily="2" charset="2"/>
              <a:buChar char="Ø"/>
            </a:pPr>
            <a:r>
              <a:rPr lang="en-US" sz="2400" dirty="0"/>
              <a:t>R</a:t>
            </a:r>
            <a:r>
              <a:rPr lang="en-US" sz="2400" dirty="0" smtClean="0"/>
              <a:t>esearch </a:t>
            </a:r>
            <a:r>
              <a:rPr lang="en-US" sz="2400" dirty="0"/>
              <a:t>that involves deception</a:t>
            </a:r>
          </a:p>
        </p:txBody>
      </p:sp>
    </p:spTree>
    <p:extLst>
      <p:ext uri="{BB962C8B-B14F-4D97-AF65-F5344CB8AC3E}">
        <p14:creationId xmlns:p14="http://schemas.microsoft.com/office/powerpoint/2010/main" val="278897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Review</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t>Survey research that involves sensitive questions or information about sexual practices or illegal behavior is subject to full review.</a:t>
            </a:r>
          </a:p>
        </p:txBody>
      </p:sp>
    </p:spTree>
    <p:extLst>
      <p:ext uri="{BB962C8B-B14F-4D97-AF65-F5344CB8AC3E}">
        <p14:creationId xmlns:p14="http://schemas.microsoft.com/office/powerpoint/2010/main" val="11449513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IRB Decisions</a:t>
            </a:r>
            <a:endParaRPr lang="en-US" dirty="0"/>
          </a:p>
        </p:txBody>
      </p:sp>
      <p:sp>
        <p:nvSpPr>
          <p:cNvPr id="3" name="Content Placeholder 2"/>
          <p:cNvSpPr>
            <a:spLocks noGrp="1"/>
          </p:cNvSpPr>
          <p:nvPr>
            <p:ph idx="1"/>
          </p:nvPr>
        </p:nvSpPr>
        <p:spPr>
          <a:xfrm>
            <a:off x="2059276" y="1517072"/>
            <a:ext cx="8915400" cy="4466886"/>
          </a:xfrm>
        </p:spPr>
        <p:txBody>
          <a:bodyPr>
            <a:normAutofit/>
          </a:bodyPr>
          <a:lstStyle/>
          <a:p>
            <a:r>
              <a:rPr lang="en-US" dirty="0"/>
              <a:t>All research proposals will be screened IRB Chair/Designee before they are assigned to the IRB. If a proposal is incomplete, it will be returned to the investigator. The IRB only reviews complete applications</a:t>
            </a:r>
            <a:r>
              <a:rPr lang="en-US" dirty="0" smtClean="0"/>
              <a:t>.</a:t>
            </a:r>
          </a:p>
          <a:p>
            <a:pPr marL="0" indent="0">
              <a:buNone/>
            </a:pPr>
            <a:r>
              <a:rPr lang="en-US" dirty="0"/>
              <a:t>After review, the IRB will act on the application. Possible committee decisions</a:t>
            </a:r>
          </a:p>
          <a:p>
            <a:pPr marL="0" indent="0">
              <a:buNone/>
            </a:pPr>
            <a:r>
              <a:rPr lang="en-US" dirty="0"/>
              <a:t>include:</a:t>
            </a:r>
          </a:p>
          <a:p>
            <a:pPr marL="0" indent="0">
              <a:buNone/>
            </a:pPr>
            <a:r>
              <a:rPr lang="en-US" dirty="0"/>
              <a:t>- approved as submitted;</a:t>
            </a:r>
          </a:p>
          <a:p>
            <a:pPr marL="0" indent="0">
              <a:buNone/>
            </a:pPr>
            <a:r>
              <a:rPr lang="en-US" dirty="0"/>
              <a:t>- approved with requests for minor changes</a:t>
            </a:r>
          </a:p>
          <a:p>
            <a:pPr marL="0" indent="0">
              <a:buNone/>
            </a:pPr>
            <a:r>
              <a:rPr lang="en-US" dirty="0"/>
              <a:t>- approved with contingencies (conditions that must be met before final approval </a:t>
            </a:r>
            <a:r>
              <a:rPr lang="en-US" dirty="0" smtClean="0"/>
              <a:t>is granted</a:t>
            </a:r>
            <a:r>
              <a:rPr lang="en-US" dirty="0"/>
              <a:t>)</a:t>
            </a:r>
          </a:p>
          <a:p>
            <a:pPr marL="0" indent="0">
              <a:buNone/>
            </a:pPr>
            <a:r>
              <a:rPr lang="en-US" dirty="0"/>
              <a:t>- deferred pending receipt of additional information or major revisions; or</a:t>
            </a:r>
          </a:p>
          <a:p>
            <a:pPr marL="0" indent="0">
              <a:buNone/>
            </a:pPr>
            <a:r>
              <a:rPr lang="en-US" dirty="0"/>
              <a:t>disapproved.</a:t>
            </a:r>
          </a:p>
        </p:txBody>
      </p:sp>
    </p:spTree>
    <p:extLst>
      <p:ext uri="{BB962C8B-B14F-4D97-AF65-F5344CB8AC3E}">
        <p14:creationId xmlns:p14="http://schemas.microsoft.com/office/powerpoint/2010/main" val="1212740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Agenda</a:t>
            </a:r>
            <a:endParaRPr lang="en-US" dirty="0"/>
          </a:p>
        </p:txBody>
      </p:sp>
      <p:sp>
        <p:nvSpPr>
          <p:cNvPr id="3" name="Content Placeholder 2"/>
          <p:cNvSpPr>
            <a:spLocks noGrp="1"/>
          </p:cNvSpPr>
          <p:nvPr>
            <p:ph idx="1"/>
          </p:nvPr>
        </p:nvSpPr>
        <p:spPr/>
        <p:txBody>
          <a:bodyPr/>
          <a:lstStyle/>
          <a:p>
            <a:r>
              <a:rPr lang="en-US" sz="2800" dirty="0" smtClean="0"/>
              <a:t>IRB 1001: The Basics</a:t>
            </a:r>
          </a:p>
          <a:p>
            <a:r>
              <a:rPr lang="en-US" sz="2800" dirty="0" smtClean="0"/>
              <a:t>Levels of IRB Review</a:t>
            </a:r>
          </a:p>
          <a:p>
            <a:r>
              <a:rPr lang="en-US" sz="2800" dirty="0" smtClean="0"/>
              <a:t>IRB Decisions</a:t>
            </a:r>
          </a:p>
          <a:p>
            <a:r>
              <a:rPr lang="en-US" sz="2800" dirty="0" smtClean="0"/>
              <a:t>The Process of Consent</a:t>
            </a:r>
          </a:p>
          <a:p>
            <a:r>
              <a:rPr lang="en-US" sz="2800" dirty="0" smtClean="0"/>
              <a:t>Open Discussion</a:t>
            </a:r>
          </a:p>
          <a:p>
            <a:endParaRPr lang="en-US" dirty="0" smtClean="0"/>
          </a:p>
          <a:p>
            <a:endParaRPr lang="en-US" dirty="0"/>
          </a:p>
        </p:txBody>
      </p:sp>
    </p:spTree>
    <p:extLst>
      <p:ext uri="{BB962C8B-B14F-4D97-AF65-F5344CB8AC3E}">
        <p14:creationId xmlns:p14="http://schemas.microsoft.com/office/powerpoint/2010/main" val="4038446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Consent</a:t>
            </a:r>
            <a:endParaRPr lang="en-US" dirty="0"/>
          </a:p>
        </p:txBody>
      </p:sp>
      <p:sp>
        <p:nvSpPr>
          <p:cNvPr id="3" name="Content Placeholder 2"/>
          <p:cNvSpPr>
            <a:spLocks noGrp="1"/>
          </p:cNvSpPr>
          <p:nvPr>
            <p:ph idx="1"/>
          </p:nvPr>
        </p:nvSpPr>
        <p:spPr>
          <a:xfrm>
            <a:off x="1882630" y="1641764"/>
            <a:ext cx="8915400" cy="4040858"/>
          </a:xfrm>
        </p:spPr>
        <p:txBody>
          <a:bodyPr>
            <a:normAutofit/>
          </a:bodyPr>
          <a:lstStyle/>
          <a:p>
            <a:pPr marL="0" indent="0">
              <a:buNone/>
            </a:pPr>
            <a:r>
              <a:rPr lang="en-US" sz="2000" b="1" dirty="0" smtClean="0"/>
              <a:t>BLUF:  The informed consent form is critically reviewed.</a:t>
            </a:r>
          </a:p>
          <a:p>
            <a:r>
              <a:rPr lang="en-US" sz="2000" dirty="0" smtClean="0"/>
              <a:t>No </a:t>
            </a:r>
            <a:r>
              <a:rPr lang="en-US" sz="2000" dirty="0"/>
              <a:t>investigator may involve a human being as a participant in research covered by this policy unless the investigator has obtained the legally effective informed consent of the participant or the participant's legally authorized representative</a:t>
            </a:r>
            <a:r>
              <a:rPr lang="en-US" sz="2000" dirty="0" smtClean="0"/>
              <a:t>.</a:t>
            </a:r>
          </a:p>
          <a:p>
            <a:r>
              <a:rPr lang="en-US" sz="2000" dirty="0"/>
              <a:t>No informed consent, whether oral or written, may include any exculpatory language through which the participant or the representative is made to waive or appear to waive any of the participant's legal rights, or releases or appears to release the investigator, the sponsor, the institution or its agents from liability for negligence.</a:t>
            </a:r>
          </a:p>
        </p:txBody>
      </p:sp>
    </p:spTree>
    <p:extLst>
      <p:ext uri="{BB962C8B-B14F-4D97-AF65-F5344CB8AC3E}">
        <p14:creationId xmlns:p14="http://schemas.microsoft.com/office/powerpoint/2010/main" val="3152116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Consent</a:t>
            </a:r>
            <a:br>
              <a:rPr lang="en-US" dirty="0" smtClean="0"/>
            </a:br>
            <a:r>
              <a:rPr lang="en-US" dirty="0" smtClean="0"/>
              <a:t>Basic Elements</a:t>
            </a:r>
            <a:endParaRPr lang="en-US" dirty="0"/>
          </a:p>
        </p:txBody>
      </p:sp>
      <p:sp>
        <p:nvSpPr>
          <p:cNvPr id="3" name="Content Placeholder 2"/>
          <p:cNvSpPr>
            <a:spLocks noGrp="1"/>
          </p:cNvSpPr>
          <p:nvPr>
            <p:ph idx="1"/>
          </p:nvPr>
        </p:nvSpPr>
        <p:spPr/>
        <p:txBody>
          <a:bodyPr>
            <a:normAutofit/>
          </a:bodyPr>
          <a:lstStyle/>
          <a:p>
            <a:r>
              <a:rPr lang="en-US" sz="2000" dirty="0"/>
              <a:t>A statement that the study involves research, an explanation of the purposes of the research and the expected duration of the participant's participation, a description of the procedures to be followed, and identification of any procedures which are </a:t>
            </a:r>
            <a:r>
              <a:rPr lang="en-US" sz="2000" dirty="0" smtClean="0"/>
              <a:t>experimental.</a:t>
            </a:r>
          </a:p>
          <a:p>
            <a:r>
              <a:rPr lang="en-US" sz="2000" dirty="0"/>
              <a:t>A description of any reasonably foreseeable risks or discomforts to the </a:t>
            </a:r>
            <a:r>
              <a:rPr lang="en-US" sz="2000" dirty="0" smtClean="0"/>
              <a:t>participant.</a:t>
            </a:r>
          </a:p>
          <a:p>
            <a:r>
              <a:rPr lang="en-US" sz="2000" dirty="0"/>
              <a:t>A description of any benefits to the participant or to others which may reasonably be expected from the </a:t>
            </a:r>
            <a:r>
              <a:rPr lang="en-US" sz="2000" dirty="0" smtClean="0"/>
              <a:t>research.</a:t>
            </a:r>
            <a:endParaRPr lang="en-US" sz="2000" dirty="0"/>
          </a:p>
        </p:txBody>
      </p:sp>
    </p:spTree>
    <p:extLst>
      <p:ext uri="{BB962C8B-B14F-4D97-AF65-F5344CB8AC3E}">
        <p14:creationId xmlns:p14="http://schemas.microsoft.com/office/powerpoint/2010/main" val="469846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Consent</a:t>
            </a:r>
            <a:br>
              <a:rPr lang="en-US" dirty="0" smtClean="0"/>
            </a:br>
            <a:r>
              <a:rPr lang="en-US" dirty="0" smtClean="0"/>
              <a:t>Basic Elements</a:t>
            </a:r>
            <a:endParaRPr lang="en-US" dirty="0"/>
          </a:p>
        </p:txBody>
      </p:sp>
      <p:sp>
        <p:nvSpPr>
          <p:cNvPr id="3" name="Content Placeholder 2"/>
          <p:cNvSpPr>
            <a:spLocks noGrp="1"/>
          </p:cNvSpPr>
          <p:nvPr>
            <p:ph idx="1"/>
          </p:nvPr>
        </p:nvSpPr>
        <p:spPr/>
        <p:txBody>
          <a:bodyPr>
            <a:normAutofit/>
          </a:bodyPr>
          <a:lstStyle/>
          <a:p>
            <a:r>
              <a:rPr lang="en-US" sz="2000" dirty="0"/>
              <a:t>A disclosure of appropriate alternative procedures or courses of treatment, if any, that might be advantageous to the </a:t>
            </a:r>
            <a:r>
              <a:rPr lang="en-US" sz="2000" dirty="0" smtClean="0"/>
              <a:t>participant.</a:t>
            </a:r>
          </a:p>
          <a:p>
            <a:pPr marL="0" indent="0">
              <a:buNone/>
            </a:pPr>
            <a:endParaRPr lang="en-US" sz="2000" dirty="0" smtClean="0"/>
          </a:p>
          <a:p>
            <a:r>
              <a:rPr lang="en-US" sz="2000" dirty="0"/>
              <a:t>A statement describing the extent, if any, to which confidentiality of records identifying the participant will be </a:t>
            </a:r>
            <a:r>
              <a:rPr lang="en-US" sz="2000" dirty="0" smtClean="0"/>
              <a:t>maintained.</a:t>
            </a:r>
          </a:p>
          <a:p>
            <a:pPr marL="0" indent="0">
              <a:buNone/>
            </a:pPr>
            <a:endParaRPr lang="en-US" sz="2000" dirty="0" smtClean="0"/>
          </a:p>
          <a:p>
            <a:r>
              <a:rPr lang="en-US" sz="2000" dirty="0"/>
              <a:t>For research involving more than minimal risk, an explanation as to whether any compensation and an explanation as to whether any medical treatments are available if injury occurs and, if so, what they consist of, or where further information may be obtained</a:t>
            </a:r>
          </a:p>
        </p:txBody>
      </p:sp>
    </p:spTree>
    <p:extLst>
      <p:ext uri="{BB962C8B-B14F-4D97-AF65-F5344CB8AC3E}">
        <p14:creationId xmlns:p14="http://schemas.microsoft.com/office/powerpoint/2010/main" val="3148071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Consent</a:t>
            </a:r>
            <a:br>
              <a:rPr lang="en-US" dirty="0" smtClean="0"/>
            </a:br>
            <a:r>
              <a:rPr lang="en-US" dirty="0" smtClean="0"/>
              <a:t>Basic Elements</a:t>
            </a:r>
            <a:endParaRPr lang="en-US" dirty="0"/>
          </a:p>
        </p:txBody>
      </p:sp>
      <p:sp>
        <p:nvSpPr>
          <p:cNvPr id="3" name="Content Placeholder 2"/>
          <p:cNvSpPr>
            <a:spLocks noGrp="1"/>
          </p:cNvSpPr>
          <p:nvPr>
            <p:ph idx="1"/>
          </p:nvPr>
        </p:nvSpPr>
        <p:spPr/>
        <p:txBody>
          <a:bodyPr>
            <a:normAutofit/>
          </a:bodyPr>
          <a:lstStyle/>
          <a:p>
            <a:r>
              <a:rPr lang="en-US" sz="2000" dirty="0"/>
              <a:t>An explanation of whom to contact for answers to pertinent questions about the research and research participants' rights, and whom to contact in the event of a research-related injury to the </a:t>
            </a:r>
            <a:r>
              <a:rPr lang="en-US" sz="2000" dirty="0" smtClean="0"/>
              <a:t>participant.</a:t>
            </a:r>
          </a:p>
          <a:p>
            <a:endParaRPr lang="en-US" sz="2000" dirty="0"/>
          </a:p>
          <a:p>
            <a:r>
              <a:rPr lang="en-US" sz="2000" dirty="0"/>
              <a:t>A statement that participation is voluntary, refusal to participate will involve no penalty or loss of benefits to which the participant is otherwise entitled and the participant may discontinue participation at any time without penalty or loss of benefits to which the participant is otherwise entitled</a:t>
            </a:r>
          </a:p>
        </p:txBody>
      </p:sp>
    </p:spTree>
    <p:extLst>
      <p:ext uri="{BB962C8B-B14F-4D97-AF65-F5344CB8AC3E}">
        <p14:creationId xmlns:p14="http://schemas.microsoft.com/office/powerpoint/2010/main" val="3414304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Consent</a:t>
            </a:r>
            <a:br>
              <a:rPr lang="en-US" dirty="0" smtClean="0"/>
            </a:br>
            <a:r>
              <a:rPr lang="en-US" dirty="0" smtClean="0"/>
              <a:t>Variations to Consent</a:t>
            </a:r>
            <a:endParaRPr lang="en-US" dirty="0"/>
          </a:p>
        </p:txBody>
      </p:sp>
      <p:sp>
        <p:nvSpPr>
          <p:cNvPr id="3" name="Content Placeholder 2"/>
          <p:cNvSpPr>
            <a:spLocks noGrp="1"/>
          </p:cNvSpPr>
          <p:nvPr>
            <p:ph idx="1"/>
          </p:nvPr>
        </p:nvSpPr>
        <p:spPr/>
        <p:txBody>
          <a:bodyPr/>
          <a:lstStyle/>
          <a:p>
            <a:pPr marL="0" indent="0">
              <a:buNone/>
            </a:pPr>
            <a:r>
              <a:rPr lang="en-US" dirty="0"/>
              <a:t>An IRB may approve a consent procedure which does not include, or which alters, some or all of the elements of informed consent set forth in this section, or waive the requirements to obtain informed consent provided the IRB finds and documents that</a:t>
            </a:r>
            <a:r>
              <a:rPr lang="en-US" dirty="0" smtClean="0"/>
              <a:t>:</a:t>
            </a:r>
          </a:p>
          <a:p>
            <a:pPr>
              <a:buAutoNum type="arabicParenBoth"/>
            </a:pPr>
            <a:r>
              <a:rPr lang="en-US" dirty="0" smtClean="0"/>
              <a:t>The </a:t>
            </a:r>
            <a:r>
              <a:rPr lang="en-US" dirty="0"/>
              <a:t>research involves no more than minimal risk to the participants; </a:t>
            </a:r>
            <a:endParaRPr lang="en-US" dirty="0" smtClean="0"/>
          </a:p>
          <a:p>
            <a:pPr>
              <a:buAutoNum type="arabicParenBoth"/>
            </a:pPr>
            <a:r>
              <a:rPr lang="en-US" dirty="0" smtClean="0"/>
              <a:t>The </a:t>
            </a:r>
            <a:r>
              <a:rPr lang="en-US" dirty="0"/>
              <a:t>waiver or alteration will not adversely affect the rights and welfare of the participants; </a:t>
            </a:r>
            <a:endParaRPr lang="en-US" dirty="0" smtClean="0"/>
          </a:p>
          <a:p>
            <a:pPr>
              <a:buAutoNum type="arabicParenBoth"/>
            </a:pPr>
            <a:r>
              <a:rPr lang="en-US" dirty="0" smtClean="0"/>
              <a:t>The </a:t>
            </a:r>
            <a:r>
              <a:rPr lang="en-US" dirty="0"/>
              <a:t>research could not practicably be carried out without the waiver or alteration; </a:t>
            </a:r>
            <a:r>
              <a:rPr lang="en-US"/>
              <a:t>and </a:t>
            </a:r>
            <a:endParaRPr lang="en-US" smtClean="0"/>
          </a:p>
          <a:p>
            <a:pPr>
              <a:buAutoNum type="arabicParenBoth"/>
            </a:pPr>
            <a:r>
              <a:rPr lang="en-US" smtClean="0"/>
              <a:t>Whenever </a:t>
            </a:r>
            <a:r>
              <a:rPr lang="en-US" dirty="0"/>
              <a:t>appropriate, the participants will be provided with additional pertinent information after participation.</a:t>
            </a:r>
          </a:p>
        </p:txBody>
      </p:sp>
    </p:spTree>
    <p:extLst>
      <p:ext uri="{BB962C8B-B14F-4D97-AF65-F5344CB8AC3E}">
        <p14:creationId xmlns:p14="http://schemas.microsoft.com/office/powerpoint/2010/main" val="12979422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 of Consent</a:t>
            </a:r>
            <a:br>
              <a:rPr lang="en-US" dirty="0" smtClean="0"/>
            </a:br>
            <a:r>
              <a:rPr lang="en-US" dirty="0" smtClean="0"/>
              <a:t>Waived Consent</a:t>
            </a:r>
            <a:endParaRPr lang="en-US" dirty="0"/>
          </a:p>
        </p:txBody>
      </p:sp>
      <p:sp>
        <p:nvSpPr>
          <p:cNvPr id="3" name="Content Placeholder 2"/>
          <p:cNvSpPr>
            <a:spLocks noGrp="1"/>
          </p:cNvSpPr>
          <p:nvPr>
            <p:ph idx="1"/>
          </p:nvPr>
        </p:nvSpPr>
        <p:spPr>
          <a:xfrm>
            <a:off x="2059275" y="2092036"/>
            <a:ext cx="8915400" cy="4006222"/>
          </a:xfrm>
        </p:spPr>
        <p:txBody>
          <a:bodyPr/>
          <a:lstStyle/>
          <a:p>
            <a:pPr marL="0" indent="0">
              <a:buNone/>
            </a:pPr>
            <a:r>
              <a:rPr lang="en-US" dirty="0"/>
              <a:t>An IRB may waive the requirement for the investigator to obtain a signed consent form for some or all participants if it finds either</a:t>
            </a:r>
            <a:r>
              <a:rPr lang="en-US" dirty="0" smtClean="0"/>
              <a:t>:</a:t>
            </a:r>
          </a:p>
          <a:p>
            <a:pPr>
              <a:buAutoNum type="arabicParenBoth"/>
            </a:pPr>
            <a:r>
              <a:rPr lang="en-US" dirty="0" smtClean="0"/>
              <a:t>That </a:t>
            </a:r>
            <a:r>
              <a:rPr lang="en-US" dirty="0"/>
              <a:t>the only record linking the participant and the research would be the consent document and the principal risk would be potential harm resulting from a breach of confidentiality. Each participant will be asked whether the participant wants documentation linking the participant with the research, and the participant's wishes will govern; </a:t>
            </a:r>
            <a:r>
              <a:rPr lang="en-US" dirty="0" smtClean="0"/>
              <a:t>or</a:t>
            </a:r>
          </a:p>
          <a:p>
            <a:pPr>
              <a:buAutoNum type="arabicParenBoth"/>
            </a:pPr>
            <a:r>
              <a:rPr lang="en-US" dirty="0"/>
              <a:t>That the research presents no more than minimal risk of harm to participants and involves no procedures for which written consent is normally required outside of the research context.</a:t>
            </a:r>
          </a:p>
        </p:txBody>
      </p:sp>
    </p:spTree>
    <p:extLst>
      <p:ext uri="{BB962C8B-B14F-4D97-AF65-F5344CB8AC3E}">
        <p14:creationId xmlns:p14="http://schemas.microsoft.com/office/powerpoint/2010/main" val="3579732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Waiver of Liability</a:t>
            </a:r>
            <a:endParaRPr lang="en-US" dirty="0"/>
          </a:p>
        </p:txBody>
      </p:sp>
      <p:sp>
        <p:nvSpPr>
          <p:cNvPr id="3" name="Content Placeholder 2"/>
          <p:cNvSpPr>
            <a:spLocks noGrp="1"/>
          </p:cNvSpPr>
          <p:nvPr>
            <p:ph idx="1"/>
          </p:nvPr>
        </p:nvSpPr>
        <p:spPr/>
        <p:txBody>
          <a:bodyPr/>
          <a:lstStyle/>
          <a:p>
            <a:pPr marL="0" indent="0">
              <a:buNone/>
            </a:pPr>
            <a:r>
              <a:rPr lang="en-US" b="1" dirty="0" smtClean="0"/>
              <a:t>BLUF: Applications involving possible physical risk to research participants will likely require a Waiver of Liability.</a:t>
            </a:r>
          </a:p>
          <a:p>
            <a:pPr marL="0" indent="0">
              <a:buNone/>
            </a:pPr>
            <a:endParaRPr lang="en-US" b="1" dirty="0" smtClean="0"/>
          </a:p>
          <a:p>
            <a:pPr>
              <a:buFont typeface="Wingdings" panose="05000000000000000000" pitchFamily="2" charset="2"/>
              <a:buChar char="Ø"/>
            </a:pPr>
            <a:r>
              <a:rPr lang="en-US" dirty="0" smtClean="0"/>
              <a:t>The IRB identifies the potential of physical risk to participants.</a:t>
            </a:r>
          </a:p>
          <a:p>
            <a:pPr marL="0" indent="0">
              <a:buNone/>
            </a:pPr>
            <a:endParaRPr lang="en-US" dirty="0" smtClean="0"/>
          </a:p>
          <a:p>
            <a:pPr>
              <a:buFont typeface="Wingdings" panose="05000000000000000000" pitchFamily="2" charset="2"/>
              <a:buChar char="Ø"/>
            </a:pPr>
            <a:r>
              <a:rPr lang="en-US" dirty="0" smtClean="0"/>
              <a:t>The full application is submitted to Legal Counsel for review.</a:t>
            </a:r>
          </a:p>
          <a:p>
            <a:pPr marL="0" indent="0">
              <a:buNone/>
            </a:pPr>
            <a:endParaRPr lang="en-US" dirty="0" smtClean="0"/>
          </a:p>
          <a:p>
            <a:pPr>
              <a:buFont typeface="Wingdings" panose="05000000000000000000" pitchFamily="2" charset="2"/>
              <a:buChar char="Ø"/>
            </a:pPr>
            <a:r>
              <a:rPr lang="en-US" dirty="0" smtClean="0"/>
              <a:t>If required, Legal Counsel provides the required Waiver of Liability</a:t>
            </a:r>
            <a:r>
              <a:rPr lang="en-US" b="1" dirty="0" smtClean="0"/>
              <a:t> </a:t>
            </a:r>
            <a:endParaRPr lang="en-US" b="1" dirty="0"/>
          </a:p>
        </p:txBody>
      </p:sp>
    </p:spTree>
    <p:extLst>
      <p:ext uri="{BB962C8B-B14F-4D97-AF65-F5344CB8AC3E}">
        <p14:creationId xmlns:p14="http://schemas.microsoft.com/office/powerpoint/2010/main" val="3767631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Institutional Review Board</a:t>
            </a:r>
            <a:endParaRPr lang="en-US" dirty="0"/>
          </a:p>
        </p:txBody>
      </p:sp>
      <p:sp>
        <p:nvSpPr>
          <p:cNvPr id="3" name="Content Placeholder 2"/>
          <p:cNvSpPr>
            <a:spLocks noGrp="1"/>
          </p:cNvSpPr>
          <p:nvPr>
            <p:ph idx="1"/>
          </p:nvPr>
        </p:nvSpPr>
        <p:spPr>
          <a:xfrm>
            <a:off x="1996930" y="1905000"/>
            <a:ext cx="8915400" cy="3777622"/>
          </a:xfrm>
        </p:spPr>
        <p:txBody>
          <a:bodyPr>
            <a:normAutofit/>
          </a:bodyPr>
          <a:lstStyle/>
          <a:p>
            <a:pPr marL="0" indent="0">
              <a:buNone/>
            </a:pPr>
            <a:endParaRPr lang="en-US" sz="3200" dirty="0" smtClean="0"/>
          </a:p>
          <a:p>
            <a:pPr marL="0" indent="0">
              <a:buNone/>
            </a:pPr>
            <a:endParaRPr lang="en-US" sz="3200" dirty="0"/>
          </a:p>
          <a:p>
            <a:pPr marL="0" indent="0" algn="ctr">
              <a:buNone/>
            </a:pPr>
            <a:r>
              <a:rPr lang="en-US" sz="3200" dirty="0" smtClean="0"/>
              <a:t>QUESTIONS?</a:t>
            </a:r>
            <a:endParaRPr lang="en-US" sz="3200" dirty="0"/>
          </a:p>
        </p:txBody>
      </p:sp>
    </p:spTree>
    <p:extLst>
      <p:ext uri="{BB962C8B-B14F-4D97-AF65-F5344CB8AC3E}">
        <p14:creationId xmlns:p14="http://schemas.microsoft.com/office/powerpoint/2010/main" val="379128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IRB 1001:  The Basics</a:t>
            </a:r>
            <a:br>
              <a:rPr lang="en-US" dirty="0" smtClean="0"/>
            </a:br>
            <a:r>
              <a:rPr lang="en-US" dirty="0" smtClean="0"/>
              <a:t>Human Participant Review</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b="1" dirty="0" smtClean="0"/>
              <a:t>All </a:t>
            </a:r>
            <a:r>
              <a:rPr lang="en-US" sz="2400" b="1" dirty="0"/>
              <a:t>research projects conducted by faculty, staff and students</a:t>
            </a:r>
            <a:r>
              <a:rPr lang="en-US" sz="2400" dirty="0"/>
              <a:t> associated with Arkansas Tech University that deal with clinical investigation and/or human participants shall be assessed by the Institutional Review Board (IRB) for risks and benefits of research participation.</a:t>
            </a:r>
          </a:p>
        </p:txBody>
      </p:sp>
    </p:spTree>
    <p:extLst>
      <p:ext uri="{BB962C8B-B14F-4D97-AF65-F5344CB8AC3E}">
        <p14:creationId xmlns:p14="http://schemas.microsoft.com/office/powerpoint/2010/main" val="1876150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IRB 1001:The Basics</a:t>
            </a:r>
            <a:br>
              <a:rPr lang="en-US" dirty="0" smtClean="0"/>
            </a:br>
            <a:r>
              <a:rPr lang="en-US" dirty="0" smtClean="0"/>
              <a:t>Committee Membership</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a:t>Membership on the Institutional Review Board Committee (IRB) consists </a:t>
            </a:r>
            <a:r>
              <a:rPr lang="en-US" sz="2800"/>
              <a:t>of </a:t>
            </a:r>
            <a:r>
              <a:rPr lang="en-US" sz="2800" smtClean="0"/>
              <a:t>seven</a:t>
            </a:r>
            <a:r>
              <a:rPr lang="en-US" sz="2800" smtClean="0"/>
              <a:t> </a:t>
            </a:r>
            <a:r>
              <a:rPr lang="en-US" sz="2800" dirty="0"/>
              <a:t>members - one representative from each college appointed by the college deans and a faculty member appointed by the Vice President for Academic </a:t>
            </a:r>
            <a:r>
              <a:rPr lang="en-US" sz="2800" dirty="0" smtClean="0"/>
              <a:t>Affairs.</a:t>
            </a:r>
            <a:endParaRPr lang="en-US" sz="2800" dirty="0"/>
          </a:p>
        </p:txBody>
      </p:sp>
    </p:spTree>
    <p:extLst>
      <p:ext uri="{BB962C8B-B14F-4D97-AF65-F5344CB8AC3E}">
        <p14:creationId xmlns:p14="http://schemas.microsoft.com/office/powerpoint/2010/main" val="312753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2017-2018 Membership</a:t>
            </a:r>
            <a:endParaRPr lang="en-US" dirty="0"/>
          </a:p>
        </p:txBody>
      </p:sp>
      <p:sp>
        <p:nvSpPr>
          <p:cNvPr id="3" name="Content Placeholder 2"/>
          <p:cNvSpPr>
            <a:spLocks noGrp="1"/>
          </p:cNvSpPr>
          <p:nvPr>
            <p:ph idx="1"/>
          </p:nvPr>
        </p:nvSpPr>
        <p:spPr>
          <a:xfrm>
            <a:off x="2589212" y="2133600"/>
            <a:ext cx="8915400" cy="3736258"/>
          </a:xfrm>
        </p:spPr>
        <p:txBody>
          <a:bodyPr>
            <a:noAutofit/>
          </a:bodyPr>
          <a:lstStyle/>
          <a:p>
            <a:pPr marL="0" indent="0">
              <a:buNone/>
            </a:pPr>
            <a:r>
              <a:rPr lang="en-US" sz="2400" dirty="0" smtClean="0"/>
              <a:t>Dr. Gabriel Adkins (Arts and Humanities)</a:t>
            </a:r>
          </a:p>
          <a:p>
            <a:pPr marL="0" indent="0">
              <a:buNone/>
            </a:pPr>
            <a:r>
              <a:rPr lang="en-US" sz="2400" dirty="0" smtClean="0"/>
              <a:t>Dr. Masanori Kuroki (Business)</a:t>
            </a:r>
          </a:p>
          <a:p>
            <a:pPr marL="0" indent="0">
              <a:buNone/>
            </a:pPr>
            <a:r>
              <a:rPr lang="en-US" sz="2400" dirty="0" smtClean="0"/>
              <a:t>Dr. Jeff Aulgur, Chair (</a:t>
            </a:r>
            <a:r>
              <a:rPr lang="en-US" sz="2400" dirty="0" err="1" smtClean="0"/>
              <a:t>Etech</a:t>
            </a:r>
            <a:r>
              <a:rPr lang="en-US" sz="2400" dirty="0" smtClean="0"/>
              <a:t> / Supernumerary)</a:t>
            </a:r>
          </a:p>
          <a:p>
            <a:pPr marL="0" indent="0">
              <a:buNone/>
            </a:pPr>
            <a:r>
              <a:rPr lang="en-US" sz="2400" dirty="0" smtClean="0"/>
              <a:t>Dr. Jennifer Helms (Natural and Health Sciences)</a:t>
            </a:r>
          </a:p>
          <a:p>
            <a:pPr marL="0" indent="0">
              <a:buNone/>
            </a:pPr>
            <a:r>
              <a:rPr lang="en-US" sz="2400" dirty="0" smtClean="0"/>
              <a:t>Dr. Penny Willmering (VPAA Appointee)</a:t>
            </a:r>
          </a:p>
          <a:p>
            <a:pPr marL="0" indent="0">
              <a:buNone/>
            </a:pPr>
            <a:r>
              <a:rPr lang="en-US" sz="2400" dirty="0" smtClean="0"/>
              <a:t>Dr. Christopher Trombly (Education)</a:t>
            </a:r>
          </a:p>
          <a:p>
            <a:pPr marL="0" indent="0">
              <a:buNone/>
            </a:pPr>
            <a:r>
              <a:rPr lang="en-US" sz="2400" dirty="0" smtClean="0"/>
              <a:t>Dr. Alvin Williams (Engineering and Applied Sciences)</a:t>
            </a:r>
            <a:endParaRPr lang="en-US" sz="2400" dirty="0"/>
          </a:p>
        </p:txBody>
      </p:sp>
    </p:spTree>
    <p:extLst>
      <p:ext uri="{BB962C8B-B14F-4D97-AF65-F5344CB8AC3E}">
        <p14:creationId xmlns:p14="http://schemas.microsoft.com/office/powerpoint/2010/main" val="1954622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IRB 1001: The Basics</a:t>
            </a:r>
            <a:br>
              <a:rPr lang="en-US" dirty="0" smtClean="0"/>
            </a:br>
            <a:r>
              <a:rPr lang="en-US" dirty="0" smtClean="0"/>
              <a:t>Review Process</a:t>
            </a:r>
            <a:endParaRPr lang="en-US" dirty="0"/>
          </a:p>
        </p:txBody>
      </p:sp>
      <p:sp>
        <p:nvSpPr>
          <p:cNvPr id="3" name="Content Placeholder 2"/>
          <p:cNvSpPr>
            <a:spLocks noGrp="1"/>
          </p:cNvSpPr>
          <p:nvPr>
            <p:ph idx="1"/>
          </p:nvPr>
        </p:nvSpPr>
        <p:spPr/>
        <p:txBody>
          <a:bodyPr/>
          <a:lstStyle/>
          <a:p>
            <a:pPr marL="0" indent="0">
              <a:buNone/>
            </a:pPr>
            <a:r>
              <a:rPr lang="en-US" b="1" dirty="0" smtClean="0"/>
              <a:t>BLUF:  The vast majority of submissions are eligible for expedited review.  </a:t>
            </a:r>
          </a:p>
          <a:p>
            <a:pPr>
              <a:buFont typeface="Wingdings" panose="05000000000000000000" pitchFamily="2" charset="2"/>
              <a:buChar char="Ø"/>
            </a:pPr>
            <a:r>
              <a:rPr lang="en-US" dirty="0" smtClean="0"/>
              <a:t>Proposals </a:t>
            </a:r>
            <a:r>
              <a:rPr lang="en-US" dirty="0"/>
              <a:t>shall be submitted using the appropriate application paperwork by the designated deadlines for IRB review. Once the committee determines that benefits outweigh risks, the IRB reviews the consent process to ensure that all potential risks and benefits are clearly identified to prospective participants and those participants participate voluntarily</a:t>
            </a:r>
            <a:r>
              <a:rPr lang="en-US" dirty="0" smtClean="0"/>
              <a:t>.</a:t>
            </a:r>
          </a:p>
          <a:p>
            <a:pPr>
              <a:buFont typeface="Wingdings" panose="05000000000000000000" pitchFamily="2" charset="2"/>
              <a:buChar char="Ø"/>
            </a:pPr>
            <a:r>
              <a:rPr lang="en-US" dirty="0"/>
              <a:t>After review, the IRB may elect to approve, table, or reject the research application</a:t>
            </a:r>
            <a:r>
              <a:rPr lang="en-US" dirty="0" smtClean="0"/>
              <a:t>.</a:t>
            </a:r>
          </a:p>
          <a:p>
            <a:pPr>
              <a:buFont typeface="Wingdings" panose="05000000000000000000" pitchFamily="2" charset="2"/>
              <a:buChar char="Ø"/>
            </a:pPr>
            <a:r>
              <a:rPr lang="en-US" dirty="0" smtClean="0"/>
              <a:t>Investigators </a:t>
            </a:r>
            <a:r>
              <a:rPr lang="en-US" dirty="0"/>
              <a:t>cannot begin participant recruitment as recruitment strategies are part of the review process until the study is approved by the IRB.</a:t>
            </a:r>
          </a:p>
        </p:txBody>
      </p:sp>
    </p:spTree>
    <p:extLst>
      <p:ext uri="{BB962C8B-B14F-4D97-AF65-F5344CB8AC3E}">
        <p14:creationId xmlns:p14="http://schemas.microsoft.com/office/powerpoint/2010/main" val="324341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IRB 1001: The Basics</a:t>
            </a:r>
            <a:br>
              <a:rPr lang="en-US" dirty="0" smtClean="0"/>
            </a:br>
            <a:r>
              <a:rPr lang="en-US" dirty="0" smtClean="0"/>
              <a:t>Proposal Review Timeline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400" b="1" dirty="0" smtClean="0"/>
              <a:t>BLUF:  Complete applications eligible for expedited review are returned in approximately seven (7) days.  Rolling review process.</a:t>
            </a:r>
          </a:p>
          <a:p>
            <a:pPr marL="0" indent="0">
              <a:buNone/>
            </a:pPr>
            <a:endParaRPr lang="en-US" sz="2400" dirty="0"/>
          </a:p>
          <a:p>
            <a:pPr marL="0" indent="0">
              <a:buNone/>
            </a:pPr>
            <a:r>
              <a:rPr lang="en-US" sz="2400" dirty="0" smtClean="0"/>
              <a:t>IRB </a:t>
            </a:r>
            <a:r>
              <a:rPr lang="en-US" sz="2400" dirty="0"/>
              <a:t>applications should be submitted via email to the IRB chair. The application will then be distributed electronically to the IRB committee. Applications that are received within the first week of the month will be responded to by the end of the month. Applicants should allow 2-4 weeks for all protocol reviews. Applicants will be notified via email when their application is approved. A printed copy </a:t>
            </a:r>
            <a:r>
              <a:rPr lang="en-US" sz="2400" dirty="0" smtClean="0"/>
              <a:t>approval letter is available upon request. </a:t>
            </a:r>
            <a:endParaRPr lang="en-US" sz="2400" dirty="0"/>
          </a:p>
        </p:txBody>
      </p:sp>
    </p:spTree>
    <p:extLst>
      <p:ext uri="{BB962C8B-B14F-4D97-AF65-F5344CB8AC3E}">
        <p14:creationId xmlns:p14="http://schemas.microsoft.com/office/powerpoint/2010/main" val="1955056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IRB 1001: The Basics</a:t>
            </a:r>
            <a:br>
              <a:rPr lang="en-US" dirty="0" smtClean="0"/>
            </a:br>
            <a:r>
              <a:rPr lang="en-US" dirty="0" smtClean="0"/>
              <a:t>CITI Training Completion</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2400" b="1" dirty="0" smtClean="0"/>
              <a:t>BLUF: </a:t>
            </a:r>
            <a:r>
              <a:rPr lang="en-US" sz="2400" b="1" u="sng" dirty="0" smtClean="0"/>
              <a:t>All </a:t>
            </a:r>
            <a:r>
              <a:rPr lang="en-US" sz="2400" b="1" dirty="0" smtClean="0"/>
              <a:t>research partners listed must complete CITI training.</a:t>
            </a:r>
            <a:endParaRPr lang="en-US" sz="2400" b="1" u="sng" dirty="0" smtClean="0"/>
          </a:p>
          <a:p>
            <a:r>
              <a:rPr lang="en-US" sz="2400" dirty="0" smtClean="0"/>
              <a:t>Collaborative Institutional Training Initiative (</a:t>
            </a:r>
            <a:r>
              <a:rPr lang="en-US" sz="2400" dirty="0" smtClean="0">
                <a:hlinkClick r:id="rId2"/>
              </a:rPr>
              <a:t>www.citiprogram.org</a:t>
            </a:r>
            <a:r>
              <a:rPr lang="en-US" sz="2400" dirty="0" smtClean="0"/>
              <a:t>)</a:t>
            </a:r>
          </a:p>
          <a:p>
            <a:r>
              <a:rPr lang="en-US" sz="2400" dirty="0" smtClean="0"/>
              <a:t>Complete: Social &amp; Behavioral Research and Social &amp; Behavioral Responsible Conduct of Research.</a:t>
            </a:r>
          </a:p>
          <a:p>
            <a:r>
              <a:rPr lang="en-US" sz="2400" dirty="0" smtClean="0"/>
              <a:t>Other courses as appropriate: (e.g., Animal Care and Use)</a:t>
            </a:r>
          </a:p>
          <a:p>
            <a:r>
              <a:rPr lang="en-US" sz="2400" dirty="0" smtClean="0"/>
              <a:t>Certification must be on file or submitted with your IRB application for review consideration</a:t>
            </a:r>
            <a:endParaRPr lang="en-US" sz="2400" dirty="0"/>
          </a:p>
        </p:txBody>
      </p:sp>
    </p:spTree>
    <p:extLst>
      <p:ext uri="{BB962C8B-B14F-4D97-AF65-F5344CB8AC3E}">
        <p14:creationId xmlns:p14="http://schemas.microsoft.com/office/powerpoint/2010/main" val="2603728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2592925" y="578391"/>
            <a:ext cx="8911687" cy="45719"/>
          </a:xfrm>
        </p:spPr>
        <p:txBody>
          <a:bodyPr>
            <a:normAutofit fontScale="90000"/>
          </a:bodyPr>
          <a:lstStyle/>
          <a:p>
            <a:endParaRPr lang="en-US" dirty="0"/>
          </a:p>
        </p:txBody>
      </p:sp>
      <p:sp>
        <p:nvSpPr>
          <p:cNvPr id="5" name="Content Placeholder 2"/>
          <p:cNvSpPr>
            <a:spLocks noGrp="1"/>
          </p:cNvSpPr>
          <p:nvPr>
            <p:ph idx="1"/>
          </p:nvPr>
        </p:nvSpPr>
        <p:spPr>
          <a:xfrm>
            <a:off x="12567683" y="6432698"/>
            <a:ext cx="2596523" cy="425302"/>
          </a:xfrm>
        </p:spPr>
        <p:txBody>
          <a:bodyPr/>
          <a:lstStyle/>
          <a:p>
            <a:pPr marL="0" indent="0">
              <a:buNone/>
            </a:pPr>
            <a:endParaRPr lang="en-US" dirty="0"/>
          </a:p>
        </p:txBody>
      </p:sp>
      <p:pic>
        <p:nvPicPr>
          <p:cNvPr id="6"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2958" y="26483"/>
            <a:ext cx="8640731" cy="5944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080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2928</TotalTime>
  <Words>1925</Words>
  <Application>Microsoft Office PowerPoint</Application>
  <PresentationFormat>Widescreen</PresentationFormat>
  <Paragraphs>145</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Century Gothic</vt:lpstr>
      <vt:lpstr>Wingdings</vt:lpstr>
      <vt:lpstr>Wingdings 3</vt:lpstr>
      <vt:lpstr>Wisp</vt:lpstr>
      <vt:lpstr>Arkansas Tech University Institutional Review Board</vt:lpstr>
      <vt:lpstr>Presentation Agenda</vt:lpstr>
      <vt:lpstr>IRB 1001:  The Basics Human Participant Review</vt:lpstr>
      <vt:lpstr>IRB 1001:The Basics Committee Membership</vt:lpstr>
      <vt:lpstr>2017-2018 Membership</vt:lpstr>
      <vt:lpstr>IRB 1001: The Basics Review Process</vt:lpstr>
      <vt:lpstr>IRB 1001: The Basics Proposal Review Timeline</vt:lpstr>
      <vt:lpstr>IRB 1001: The Basics CITI Training Completion</vt:lpstr>
      <vt:lpstr>PowerPoint Presentation</vt:lpstr>
      <vt:lpstr>Levels of IRB Review</vt:lpstr>
      <vt:lpstr>Levels of IRB Review Exempt Review (No Application)</vt:lpstr>
      <vt:lpstr>Levels of IRB Review Exempt Review (Requires Application)</vt:lpstr>
      <vt:lpstr>Exempt Review Process</vt:lpstr>
      <vt:lpstr>Class Assignments for Students </vt:lpstr>
      <vt:lpstr>Class Assignments for Students Faculty Responsibilities</vt:lpstr>
      <vt:lpstr>Expedited Review</vt:lpstr>
      <vt:lpstr>Full Review</vt:lpstr>
      <vt:lpstr>Full Review</vt:lpstr>
      <vt:lpstr>IRB Decisions</vt:lpstr>
      <vt:lpstr>The Process of Consent</vt:lpstr>
      <vt:lpstr>The Process of Consent Basic Elements</vt:lpstr>
      <vt:lpstr>The Process of Consent Basic Elements</vt:lpstr>
      <vt:lpstr>The Process of Consent Basic Elements</vt:lpstr>
      <vt:lpstr>The Process of Consent Variations to Consent</vt:lpstr>
      <vt:lpstr>The Process of Consent Waived Consent</vt:lpstr>
      <vt:lpstr>Waiver of Liability</vt:lpstr>
      <vt:lpstr>Institutional Review Board</vt:lpstr>
    </vt:vector>
  </TitlesOfParts>
  <Company>Arkansas Tech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Arkansas Tech University Institutional Review Board</dc:title>
  <dc:creator>Jeff Aulgur</dc:creator>
  <cp:lastModifiedBy>Tiffany Henry</cp:lastModifiedBy>
  <cp:revision>20</cp:revision>
  <cp:lastPrinted>2017-09-14T12:59:29Z</cp:lastPrinted>
  <dcterms:created xsi:type="dcterms:W3CDTF">2017-05-09T13:19:47Z</dcterms:created>
  <dcterms:modified xsi:type="dcterms:W3CDTF">2017-09-15T13:47:34Z</dcterms:modified>
</cp:coreProperties>
</file>