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5" r:id="rId5"/>
    <p:sldId id="259" r:id="rId6"/>
    <p:sldId id="264" r:id="rId7"/>
    <p:sldId id="260" r:id="rId8"/>
    <p:sldId id="261" r:id="rId9"/>
    <p:sldId id="262" r:id="rId10"/>
    <p:sldId id="263" r:id="rId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50D"/>
    <a:srgbClr val="FFC00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1" autoAdjust="0"/>
    <p:restoredTop sz="93976" autoAdjust="0"/>
  </p:normalViewPr>
  <p:slideViewPr>
    <p:cSldViewPr snapToGrid="0">
      <p:cViewPr varScale="1">
        <p:scale>
          <a:sx n="73" d="100"/>
          <a:sy n="73" d="100"/>
        </p:scale>
        <p:origin x="25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75BCB09-F7DD-4B73-A25D-2D1E244AC0C0}" type="datetimeFigureOut">
              <a:rPr lang="en-US" smtClean="0"/>
              <a:t>7/18/2019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F91393F-02C2-459B-B874-3AFADACC2A11}" type="slidenum">
              <a:rPr lang="en-US" smtClean="0"/>
              <a:t>‹#›</a:t>
            </a:fld>
            <a:endParaRPr lang="en-US"/>
          </a:p>
        </p:txBody>
      </p:sp>
    </p:spTree>
    <p:extLst>
      <p:ext uri="{BB962C8B-B14F-4D97-AF65-F5344CB8AC3E}">
        <p14:creationId xmlns:p14="http://schemas.microsoft.com/office/powerpoint/2010/main" val="4048101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393F-02C2-459B-B874-3AFADACC2A11}" type="slidenum">
              <a:rPr lang="en-US" smtClean="0"/>
              <a:t>1</a:t>
            </a:fld>
            <a:endParaRPr lang="en-US"/>
          </a:p>
        </p:txBody>
      </p:sp>
    </p:spTree>
    <p:extLst>
      <p:ext uri="{BB962C8B-B14F-4D97-AF65-F5344CB8AC3E}">
        <p14:creationId xmlns:p14="http://schemas.microsoft.com/office/powerpoint/2010/main" val="3686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393F-02C2-459B-B874-3AFADACC2A11}" type="slidenum">
              <a:rPr lang="en-US" smtClean="0"/>
              <a:t>3</a:t>
            </a:fld>
            <a:endParaRPr lang="en-US"/>
          </a:p>
        </p:txBody>
      </p:sp>
    </p:spTree>
    <p:extLst>
      <p:ext uri="{BB962C8B-B14F-4D97-AF65-F5344CB8AC3E}">
        <p14:creationId xmlns:p14="http://schemas.microsoft.com/office/powerpoint/2010/main" val="380458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393F-02C2-459B-B874-3AFADACC2A11}" type="slidenum">
              <a:rPr lang="en-US" smtClean="0"/>
              <a:t>4</a:t>
            </a:fld>
            <a:endParaRPr lang="en-US"/>
          </a:p>
        </p:txBody>
      </p:sp>
    </p:spTree>
    <p:extLst>
      <p:ext uri="{BB962C8B-B14F-4D97-AF65-F5344CB8AC3E}">
        <p14:creationId xmlns:p14="http://schemas.microsoft.com/office/powerpoint/2010/main" val="202930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393F-02C2-459B-B874-3AFADACC2A11}" type="slidenum">
              <a:rPr lang="en-US" smtClean="0"/>
              <a:t>8</a:t>
            </a:fld>
            <a:endParaRPr lang="en-US"/>
          </a:p>
        </p:txBody>
      </p:sp>
    </p:spTree>
    <p:extLst>
      <p:ext uri="{BB962C8B-B14F-4D97-AF65-F5344CB8AC3E}">
        <p14:creationId xmlns:p14="http://schemas.microsoft.com/office/powerpoint/2010/main" val="143846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393F-02C2-459B-B874-3AFADACC2A11}" type="slidenum">
              <a:rPr lang="en-US" smtClean="0"/>
              <a:t>9</a:t>
            </a:fld>
            <a:endParaRPr lang="en-US"/>
          </a:p>
        </p:txBody>
      </p:sp>
    </p:spTree>
    <p:extLst>
      <p:ext uri="{BB962C8B-B14F-4D97-AF65-F5344CB8AC3E}">
        <p14:creationId xmlns:p14="http://schemas.microsoft.com/office/powerpoint/2010/main" val="96985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81EB5-43ED-48EC-BBD1-99C17D7BF1D5}"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309244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81EB5-43ED-48EC-BBD1-99C17D7BF1D5}"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421919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81EB5-43ED-48EC-BBD1-99C17D7BF1D5}"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290881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81EB5-43ED-48EC-BBD1-99C17D7BF1D5}"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379683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A81EB5-43ED-48EC-BBD1-99C17D7BF1D5}"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88511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81EB5-43ED-48EC-BBD1-99C17D7BF1D5}"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364714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81EB5-43ED-48EC-BBD1-99C17D7BF1D5}" type="datetimeFigureOut">
              <a:rPr lang="en-US" smtClean="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195023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81EB5-43ED-48EC-BBD1-99C17D7BF1D5}"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103778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81EB5-43ED-48EC-BBD1-99C17D7BF1D5}" type="datetimeFigureOut">
              <a:rPr lang="en-US" smtClean="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359177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A81EB5-43ED-48EC-BBD1-99C17D7BF1D5}"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228726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A81EB5-43ED-48EC-BBD1-99C17D7BF1D5}"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1C30-37B3-4AF8-BCBB-7CC0D0C51C06}" type="slidenum">
              <a:rPr lang="en-US" smtClean="0"/>
              <a:t>‹#›</a:t>
            </a:fld>
            <a:endParaRPr lang="en-US"/>
          </a:p>
        </p:txBody>
      </p:sp>
    </p:spTree>
    <p:extLst>
      <p:ext uri="{BB962C8B-B14F-4D97-AF65-F5344CB8AC3E}">
        <p14:creationId xmlns:p14="http://schemas.microsoft.com/office/powerpoint/2010/main" val="26146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81EB5-43ED-48EC-BBD1-99C17D7BF1D5}" type="datetimeFigureOut">
              <a:rPr lang="en-US" smtClean="0"/>
              <a:t>7/18/2019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01C30-37B3-4AF8-BCBB-7CC0D0C51C06}" type="slidenum">
              <a:rPr lang="en-US" smtClean="0"/>
              <a:t>‹#›</a:t>
            </a:fld>
            <a:endParaRPr lang="en-US"/>
          </a:p>
        </p:txBody>
      </p:sp>
    </p:spTree>
    <p:extLst>
      <p:ext uri="{BB962C8B-B14F-4D97-AF65-F5344CB8AC3E}">
        <p14:creationId xmlns:p14="http://schemas.microsoft.com/office/powerpoint/2010/main" val="148629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hyperlink" Target="https://www.atu.edu/ospui/solicitations.php" TargetMode="External"/><Relationship Id="rId4" Type="http://schemas.openxmlformats.org/officeDocument/2006/relationships/hyperlink" Target="https://www.atu.edu/ospu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www.atu.edu/jerrycare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j.mp/1hD95f5"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atu.edu/foodpantry/"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atu.edu/veterans/application.php"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s://www.atu.edu/veterans/getinvolved.php" TargetMode="External"/><Relationship Id="rId4" Type="http://schemas.openxmlformats.org/officeDocument/2006/relationships/hyperlink" Target="https://www.atu.edu/veterans/assistance.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denali.accessiblelearning.com/ATU/ApplicationStudent.aspx"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atu.edu/career/elevate.ph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atu.joinhandshake.com/login" TargetMode="External"/><Relationship Id="rId4" Type="http://schemas.openxmlformats.org/officeDocument/2006/relationships/image" Target="../media/image15.jpeg"/><Relationship Id="rId9" Type="http://schemas.openxmlformats.org/officeDocument/2006/relationships/hyperlink" Target="https://www.atu.edu/gradcollege/docs/At%20a%20glance_CS_Flyer_2019.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tu-primo.hosted.exlibrisgroup.com/primo-explore/jsearch?vid=NEW-UI-ARKTECH&amp;lang=en_US" TargetMode="External"/><Relationship Id="rId3" Type="http://schemas.openxmlformats.org/officeDocument/2006/relationships/image" Target="../media/image18.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libguides.atu.edu/az.php" TargetMode="External"/><Relationship Id="rId5" Type="http://schemas.openxmlformats.org/officeDocument/2006/relationships/image" Target="../media/image20.png"/><Relationship Id="rId10" Type="http://schemas.openxmlformats.org/officeDocument/2006/relationships/hyperlink" Target="http://libguides.atu.edu/research/help/whatisandhowtofindit" TargetMode="External"/><Relationship Id="rId4" Type="http://schemas.openxmlformats.org/officeDocument/2006/relationships/image" Target="../media/image19.png"/><Relationship Id="rId9" Type="http://schemas.openxmlformats.org/officeDocument/2006/relationships/hyperlink" Target="https://refworks.proques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475989" y="275572"/>
            <a:ext cx="6130204" cy="2123658"/>
          </a:xfrm>
          <a:prstGeom prst="rect">
            <a:avLst/>
          </a:prstGeom>
          <a:noFill/>
        </p:spPr>
        <p:txBody>
          <a:bodyPr wrap="none" rtlCol="0">
            <a:spAutoFit/>
          </a:bodyPr>
          <a:lstStyle/>
          <a:p>
            <a:r>
              <a:rPr lang="en-US" sz="4400" b="1" dirty="0" smtClean="0">
                <a:latin typeface="Bradley Hand ITC" panose="03070402050302030203" pitchFamily="66" charset="0"/>
              </a:rPr>
              <a:t>CAMPUS RESOURCES</a:t>
            </a:r>
          </a:p>
          <a:p>
            <a:r>
              <a:rPr lang="en-US" sz="4400" b="1" dirty="0" smtClean="0">
                <a:latin typeface="Bradley Hand ITC" panose="03070402050302030203" pitchFamily="66" charset="0"/>
              </a:rPr>
              <a:t>FOR GRADUATE</a:t>
            </a:r>
          </a:p>
          <a:p>
            <a:r>
              <a:rPr lang="en-US" sz="4400" b="1" dirty="0" smtClean="0">
                <a:latin typeface="Bradley Hand ITC" panose="03070402050302030203" pitchFamily="66" charset="0"/>
              </a:rPr>
              <a:t>STUDENTS</a:t>
            </a:r>
            <a:endParaRPr lang="en-US" sz="4400" b="1" dirty="0">
              <a:latin typeface="Bradley Hand ITC" panose="03070402050302030203" pitchFamily="66" charset="0"/>
            </a:endParaRPr>
          </a:p>
        </p:txBody>
      </p:sp>
    </p:spTree>
    <p:extLst>
      <p:ext uri="{BB962C8B-B14F-4D97-AF65-F5344CB8AC3E}">
        <p14:creationId xmlns:p14="http://schemas.microsoft.com/office/powerpoint/2010/main" val="2077467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pic>
        <p:nvPicPr>
          <p:cNvPr id="4098" name="Picture 2" descr="https://pixabay.com/get/54e0dd424b54a414f6da8c7dda6d49214b6ac3e45657724b772979d591/success-2081168_1280.jpg"/>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10262111" cy="6862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4310" y="139040"/>
            <a:ext cx="9772227" cy="400110"/>
          </a:xfrm>
          <a:prstGeom prst="rect">
            <a:avLst/>
          </a:prstGeom>
          <a:noFill/>
        </p:spPr>
        <p:txBody>
          <a:bodyPr wrap="none" rtlCol="0">
            <a:spAutoFit/>
          </a:bodyPr>
          <a:lstStyle/>
          <a:p>
            <a:r>
              <a:rPr lang="en-US" sz="2000" dirty="0" smtClean="0">
                <a:latin typeface="Lucida Calligraphy" panose="03010101010101010101" pitchFamily="66" charset="0"/>
              </a:rPr>
              <a:t>OFFICE OF SPONSORED PROGRAMS &amp; UNIVERSITY INITIATIVES</a:t>
            </a:r>
            <a:endParaRPr lang="en-US" sz="2000" dirty="0">
              <a:latin typeface="Lucida Calligraphy" panose="03010101010101010101" pitchFamily="66" charset="0"/>
            </a:endParaRPr>
          </a:p>
        </p:txBody>
      </p:sp>
      <p:sp>
        <p:nvSpPr>
          <p:cNvPr id="5" name="TextBox 4"/>
          <p:cNvSpPr txBox="1"/>
          <p:nvPr/>
        </p:nvSpPr>
        <p:spPr>
          <a:xfrm>
            <a:off x="791933" y="860695"/>
            <a:ext cx="8725796" cy="4524315"/>
          </a:xfrm>
          <a:prstGeom prst="rect">
            <a:avLst/>
          </a:prstGeom>
          <a:noFill/>
        </p:spPr>
        <p:txBody>
          <a:bodyPr wrap="square" rtlCol="0">
            <a:spAutoFit/>
          </a:bodyPr>
          <a:lstStyle/>
          <a:p>
            <a:pPr algn="ctr"/>
            <a:r>
              <a:rPr lang="en-US" dirty="0"/>
              <a:t>The Office of Sponsored Programs and University Initiatives </a:t>
            </a:r>
            <a:r>
              <a:rPr lang="en-US" dirty="0" smtClean="0"/>
              <a:t>(SPUI</a:t>
            </a:r>
            <a:r>
              <a:rPr lang="en-US" dirty="0"/>
              <a:t>) supports Arkansas Tech University faculty and staff in securing external funding for research and collaboration projects. OSPUI aims to offer expertise in grant administration and provide a clear avenue for the submission process. Office responsibilities include</a:t>
            </a:r>
            <a:r>
              <a:rPr lang="en-US" dirty="0" smtClean="0"/>
              <a:t>:</a:t>
            </a:r>
          </a:p>
          <a:p>
            <a:pPr algn="ctr"/>
            <a:endParaRPr lang="en-US" dirty="0">
              <a:effectLst>
                <a:glow rad="101600">
                  <a:schemeClr val="accent1">
                    <a:satMod val="175000"/>
                    <a:alpha val="40000"/>
                  </a:schemeClr>
                </a:glow>
              </a:effectLst>
            </a:endParaRPr>
          </a:p>
          <a:p>
            <a:pPr marL="285750" indent="-285750">
              <a:buFont typeface="Arial" panose="020B0604020202020204" pitchFamily="34" charset="0"/>
              <a:buChar char="•"/>
            </a:pPr>
            <a:r>
              <a:rPr lang="en-US" dirty="0">
                <a:effectLst>
                  <a:glow rad="101600">
                    <a:schemeClr val="accent1">
                      <a:satMod val="175000"/>
                      <a:alpha val="40000"/>
                    </a:schemeClr>
                  </a:glow>
                </a:effectLst>
              </a:rPr>
              <a:t>Assist in securing external funding</a:t>
            </a:r>
          </a:p>
          <a:p>
            <a:pPr marL="285750" indent="-285750">
              <a:buFont typeface="Arial" panose="020B0604020202020204" pitchFamily="34" charset="0"/>
              <a:buChar char="•"/>
            </a:pPr>
            <a:r>
              <a:rPr lang="en-US" dirty="0">
                <a:effectLst>
                  <a:glow rad="101600">
                    <a:schemeClr val="accent1">
                      <a:satMod val="175000"/>
                      <a:alpha val="40000"/>
                    </a:schemeClr>
                  </a:glow>
                </a:effectLst>
              </a:rPr>
              <a:t>Assist in grant budget development</a:t>
            </a:r>
          </a:p>
          <a:p>
            <a:pPr marL="285750" indent="-285750">
              <a:buFont typeface="Arial" panose="020B0604020202020204" pitchFamily="34" charset="0"/>
              <a:buChar char="•"/>
            </a:pPr>
            <a:r>
              <a:rPr lang="en-US" dirty="0">
                <a:effectLst>
                  <a:glow rad="101600">
                    <a:schemeClr val="accent1">
                      <a:satMod val="175000"/>
                      <a:alpha val="40000"/>
                    </a:schemeClr>
                  </a:glow>
                </a:effectLst>
              </a:rPr>
              <a:t>Review and approve proposals</a:t>
            </a:r>
          </a:p>
          <a:p>
            <a:pPr marL="285750" indent="-285750">
              <a:buFont typeface="Arial" panose="020B0604020202020204" pitchFamily="34" charset="0"/>
              <a:buChar char="•"/>
            </a:pPr>
            <a:r>
              <a:rPr lang="en-US" dirty="0">
                <a:effectLst>
                  <a:glow rad="101600">
                    <a:schemeClr val="accent1">
                      <a:satMod val="175000"/>
                      <a:alpha val="40000"/>
                    </a:schemeClr>
                  </a:glow>
                </a:effectLst>
              </a:rPr>
              <a:t>Provide technical support for electronic submissions </a:t>
            </a:r>
          </a:p>
          <a:p>
            <a:pPr marL="285750" indent="-285750">
              <a:buFont typeface="Arial" panose="020B0604020202020204" pitchFamily="34" charset="0"/>
              <a:buChar char="•"/>
            </a:pPr>
            <a:r>
              <a:rPr lang="en-US" dirty="0">
                <a:effectLst>
                  <a:glow rad="101600">
                    <a:schemeClr val="accent1">
                      <a:satMod val="175000"/>
                      <a:alpha val="40000"/>
                    </a:schemeClr>
                  </a:glow>
                </a:effectLst>
              </a:rPr>
              <a:t>Maintain IRB and IACUC protocols</a:t>
            </a:r>
          </a:p>
          <a:p>
            <a:pPr marL="285750" indent="-285750">
              <a:buFont typeface="Arial" panose="020B0604020202020204" pitchFamily="34" charset="0"/>
              <a:buChar char="•"/>
            </a:pPr>
            <a:r>
              <a:rPr lang="en-US" dirty="0">
                <a:effectLst>
                  <a:glow rad="101600">
                    <a:schemeClr val="accent1">
                      <a:satMod val="175000"/>
                      <a:alpha val="40000"/>
                    </a:schemeClr>
                  </a:glow>
                </a:effectLst>
              </a:rPr>
              <a:t>Coordinate the Interdisciplinary Research Program</a:t>
            </a:r>
          </a:p>
          <a:p>
            <a:pPr marL="285750" indent="-285750">
              <a:buFont typeface="Arial" panose="020B0604020202020204" pitchFamily="34" charset="0"/>
              <a:buChar char="•"/>
            </a:pPr>
            <a:r>
              <a:rPr lang="en-US" dirty="0">
                <a:effectLst>
                  <a:glow rad="101600">
                    <a:schemeClr val="accent1">
                      <a:satMod val="175000"/>
                      <a:alpha val="40000"/>
                    </a:schemeClr>
                  </a:glow>
                </a:effectLst>
              </a:rPr>
              <a:t>Connect ATU faculty and staff with university and community partners</a:t>
            </a:r>
          </a:p>
          <a:p>
            <a:pPr marL="285750" indent="-285750">
              <a:buFont typeface="Arial" panose="020B0604020202020204" pitchFamily="34" charset="0"/>
              <a:buChar char="•"/>
            </a:pPr>
            <a:r>
              <a:rPr lang="en-US" dirty="0">
                <a:effectLst>
                  <a:glow rad="101600">
                    <a:schemeClr val="accent1">
                      <a:satMod val="175000"/>
                      <a:alpha val="40000"/>
                    </a:schemeClr>
                  </a:glow>
                </a:effectLst>
              </a:rPr>
              <a:t>Develop policies and procedures to ensure agency compliance</a:t>
            </a:r>
          </a:p>
          <a:p>
            <a:pPr marL="285750" indent="-285750">
              <a:buFont typeface="Arial" panose="020B0604020202020204" pitchFamily="34" charset="0"/>
              <a:buChar char="•"/>
            </a:pPr>
            <a:r>
              <a:rPr lang="en-US" dirty="0">
                <a:effectLst>
                  <a:glow rad="101600">
                    <a:schemeClr val="accent1">
                      <a:satMod val="175000"/>
                      <a:alpha val="40000"/>
                    </a:schemeClr>
                  </a:glow>
                </a:effectLst>
              </a:rPr>
              <a:t>Provide grant writing training and professional development</a:t>
            </a:r>
          </a:p>
          <a:p>
            <a:pPr marL="285750" indent="-285750">
              <a:buFont typeface="Arial" panose="020B0604020202020204" pitchFamily="34" charset="0"/>
              <a:buChar char="•"/>
            </a:pPr>
            <a:r>
              <a:rPr lang="en-US" dirty="0">
                <a:effectLst>
                  <a:glow rad="101600">
                    <a:schemeClr val="accent1">
                      <a:satMod val="175000"/>
                      <a:alpha val="40000"/>
                    </a:schemeClr>
                  </a:glow>
                </a:effectLst>
              </a:rPr>
              <a:t>Locate and provide upcoming project </a:t>
            </a:r>
            <a:r>
              <a:rPr lang="en-US" dirty="0" smtClean="0">
                <a:effectLst>
                  <a:glow rad="101600">
                    <a:schemeClr val="accent1">
                      <a:satMod val="175000"/>
                      <a:alpha val="40000"/>
                    </a:schemeClr>
                  </a:glow>
                </a:effectLst>
              </a:rPr>
              <a:t>opportunities</a:t>
            </a:r>
            <a:endParaRPr lang="en-US" dirty="0">
              <a:effectLst>
                <a:glow rad="101600">
                  <a:schemeClr val="accent1">
                    <a:satMod val="175000"/>
                    <a:alpha val="40000"/>
                  </a:schemeClr>
                </a:glow>
              </a:effectLst>
            </a:endParaRPr>
          </a:p>
          <a:p>
            <a:endParaRPr lang="en-US" dirty="0"/>
          </a:p>
        </p:txBody>
      </p:sp>
      <p:sp>
        <p:nvSpPr>
          <p:cNvPr id="6" name="TextBox 5"/>
          <p:cNvSpPr txBox="1"/>
          <p:nvPr/>
        </p:nvSpPr>
        <p:spPr>
          <a:xfrm>
            <a:off x="3549457" y="5217353"/>
            <a:ext cx="3210751" cy="307777"/>
          </a:xfrm>
          <a:prstGeom prst="rect">
            <a:avLst/>
          </a:prstGeom>
          <a:noFill/>
        </p:spPr>
        <p:txBody>
          <a:bodyPr wrap="none" rtlCol="0">
            <a:spAutoFit/>
          </a:bodyPr>
          <a:lstStyle/>
          <a:p>
            <a:r>
              <a:rPr lang="en-US" sz="1400" dirty="0" smtClean="0">
                <a:latin typeface="+mj-lt"/>
              </a:rPr>
              <a:t>TO LEARN MORE, CLICK THE LINKS BELOW</a:t>
            </a:r>
            <a:endParaRPr lang="en-US" sz="1400" dirty="0">
              <a:latin typeface="+mj-lt"/>
            </a:endParaRPr>
          </a:p>
        </p:txBody>
      </p:sp>
      <p:sp>
        <p:nvSpPr>
          <p:cNvPr id="7" name="Round Diagonal Corner Rectangle 6">
            <a:hlinkClick r:id="rId4"/>
          </p:cNvPr>
          <p:cNvSpPr/>
          <p:nvPr/>
        </p:nvSpPr>
        <p:spPr>
          <a:xfrm>
            <a:off x="3549457" y="5771351"/>
            <a:ext cx="1463040" cy="471788"/>
          </a:xfrm>
          <a:prstGeom prst="round2Diag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SPUI </a:t>
            </a:r>
          </a:p>
          <a:p>
            <a:pPr algn="ctr"/>
            <a:r>
              <a:rPr lang="en-US" sz="1600" dirty="0" smtClean="0">
                <a:solidFill>
                  <a:schemeClr val="tx1"/>
                </a:solidFill>
              </a:rPr>
              <a:t>Website</a:t>
            </a:r>
          </a:p>
        </p:txBody>
      </p:sp>
      <p:sp>
        <p:nvSpPr>
          <p:cNvPr id="8" name="Snip Diagonal Corner Rectangle 7">
            <a:hlinkClick r:id="rId5"/>
          </p:cNvPr>
          <p:cNvSpPr/>
          <p:nvPr/>
        </p:nvSpPr>
        <p:spPr>
          <a:xfrm>
            <a:off x="5419802" y="5773020"/>
            <a:ext cx="1463040" cy="471788"/>
          </a:xfrm>
          <a:prstGeom prst="snip2Diag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GrantForward.com</a:t>
            </a:r>
          </a:p>
        </p:txBody>
      </p:sp>
      <p:sp>
        <p:nvSpPr>
          <p:cNvPr id="10" name="TextBox 9"/>
          <p:cNvSpPr txBox="1"/>
          <p:nvPr/>
        </p:nvSpPr>
        <p:spPr>
          <a:xfrm>
            <a:off x="364033" y="6488668"/>
            <a:ext cx="9581597" cy="369332"/>
          </a:xfrm>
          <a:prstGeom prst="rect">
            <a:avLst/>
          </a:prstGeom>
          <a:noFill/>
        </p:spPr>
        <p:txBody>
          <a:bodyPr wrap="none" rtlCol="0">
            <a:spAutoFit/>
          </a:bodyPr>
          <a:lstStyle/>
          <a:p>
            <a:r>
              <a:rPr lang="en-US" dirty="0" smtClean="0"/>
              <a:t>OFFICE OF SPONSORED PROGRAMS &amp; UNIVERSITY INITIATIVES | ADMIN. BLDG. 207 | (479)880-4329</a:t>
            </a:r>
            <a:endParaRPr lang="en-US" dirty="0"/>
          </a:p>
        </p:txBody>
      </p:sp>
    </p:spTree>
    <p:extLst>
      <p:ext uri="{BB962C8B-B14F-4D97-AF65-F5344CB8AC3E}">
        <p14:creationId xmlns:p14="http://schemas.microsoft.com/office/powerpoint/2010/main" val="2843341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0" y="1251283"/>
            <a:ext cx="7347857" cy="560671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l="46465"/>
          <a:stretch/>
        </p:blipFill>
        <p:spPr>
          <a:xfrm>
            <a:off x="7296726" y="0"/>
            <a:ext cx="4895273" cy="68580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7301743" cy="1251283"/>
          </a:xfrm>
          <a:prstGeom prst="rect">
            <a:avLst/>
          </a:prstGeom>
        </p:spPr>
      </p:pic>
      <p:sp>
        <p:nvSpPr>
          <p:cNvPr id="4" name="TextBox 3"/>
          <p:cNvSpPr txBox="1"/>
          <p:nvPr/>
        </p:nvSpPr>
        <p:spPr>
          <a:xfrm>
            <a:off x="1984523" y="210143"/>
            <a:ext cx="4070345" cy="830997"/>
          </a:xfrm>
          <a:prstGeom prst="rect">
            <a:avLst/>
          </a:prstGeom>
          <a:noFill/>
        </p:spPr>
        <p:txBody>
          <a:bodyPr wrap="none" rtlCol="0">
            <a:spAutoFit/>
          </a:bodyPr>
          <a:lstStyle/>
          <a:p>
            <a:r>
              <a:rPr lang="en-US" sz="4800" dirty="0" smtClean="0">
                <a:solidFill>
                  <a:schemeClr val="accent4"/>
                </a:solidFill>
                <a:latin typeface="Baskerville Old Face" panose="02020602080505020303" pitchFamily="18" charset="0"/>
              </a:rPr>
              <a:t>JERRY CARES</a:t>
            </a:r>
            <a:endParaRPr lang="en-US" sz="4800" dirty="0">
              <a:solidFill>
                <a:schemeClr val="accent4"/>
              </a:solidFill>
              <a:latin typeface="Baskerville Old Face" panose="02020602080505020303" pitchFamily="18" charset="0"/>
            </a:endParaRPr>
          </a:p>
        </p:txBody>
      </p:sp>
      <p:sp>
        <p:nvSpPr>
          <p:cNvPr id="5" name="TextBox 4"/>
          <p:cNvSpPr txBox="1"/>
          <p:nvPr/>
        </p:nvSpPr>
        <p:spPr>
          <a:xfrm>
            <a:off x="849083" y="1551563"/>
            <a:ext cx="5649685" cy="3754874"/>
          </a:xfrm>
          <a:prstGeom prst="rect">
            <a:avLst/>
          </a:prstGeom>
          <a:noFill/>
        </p:spPr>
        <p:txBody>
          <a:bodyPr wrap="square" rtlCol="0">
            <a:spAutoFit/>
          </a:bodyPr>
          <a:lstStyle/>
          <a:p>
            <a:pPr algn="ctr"/>
            <a:r>
              <a:rPr lang="en-US" sz="2000" dirty="0"/>
              <a:t>Just like any family, university families face tough issues together. We share in the responsibility of working together to ensure that we have a safe and supportive learning and working environment, free from sexual misconduct, hazing, alcohol and drug abuse, and any other negative behaviors that are counterproductive to the environment needed for us all to feel valued and respected. The Jerry Cares program offers resources to equip and empower students with the tools, training, and resources to take necessary action. </a:t>
            </a:r>
          </a:p>
          <a:p>
            <a:pPr algn="ctr"/>
            <a:endParaRPr lang="en-US" sz="2000" dirty="0"/>
          </a:p>
        </p:txBody>
      </p:sp>
      <p:sp>
        <p:nvSpPr>
          <p:cNvPr id="6" name="TextBox 5"/>
          <p:cNvSpPr txBox="1"/>
          <p:nvPr/>
        </p:nvSpPr>
        <p:spPr>
          <a:xfrm>
            <a:off x="1636189" y="5152548"/>
            <a:ext cx="4075475" cy="307777"/>
          </a:xfrm>
          <a:prstGeom prst="rect">
            <a:avLst/>
          </a:prstGeom>
          <a:noFill/>
        </p:spPr>
        <p:txBody>
          <a:bodyPr wrap="none" rtlCol="0">
            <a:spAutoFit/>
          </a:bodyPr>
          <a:lstStyle/>
          <a:p>
            <a:r>
              <a:rPr lang="en-US" sz="1400" dirty="0" smtClean="0">
                <a:latin typeface="+mj-lt"/>
              </a:rPr>
              <a:t>VISIT THE FOLLOWING LINK FOR MORE INFORMATION</a:t>
            </a:r>
            <a:endParaRPr lang="en-US" sz="1400" dirty="0">
              <a:latin typeface="+mj-lt"/>
            </a:endParaRPr>
          </a:p>
        </p:txBody>
      </p:sp>
      <p:sp>
        <p:nvSpPr>
          <p:cNvPr id="7" name="Oval 6">
            <a:hlinkClick r:id="rId6"/>
          </p:cNvPr>
          <p:cNvSpPr/>
          <p:nvPr/>
        </p:nvSpPr>
        <p:spPr>
          <a:xfrm>
            <a:off x="2961852" y="5623750"/>
            <a:ext cx="1424146" cy="763049"/>
          </a:xfrm>
          <a:prstGeom prst="ellipse">
            <a:avLst/>
          </a:prstGeom>
          <a:solidFill>
            <a:schemeClr val="accent6">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Jerry Cares</a:t>
            </a:r>
            <a:endParaRPr lang="en-US" sz="2200" dirty="0">
              <a:solidFill>
                <a:schemeClr val="tx1"/>
              </a:solidFill>
            </a:endParaRPr>
          </a:p>
        </p:txBody>
      </p:sp>
    </p:spTree>
    <p:extLst>
      <p:ext uri="{BB962C8B-B14F-4D97-AF65-F5344CB8AC3E}">
        <p14:creationId xmlns:p14="http://schemas.microsoft.com/office/powerpoint/2010/main" val="208671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5568043" y="1251283"/>
            <a:ext cx="6623957" cy="560671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0225" y="-21710"/>
            <a:ext cx="6581775" cy="1272993"/>
          </a:xfrm>
          <a:prstGeom prst="rect">
            <a:avLst/>
          </a:prstGeom>
        </p:spPr>
      </p:pic>
      <p:sp>
        <p:nvSpPr>
          <p:cNvPr id="4" name="TextBox 3"/>
          <p:cNvSpPr txBox="1"/>
          <p:nvPr/>
        </p:nvSpPr>
        <p:spPr>
          <a:xfrm>
            <a:off x="7388361" y="188434"/>
            <a:ext cx="3848811" cy="830997"/>
          </a:xfrm>
          <a:prstGeom prst="rect">
            <a:avLst/>
          </a:prstGeom>
          <a:noFill/>
        </p:spPr>
        <p:txBody>
          <a:bodyPr wrap="none" rtlCol="0">
            <a:spAutoFit/>
          </a:bodyPr>
          <a:lstStyle/>
          <a:p>
            <a:r>
              <a:rPr lang="en-US" sz="4800" dirty="0" smtClean="0">
                <a:ln>
                  <a:solidFill>
                    <a:schemeClr val="accent2">
                      <a:lumMod val="60000"/>
                      <a:lumOff val="40000"/>
                    </a:schemeClr>
                  </a:solidFill>
                </a:ln>
                <a:solidFill>
                  <a:schemeClr val="accent4"/>
                </a:solidFill>
                <a:latin typeface="Cooper Black" panose="0208090404030B020404" pitchFamily="18" charset="0"/>
              </a:rPr>
              <a:t>CARE Team</a:t>
            </a:r>
            <a:endParaRPr lang="en-US" sz="4800" dirty="0">
              <a:ln>
                <a:solidFill>
                  <a:schemeClr val="accent2">
                    <a:lumMod val="60000"/>
                    <a:lumOff val="40000"/>
                  </a:schemeClr>
                </a:solidFill>
              </a:ln>
              <a:solidFill>
                <a:schemeClr val="accent4"/>
              </a:solidFill>
              <a:latin typeface="Cooper Black" panose="0208090404030B020404" pitchFamily="18" charset="0"/>
            </a:endParaRPr>
          </a:p>
        </p:txBody>
      </p:sp>
      <p:sp>
        <p:nvSpPr>
          <p:cNvPr id="5" name="TextBox 4"/>
          <p:cNvSpPr txBox="1"/>
          <p:nvPr/>
        </p:nvSpPr>
        <p:spPr>
          <a:xfrm>
            <a:off x="6055176" y="1548328"/>
            <a:ext cx="5799367" cy="4093428"/>
          </a:xfrm>
          <a:prstGeom prst="rect">
            <a:avLst/>
          </a:prstGeom>
          <a:noFill/>
        </p:spPr>
        <p:txBody>
          <a:bodyPr wrap="square" rtlCol="0">
            <a:spAutoFit/>
          </a:bodyPr>
          <a:lstStyle/>
          <a:p>
            <a:pPr algn="ctr"/>
            <a:r>
              <a:rPr lang="en-US" sz="2000" dirty="0"/>
              <a:t>The CARE Team serves the university community by assessing and responding to all reports of threatening, disruptive, or concerning behaviors</a:t>
            </a:r>
            <a:r>
              <a:rPr lang="en-US" sz="2000" dirty="0" smtClean="0"/>
              <a:t>.</a:t>
            </a:r>
          </a:p>
          <a:p>
            <a:pPr algn="ctr"/>
            <a:endParaRPr lang="en-US" sz="2000" dirty="0"/>
          </a:p>
          <a:p>
            <a:pPr algn="ctr"/>
            <a:r>
              <a:rPr lang="en-US" sz="2000" b="1" dirty="0" smtClean="0"/>
              <a:t>TO SUBMIT A REPORT</a:t>
            </a:r>
          </a:p>
          <a:p>
            <a:pPr algn="ctr"/>
            <a:endParaRPr lang="en-US" sz="2000" dirty="0" smtClean="0"/>
          </a:p>
          <a:p>
            <a:pPr marL="285750" indent="-285750">
              <a:buFont typeface="Arial" panose="020B0604020202020204" pitchFamily="34" charset="0"/>
              <a:buChar char="•"/>
            </a:pPr>
            <a:r>
              <a:rPr lang="en-US" sz="2000" dirty="0"/>
              <a:t>Call or email Amy Pennington, </a:t>
            </a:r>
            <a:r>
              <a:rPr lang="en-US" sz="2000" dirty="0" smtClean="0"/>
              <a:t>AVP/Dean </a:t>
            </a:r>
            <a:r>
              <a:rPr lang="en-US" sz="2000" dirty="0"/>
              <a:t>of Students and CARE Team Chair, at (479)968-0407 or apennington@atu.edu</a:t>
            </a:r>
          </a:p>
          <a:p>
            <a:pPr marL="285750" indent="-285750">
              <a:buFont typeface="Arial" panose="020B0604020202020204" pitchFamily="34" charset="0"/>
              <a:buChar char="•"/>
            </a:pPr>
            <a:r>
              <a:rPr lang="en-US" sz="2000" dirty="0"/>
              <a:t>Call or email any member of the CARE Team (complete list available at www.atu.edu/careteam)</a:t>
            </a:r>
          </a:p>
          <a:p>
            <a:pPr algn="ctr"/>
            <a:endParaRPr lang="en-US" sz="2000" dirty="0" smtClean="0"/>
          </a:p>
          <a:p>
            <a:pPr algn="ctr"/>
            <a:endParaRPr lang="en-US" sz="2000" dirty="0"/>
          </a:p>
        </p:txBody>
      </p:sp>
      <p:sp>
        <p:nvSpPr>
          <p:cNvPr id="7" name="Rounded Rectangle 6">
            <a:hlinkClick r:id="rId5"/>
          </p:cNvPr>
          <p:cNvSpPr/>
          <p:nvPr/>
        </p:nvSpPr>
        <p:spPr>
          <a:xfrm>
            <a:off x="7623187" y="5486915"/>
            <a:ext cx="2448347" cy="904013"/>
          </a:xfrm>
          <a:prstGeom prst="roundRect">
            <a:avLst/>
          </a:prstGeom>
          <a:solidFill>
            <a:schemeClr val="accent6">
              <a:lumMod val="75000"/>
            </a:schemeClr>
          </a:solidFill>
          <a:ln>
            <a:noFill/>
          </a:ln>
          <a:scene3d>
            <a:camera prst="orthographicFront"/>
            <a:lightRig rig="morning" dir="t"/>
          </a:scene3d>
          <a:sp3d prstMaterial="metal">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a:solidFill>
                    <a:schemeClr val="accent6">
                      <a:lumMod val="60000"/>
                      <a:lumOff val="40000"/>
                    </a:schemeClr>
                  </a:solidFill>
                </a:ln>
                <a:solidFill>
                  <a:srgbClr val="FF0000"/>
                </a:solidFill>
              </a:rPr>
              <a:t>Submit a CARE Team Referral</a:t>
            </a:r>
            <a:endParaRPr lang="en-US" sz="2400" dirty="0">
              <a:ln>
                <a:solidFill>
                  <a:schemeClr val="accent6">
                    <a:lumMod val="60000"/>
                    <a:lumOff val="40000"/>
                  </a:schemeClr>
                </a:solidFill>
              </a:ln>
              <a:solidFill>
                <a:srgbClr val="FF0000"/>
              </a:solidFill>
            </a:endParaRPr>
          </a:p>
        </p:txBody>
      </p:sp>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r="38313"/>
          <a:stretch/>
        </p:blipFill>
        <p:spPr>
          <a:xfrm>
            <a:off x="0" y="0"/>
            <a:ext cx="5640636" cy="6858000"/>
          </a:xfrm>
          <a:prstGeom prst="rect">
            <a:avLst/>
          </a:prstGeom>
        </p:spPr>
      </p:pic>
    </p:spTree>
    <p:extLst>
      <p:ext uri="{BB962C8B-B14F-4D97-AF65-F5344CB8AC3E}">
        <p14:creationId xmlns:p14="http://schemas.microsoft.com/office/powerpoint/2010/main" val="667986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l="62691"/>
          <a:stretch/>
        </p:blipFill>
        <p:spPr>
          <a:xfrm>
            <a:off x="8780442" y="0"/>
            <a:ext cx="3411557" cy="6858000"/>
          </a:xfrm>
          <a:prstGeom prst="rect">
            <a:avLst/>
          </a:prstGeom>
        </p:spPr>
      </p:pic>
      <p:sp>
        <p:nvSpPr>
          <p:cNvPr id="3" name="TextBox 2"/>
          <p:cNvSpPr txBox="1"/>
          <p:nvPr/>
        </p:nvSpPr>
        <p:spPr>
          <a:xfrm>
            <a:off x="803069" y="146957"/>
            <a:ext cx="6816931" cy="707886"/>
          </a:xfrm>
          <a:prstGeom prst="rect">
            <a:avLst/>
          </a:prstGeom>
          <a:noFill/>
        </p:spPr>
        <p:txBody>
          <a:bodyPr wrap="none" rtlCol="0">
            <a:spAutoFit/>
          </a:bodyPr>
          <a:lstStyle/>
          <a:p>
            <a:r>
              <a:rPr lang="en-US" sz="4000" dirty="0" smtClean="0">
                <a:solidFill>
                  <a:srgbClr val="FFC00D"/>
                </a:solidFill>
                <a:effectLst>
                  <a:glow rad="63500">
                    <a:schemeClr val="accent5">
                      <a:satMod val="175000"/>
                      <a:alpha val="40000"/>
                    </a:schemeClr>
                  </a:glow>
                </a:effectLst>
              </a:rPr>
              <a:t>THE GREEN &amp; GOLD CUPBOARD</a:t>
            </a:r>
            <a:endParaRPr lang="en-US" sz="4000" dirty="0">
              <a:solidFill>
                <a:srgbClr val="FFC00D"/>
              </a:solidFill>
              <a:effectLst>
                <a:glow rad="63500">
                  <a:schemeClr val="accent5">
                    <a:satMod val="175000"/>
                    <a:alpha val="40000"/>
                  </a:schemeClr>
                </a:glow>
              </a:effectLst>
            </a:endParaRPr>
          </a:p>
        </p:txBody>
      </p:sp>
      <p:sp>
        <p:nvSpPr>
          <p:cNvPr id="4" name="Rectangle 3"/>
          <p:cNvSpPr/>
          <p:nvPr/>
        </p:nvSpPr>
        <p:spPr>
          <a:xfrm>
            <a:off x="145720" y="1189282"/>
            <a:ext cx="8131628" cy="3416320"/>
          </a:xfrm>
          <a:prstGeom prst="rect">
            <a:avLst/>
          </a:prstGeom>
        </p:spPr>
        <p:txBody>
          <a:bodyPr wrap="square">
            <a:spAutoFit/>
          </a:bodyPr>
          <a:lstStyle/>
          <a:p>
            <a:pPr algn="ctr"/>
            <a:r>
              <a:rPr lang="en-US" sz="2400" dirty="0">
                <a:solidFill>
                  <a:srgbClr val="FFC00D"/>
                </a:solidFill>
                <a:effectLst>
                  <a:glow rad="63500">
                    <a:schemeClr val="accent5">
                      <a:satMod val="175000"/>
                      <a:alpha val="40000"/>
                    </a:schemeClr>
                  </a:glow>
                </a:effectLst>
                <a:latin typeface="YACgEZ1cb1Q 0"/>
              </a:rPr>
              <a:t>The Green and Gold Cupboard exists to fight hunger right here at home by providing healthy, nutritious food to all members of the Tech community, including students, faculty, and staff. </a:t>
            </a:r>
          </a:p>
          <a:p>
            <a:pPr algn="ctr"/>
            <a:r>
              <a:rPr lang="en-US" sz="2400" dirty="0">
                <a:solidFill>
                  <a:srgbClr val="FFC00D"/>
                </a:solidFill>
                <a:effectLst>
                  <a:glow rad="63500">
                    <a:schemeClr val="accent5">
                      <a:satMod val="175000"/>
                      <a:alpha val="40000"/>
                    </a:schemeClr>
                  </a:glow>
                </a:effectLst>
                <a:latin typeface="YACgEZ1cb1Q 0"/>
              </a:rPr>
              <a:t> </a:t>
            </a:r>
          </a:p>
          <a:p>
            <a:pPr algn="ctr"/>
            <a:r>
              <a:rPr lang="en-US" sz="2400" dirty="0">
                <a:solidFill>
                  <a:srgbClr val="FFC00D"/>
                </a:solidFill>
                <a:effectLst>
                  <a:glow rad="63500">
                    <a:schemeClr val="accent5">
                      <a:satMod val="175000"/>
                      <a:alpha val="40000"/>
                    </a:schemeClr>
                  </a:glow>
                </a:effectLst>
                <a:latin typeface="YACgEZ1cb1Q 0"/>
              </a:rPr>
              <a:t>The GGC is open to anyone with a valid Tech ID, including all current faculty, staff, and students at ATU and the ATU Ozark campus</a:t>
            </a:r>
            <a:r>
              <a:rPr lang="en-US" sz="2400" dirty="0" smtClean="0">
                <a:solidFill>
                  <a:srgbClr val="FFC00D"/>
                </a:solidFill>
                <a:effectLst>
                  <a:glow rad="63500">
                    <a:schemeClr val="accent5">
                      <a:satMod val="175000"/>
                      <a:alpha val="40000"/>
                    </a:schemeClr>
                  </a:glow>
                </a:effectLst>
                <a:latin typeface="YACgEZ1cb1Q 0"/>
              </a:rPr>
              <a:t>. We </a:t>
            </a:r>
            <a:r>
              <a:rPr lang="en-US" sz="2400" dirty="0">
                <a:solidFill>
                  <a:srgbClr val="FFC00D"/>
                </a:solidFill>
                <a:effectLst>
                  <a:glow rad="63500">
                    <a:schemeClr val="accent5">
                      <a:satMod val="175000"/>
                      <a:alpha val="40000"/>
                    </a:schemeClr>
                  </a:glow>
                </a:effectLst>
                <a:latin typeface="YACgEZ1cb1Q 0"/>
              </a:rPr>
              <a:t>welcome requests for food and donations any time during our regular open hours.</a:t>
            </a:r>
          </a:p>
        </p:txBody>
      </p:sp>
      <p:sp>
        <p:nvSpPr>
          <p:cNvPr id="5" name="32-Point Star 4">
            <a:hlinkClick r:id="rId5"/>
          </p:cNvPr>
          <p:cNvSpPr/>
          <p:nvPr/>
        </p:nvSpPr>
        <p:spPr>
          <a:xfrm>
            <a:off x="2930491" y="4940041"/>
            <a:ext cx="2934878" cy="1284489"/>
          </a:xfrm>
          <a:prstGeom prst="star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Current Pantry Hours</a:t>
            </a:r>
            <a:endParaRPr lang="en-US" sz="2200" dirty="0">
              <a:solidFill>
                <a:schemeClr val="tx1"/>
              </a:solidFill>
            </a:endParaRPr>
          </a:p>
        </p:txBody>
      </p:sp>
      <p:sp>
        <p:nvSpPr>
          <p:cNvPr id="6" name="TextBox 5"/>
          <p:cNvSpPr txBox="1"/>
          <p:nvPr/>
        </p:nvSpPr>
        <p:spPr>
          <a:xfrm>
            <a:off x="634784" y="6471222"/>
            <a:ext cx="7153497" cy="369332"/>
          </a:xfrm>
          <a:prstGeom prst="rect">
            <a:avLst/>
          </a:prstGeom>
          <a:noFill/>
        </p:spPr>
        <p:txBody>
          <a:bodyPr wrap="none" rtlCol="0">
            <a:spAutoFit/>
          </a:bodyPr>
          <a:lstStyle/>
          <a:p>
            <a:r>
              <a:rPr lang="en-US" dirty="0" smtClean="0">
                <a:solidFill>
                  <a:srgbClr val="FFC00D"/>
                </a:solidFill>
                <a:effectLst>
                  <a:glow rad="63500">
                    <a:schemeClr val="accent5">
                      <a:satMod val="175000"/>
                      <a:alpha val="40000"/>
                    </a:schemeClr>
                  </a:glow>
                </a:effectLst>
              </a:rPr>
              <a:t>GREEN AND GOLD CUPBOARD | 1019 N. ARKANSAS AVE. | GGC@ATU.EDU</a:t>
            </a:r>
            <a:endParaRPr lang="en-US" dirty="0">
              <a:solidFill>
                <a:srgbClr val="FFC00D"/>
              </a:solidFill>
              <a:effectLst>
                <a:glow rad="63500">
                  <a:schemeClr val="accent5">
                    <a:satMod val="175000"/>
                    <a:alpha val="40000"/>
                  </a:schemeClr>
                </a:glow>
              </a:effectLst>
            </a:endParaRPr>
          </a:p>
        </p:txBody>
      </p:sp>
    </p:spTree>
    <p:extLst>
      <p:ext uri="{BB962C8B-B14F-4D97-AF65-F5344CB8AC3E}">
        <p14:creationId xmlns:p14="http://schemas.microsoft.com/office/powerpoint/2010/main" val="2878946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943" y="0"/>
            <a:ext cx="11576957" cy="6858000"/>
          </a:xfrm>
          <a:prstGeom prst="rect">
            <a:avLst/>
          </a:prstGeom>
        </p:spPr>
      </p:pic>
      <p:sp>
        <p:nvSpPr>
          <p:cNvPr id="4" name="TextBox 3"/>
          <p:cNvSpPr txBox="1"/>
          <p:nvPr/>
        </p:nvSpPr>
        <p:spPr>
          <a:xfrm>
            <a:off x="3088499" y="235440"/>
            <a:ext cx="5791842" cy="707886"/>
          </a:xfrm>
          <a:prstGeom prst="rect">
            <a:avLst/>
          </a:prstGeom>
          <a:noFill/>
        </p:spPr>
        <p:txBody>
          <a:bodyPr wrap="none" rtlCol="0">
            <a:spAutoFit/>
          </a:bodyPr>
          <a:lstStyle/>
          <a:p>
            <a:r>
              <a:rPr lang="en-US" sz="4000" dirty="0" smtClean="0"/>
              <a:t>DIVERSITY AND INCLUSION</a:t>
            </a:r>
            <a:endParaRPr lang="en-US" sz="4000" dirty="0"/>
          </a:p>
        </p:txBody>
      </p:sp>
      <p:sp>
        <p:nvSpPr>
          <p:cNvPr id="5" name="TextBox 4"/>
          <p:cNvSpPr txBox="1"/>
          <p:nvPr/>
        </p:nvSpPr>
        <p:spPr>
          <a:xfrm>
            <a:off x="514349" y="1178765"/>
            <a:ext cx="10940143" cy="3539430"/>
          </a:xfrm>
          <a:prstGeom prst="rect">
            <a:avLst/>
          </a:prstGeom>
          <a:noFill/>
        </p:spPr>
        <p:txBody>
          <a:bodyPr wrap="square" rtlCol="0">
            <a:spAutoFit/>
          </a:bodyPr>
          <a:lstStyle/>
          <a:p>
            <a:pPr algn="ctr"/>
            <a:r>
              <a:rPr lang="en-US" sz="2800" dirty="0"/>
              <a:t>The Department of Diversity and Inclusion (DDI) focuses on enhancing and supporting the experiences of students within underrepresented populations and marginalized groups. DDI is the primary support to several registered student organizations and presents training, workshops, and cultural celebration events designed to support the success of underserved students and strengthen the cultural competency of the campus community. </a:t>
            </a:r>
          </a:p>
          <a:p>
            <a:pPr algn="ctr"/>
            <a:endParaRPr lang="en-US" sz="2800" dirty="0"/>
          </a:p>
        </p:txBody>
      </p:sp>
      <p:sp>
        <p:nvSpPr>
          <p:cNvPr id="6" name="TextBox 5"/>
          <p:cNvSpPr txBox="1"/>
          <p:nvPr/>
        </p:nvSpPr>
        <p:spPr>
          <a:xfrm>
            <a:off x="2707401" y="6465963"/>
            <a:ext cx="6554038" cy="369332"/>
          </a:xfrm>
          <a:prstGeom prst="rect">
            <a:avLst/>
          </a:prstGeom>
          <a:noFill/>
        </p:spPr>
        <p:txBody>
          <a:bodyPr wrap="none" rtlCol="0">
            <a:spAutoFit/>
          </a:bodyPr>
          <a:lstStyle/>
          <a:p>
            <a:r>
              <a:rPr lang="en-US" dirty="0" smtClean="0"/>
              <a:t>DIVERSITY AND INCLUSION | (479)880-4372 | DIVERSITY@ATU.EDU</a:t>
            </a:r>
          </a:p>
        </p:txBody>
      </p:sp>
    </p:spTree>
    <p:extLst>
      <p:ext uri="{BB962C8B-B14F-4D97-AF65-F5344CB8AC3E}">
        <p14:creationId xmlns:p14="http://schemas.microsoft.com/office/powerpoint/2010/main" val="1258405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3802936" y="0"/>
            <a:ext cx="4586127" cy="769441"/>
          </a:xfrm>
          <a:prstGeom prst="rect">
            <a:avLst/>
          </a:prstGeom>
          <a:noFill/>
        </p:spPr>
        <p:txBody>
          <a:bodyPr wrap="none" rtlCol="0">
            <a:spAutoFit/>
          </a:bodyPr>
          <a:lstStyle/>
          <a:p>
            <a:r>
              <a:rPr lang="en-US" sz="4400" dirty="0" smtClean="0"/>
              <a:t>VETERAN SERVICES</a:t>
            </a:r>
            <a:endParaRPr lang="en-US" sz="4400" dirty="0"/>
          </a:p>
        </p:txBody>
      </p:sp>
      <p:sp>
        <p:nvSpPr>
          <p:cNvPr id="4" name="TextBox 3"/>
          <p:cNvSpPr txBox="1"/>
          <p:nvPr/>
        </p:nvSpPr>
        <p:spPr>
          <a:xfrm>
            <a:off x="1545130" y="1018903"/>
            <a:ext cx="9101738" cy="2246769"/>
          </a:xfrm>
          <a:prstGeom prst="rect">
            <a:avLst/>
          </a:prstGeom>
          <a:noFill/>
        </p:spPr>
        <p:txBody>
          <a:bodyPr wrap="square" rtlCol="0">
            <a:spAutoFit/>
          </a:bodyPr>
          <a:lstStyle/>
          <a:p>
            <a:pPr algn="ctr"/>
            <a:r>
              <a:rPr lang="en-US" sz="2800" dirty="0"/>
              <a:t>Whether you're a veteran, a dependent, or currently serving, the Office of Veteran Services is here for you. Come in for assistance with benefits, questions and concerns, or even just to utilize the Veteran's Lounge. We are here to guide you through your journey of higher education.</a:t>
            </a:r>
          </a:p>
        </p:txBody>
      </p:sp>
      <p:sp>
        <p:nvSpPr>
          <p:cNvPr id="5" name="TextBox 4"/>
          <p:cNvSpPr txBox="1"/>
          <p:nvPr/>
        </p:nvSpPr>
        <p:spPr>
          <a:xfrm>
            <a:off x="2026263" y="6488668"/>
            <a:ext cx="8139472" cy="369332"/>
          </a:xfrm>
          <a:prstGeom prst="rect">
            <a:avLst/>
          </a:prstGeom>
          <a:noFill/>
        </p:spPr>
        <p:txBody>
          <a:bodyPr wrap="none" rtlCol="0">
            <a:spAutoFit/>
          </a:bodyPr>
          <a:lstStyle/>
          <a:p>
            <a:r>
              <a:rPr lang="en-US" dirty="0" smtClean="0"/>
              <a:t>VETERAN SERVICES | DOC BRYAN 104 | (479)968-0445 | WWW.ATU.EDU/VETERANS/ </a:t>
            </a:r>
            <a:endParaRPr lang="en-US" dirty="0"/>
          </a:p>
        </p:txBody>
      </p:sp>
      <p:sp>
        <p:nvSpPr>
          <p:cNvPr id="6" name="TextBox 5"/>
          <p:cNvSpPr txBox="1"/>
          <p:nvPr/>
        </p:nvSpPr>
        <p:spPr>
          <a:xfrm>
            <a:off x="3857181" y="3515134"/>
            <a:ext cx="4477636" cy="369332"/>
          </a:xfrm>
          <a:prstGeom prst="rect">
            <a:avLst/>
          </a:prstGeom>
          <a:noFill/>
        </p:spPr>
        <p:txBody>
          <a:bodyPr wrap="none" rtlCol="0">
            <a:spAutoFit/>
          </a:bodyPr>
          <a:lstStyle/>
          <a:p>
            <a:r>
              <a:rPr lang="en-US" dirty="0" smtClean="0"/>
              <a:t>VISIT THE FOLLOWING LINKS TO LEARN MORE</a:t>
            </a:r>
            <a:endParaRPr lang="en-US" dirty="0"/>
          </a:p>
        </p:txBody>
      </p:sp>
      <p:sp>
        <p:nvSpPr>
          <p:cNvPr id="8" name="Rectangle 7">
            <a:hlinkClick r:id="rId3"/>
          </p:cNvPr>
          <p:cNvSpPr/>
          <p:nvPr/>
        </p:nvSpPr>
        <p:spPr>
          <a:xfrm>
            <a:off x="1545130" y="4289080"/>
            <a:ext cx="2448347" cy="904013"/>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54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Apply for VA Benefits</a:t>
            </a:r>
            <a:endParaRPr lang="en-US" sz="2400" dirty="0">
              <a:solidFill>
                <a:schemeClr val="tx1"/>
              </a:solidFill>
            </a:endParaRPr>
          </a:p>
        </p:txBody>
      </p:sp>
      <p:sp>
        <p:nvSpPr>
          <p:cNvPr id="9" name="Rectangle 8">
            <a:hlinkClick r:id="rId4"/>
          </p:cNvPr>
          <p:cNvSpPr/>
          <p:nvPr/>
        </p:nvSpPr>
        <p:spPr>
          <a:xfrm>
            <a:off x="4872916" y="4317516"/>
            <a:ext cx="2448347" cy="904013"/>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54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Tuition </a:t>
            </a:r>
          </a:p>
          <a:p>
            <a:pPr algn="ctr"/>
            <a:r>
              <a:rPr lang="en-US" sz="2400" dirty="0" smtClean="0">
                <a:solidFill>
                  <a:schemeClr val="tx1"/>
                </a:solidFill>
              </a:rPr>
              <a:t>Assistance</a:t>
            </a:r>
            <a:endParaRPr lang="en-US" sz="2400" dirty="0">
              <a:solidFill>
                <a:schemeClr val="tx1"/>
              </a:solidFill>
            </a:endParaRPr>
          </a:p>
        </p:txBody>
      </p:sp>
      <p:sp>
        <p:nvSpPr>
          <p:cNvPr id="10" name="Rectangle 9">
            <a:hlinkClick r:id="rId5"/>
          </p:cNvPr>
          <p:cNvSpPr/>
          <p:nvPr/>
        </p:nvSpPr>
        <p:spPr>
          <a:xfrm>
            <a:off x="8198521" y="4289080"/>
            <a:ext cx="2448347" cy="904013"/>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54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Student</a:t>
            </a:r>
          </a:p>
          <a:p>
            <a:pPr algn="ctr"/>
            <a:r>
              <a:rPr lang="en-US" sz="2400" dirty="0" smtClean="0">
                <a:solidFill>
                  <a:schemeClr val="tx1"/>
                </a:solidFill>
              </a:rPr>
              <a:t>Organizations</a:t>
            </a:r>
            <a:endParaRPr lang="en-US" sz="2400" dirty="0">
              <a:solidFill>
                <a:schemeClr val="tx1"/>
              </a:solidFill>
            </a:endParaRPr>
          </a:p>
        </p:txBody>
      </p:sp>
    </p:spTree>
    <p:extLst>
      <p:ext uri="{BB962C8B-B14F-4D97-AF65-F5344CB8AC3E}">
        <p14:creationId xmlns:p14="http://schemas.microsoft.com/office/powerpoint/2010/main" val="2002260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48611"/>
          <a:stretch/>
        </p:blipFill>
        <p:spPr>
          <a:xfrm>
            <a:off x="0" y="0"/>
            <a:ext cx="4699000" cy="6858000"/>
          </a:xfrm>
          <a:prstGeom prst="rect">
            <a:avLst/>
          </a:prstGeom>
        </p:spPr>
      </p:pic>
      <p:sp>
        <p:nvSpPr>
          <p:cNvPr id="3" name="TextBox 2"/>
          <p:cNvSpPr txBox="1"/>
          <p:nvPr/>
        </p:nvSpPr>
        <p:spPr>
          <a:xfrm>
            <a:off x="6351814" y="114301"/>
            <a:ext cx="4463338" cy="707886"/>
          </a:xfrm>
          <a:prstGeom prst="rect">
            <a:avLst/>
          </a:prstGeom>
          <a:noFill/>
        </p:spPr>
        <p:txBody>
          <a:bodyPr wrap="none" rtlCol="0">
            <a:spAutoFit/>
          </a:bodyPr>
          <a:lstStyle/>
          <a:p>
            <a:r>
              <a:rPr lang="en-US" sz="4000" dirty="0" smtClean="0"/>
              <a:t>DISABILITY SERVICES</a:t>
            </a:r>
            <a:endParaRPr lang="en-US" sz="4000" dirty="0"/>
          </a:p>
        </p:txBody>
      </p:sp>
      <p:sp>
        <p:nvSpPr>
          <p:cNvPr id="4" name="TextBox 3"/>
          <p:cNvSpPr txBox="1"/>
          <p:nvPr/>
        </p:nvSpPr>
        <p:spPr>
          <a:xfrm>
            <a:off x="5380407" y="1053628"/>
            <a:ext cx="6406146" cy="3416320"/>
          </a:xfrm>
          <a:prstGeom prst="rect">
            <a:avLst/>
          </a:prstGeom>
          <a:noFill/>
        </p:spPr>
        <p:txBody>
          <a:bodyPr wrap="square" rtlCol="0">
            <a:spAutoFit/>
          </a:bodyPr>
          <a:lstStyle/>
          <a:p>
            <a:pPr algn="ctr"/>
            <a:r>
              <a:rPr lang="en-US" sz="2400" dirty="0">
                <a:effectLst>
                  <a:glow rad="101600">
                    <a:srgbClr val="FFC000">
                      <a:alpha val="40000"/>
                    </a:srgbClr>
                  </a:glow>
                </a:effectLst>
              </a:rPr>
              <a:t>We value disability as an aspect of diversity and are committed to moving our campus towards an equitable and inclusive environment for all students. If you have questions about our department, or have a need for academic or on-campus housing accommodations, please contact any member of our staff at (479) 968-0302 or stop by and visit with us in the Doc Bryan Student Services Center, Suite 141.</a:t>
            </a:r>
          </a:p>
        </p:txBody>
      </p:sp>
      <p:sp>
        <p:nvSpPr>
          <p:cNvPr id="5" name="Round Single Corner Rectangle 4">
            <a:hlinkClick r:id="rId4"/>
          </p:cNvPr>
          <p:cNvSpPr/>
          <p:nvPr/>
        </p:nvSpPr>
        <p:spPr>
          <a:xfrm>
            <a:off x="7359307" y="4701390"/>
            <a:ext cx="2448347" cy="904013"/>
          </a:xfrm>
          <a:prstGeom prst="round1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76200" contourW="44450">
            <a:bevelT w="190500" h="38100"/>
            <a:extrusionClr>
              <a:schemeClr val="tx1"/>
            </a:extrusionClr>
            <a:contourClr>
              <a:schemeClr val="accent4">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Apply for Disability Services</a:t>
            </a:r>
            <a:endParaRPr lang="en-US" sz="2400" dirty="0">
              <a:solidFill>
                <a:schemeClr val="tx1"/>
              </a:solidFill>
            </a:endParaRPr>
          </a:p>
        </p:txBody>
      </p:sp>
      <p:sp>
        <p:nvSpPr>
          <p:cNvPr id="6" name="TextBox 5"/>
          <p:cNvSpPr txBox="1"/>
          <p:nvPr/>
        </p:nvSpPr>
        <p:spPr>
          <a:xfrm>
            <a:off x="5902972" y="6488668"/>
            <a:ext cx="5361019" cy="369332"/>
          </a:xfrm>
          <a:prstGeom prst="rect">
            <a:avLst/>
          </a:prstGeom>
          <a:noFill/>
        </p:spPr>
        <p:txBody>
          <a:bodyPr wrap="none" rtlCol="0">
            <a:spAutoFit/>
          </a:bodyPr>
          <a:lstStyle/>
          <a:p>
            <a:r>
              <a:rPr lang="en-US" dirty="0" smtClean="0">
                <a:latin typeface="+mj-lt"/>
              </a:rPr>
              <a:t>DISABILITY SERVICES | DOC BRYAN 141 | (479)968-0302</a:t>
            </a:r>
            <a:endParaRPr lang="en-US" dirty="0">
              <a:latin typeface="+mj-lt"/>
            </a:endParaRPr>
          </a:p>
        </p:txBody>
      </p:sp>
    </p:spTree>
    <p:extLst>
      <p:ext uri="{BB962C8B-B14F-4D97-AF65-F5344CB8AC3E}">
        <p14:creationId xmlns:p14="http://schemas.microsoft.com/office/powerpoint/2010/main" val="1556589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053" name="Picture 5" descr="https://pixabay.com/get/52e3d7454957af14f6d1867dda6d49214b6ac3e45657724b772b7fdc9f/background-4326353_192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8027" y="0"/>
            <a:ext cx="10003971" cy="68579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45324" y="43373"/>
            <a:ext cx="5282600" cy="769441"/>
          </a:xfrm>
          <a:prstGeom prst="rect">
            <a:avLst/>
          </a:prstGeom>
          <a:noFill/>
        </p:spPr>
        <p:txBody>
          <a:bodyPr wrap="none" rtlCol="0">
            <a:spAutoFit/>
          </a:bodyPr>
          <a:lstStyle/>
          <a:p>
            <a:r>
              <a:rPr lang="en-US" sz="4400" dirty="0" smtClean="0"/>
              <a:t>ATU CAREER SERVICES</a:t>
            </a:r>
            <a:endParaRPr lang="en-US" sz="4400" dirty="0"/>
          </a:p>
        </p:txBody>
      </p:sp>
      <p:sp>
        <p:nvSpPr>
          <p:cNvPr id="7" name="TextBox 6"/>
          <p:cNvSpPr txBox="1"/>
          <p:nvPr/>
        </p:nvSpPr>
        <p:spPr>
          <a:xfrm>
            <a:off x="2440689" y="1012942"/>
            <a:ext cx="4821173" cy="3970318"/>
          </a:xfrm>
          <a:prstGeom prst="rect">
            <a:avLst/>
          </a:prstGeom>
          <a:noFill/>
        </p:spPr>
        <p:txBody>
          <a:bodyPr wrap="square" rtlCol="0">
            <a:spAutoFit/>
          </a:bodyPr>
          <a:lstStyle/>
          <a:p>
            <a:r>
              <a:rPr lang="en-US" sz="1400" b="1" u="sng" dirty="0" smtClean="0">
                <a:latin typeface="Microsoft Tai Le" panose="020B0502040204020203" pitchFamily="34" charset="0"/>
                <a:cs typeface="Microsoft Tai Le" panose="020B0502040204020203" pitchFamily="34" charset="0"/>
              </a:rPr>
              <a:t>ELEVATE: The Online Career Advancement Academy</a:t>
            </a:r>
          </a:p>
          <a:p>
            <a:endParaRPr lang="en-US" sz="1400" dirty="0" smtClean="0"/>
          </a:p>
          <a:p>
            <a:r>
              <a:rPr lang="en-US" sz="1400" b="1" dirty="0" smtClean="0">
                <a:latin typeface="+mj-lt"/>
              </a:rPr>
              <a:t>HIGHLIGHTS</a:t>
            </a:r>
          </a:p>
          <a:p>
            <a:pPr marL="285750" indent="-285750">
              <a:buFont typeface="Arial" panose="020B0604020202020204" pitchFamily="34" charset="0"/>
              <a:buChar char="•"/>
            </a:pPr>
            <a:r>
              <a:rPr lang="en-US" sz="1400" dirty="0" smtClean="0"/>
              <a:t>A self-paced online professional development program</a:t>
            </a:r>
          </a:p>
          <a:p>
            <a:pPr marL="285750" indent="-285750">
              <a:buFont typeface="Arial" panose="020B0604020202020204" pitchFamily="34" charset="0"/>
              <a:buChar char="•"/>
            </a:pPr>
            <a:r>
              <a:rPr lang="en-US" sz="1400" dirty="0" smtClean="0"/>
              <a:t>Graduate students must have earned six credit hours with a 3.0 GPA to enroll</a:t>
            </a:r>
          </a:p>
          <a:p>
            <a:pPr marL="285750" indent="-285750">
              <a:buFont typeface="Arial" panose="020B0604020202020204" pitchFamily="34" charset="0"/>
              <a:buChar char="•"/>
            </a:pPr>
            <a:r>
              <a:rPr lang="en-US" sz="1400" dirty="0" smtClean="0"/>
              <a:t>Students have a maximum of 10 semesters to complete six milestones at their own pace</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r>
              <a:rPr lang="en-US" sz="1400" b="1" dirty="0" smtClean="0"/>
              <a:t>MILESTONES</a:t>
            </a:r>
            <a:r>
              <a:rPr lang="en-US" sz="1400" dirty="0" smtClean="0"/>
              <a:t> </a:t>
            </a:r>
            <a:r>
              <a:rPr lang="en-US" sz="1200" dirty="0" smtClean="0"/>
              <a:t>(may be completed in any order)</a:t>
            </a:r>
          </a:p>
          <a:p>
            <a:pPr marL="285750" indent="-285750">
              <a:buFont typeface="Arial" panose="020B0604020202020204" pitchFamily="34" charset="0"/>
              <a:buChar char="•"/>
            </a:pPr>
            <a:r>
              <a:rPr lang="en-US" sz="1400" dirty="0" smtClean="0"/>
              <a:t>M1: Self Assessment</a:t>
            </a:r>
          </a:p>
          <a:p>
            <a:pPr marL="285750" indent="-285750">
              <a:buFont typeface="Arial" panose="020B0604020202020204" pitchFamily="34" charset="0"/>
              <a:buChar char="•"/>
            </a:pPr>
            <a:r>
              <a:rPr lang="en-US" sz="1400" dirty="0" smtClean="0"/>
              <a:t>M2: Career Action Plan</a:t>
            </a:r>
          </a:p>
          <a:p>
            <a:pPr marL="285750" indent="-285750">
              <a:buFont typeface="Arial" panose="020B0604020202020204" pitchFamily="34" charset="0"/>
              <a:buChar char="•"/>
            </a:pPr>
            <a:r>
              <a:rPr lang="en-US" sz="1400" dirty="0" smtClean="0"/>
              <a:t>M3: Resume &amp; Cover Letter</a:t>
            </a:r>
          </a:p>
          <a:p>
            <a:pPr marL="285750" indent="-285750">
              <a:buFont typeface="Arial" panose="020B0604020202020204" pitchFamily="34" charset="0"/>
              <a:buChar char="•"/>
            </a:pPr>
            <a:r>
              <a:rPr lang="en-US" sz="1400" dirty="0" smtClean="0"/>
              <a:t>M4: Practice Interview</a:t>
            </a:r>
          </a:p>
          <a:p>
            <a:pPr marL="285750" indent="-285750">
              <a:buFont typeface="Arial" panose="020B0604020202020204" pitchFamily="34" charset="0"/>
              <a:buChar char="•"/>
            </a:pPr>
            <a:r>
              <a:rPr lang="en-US" sz="1400" dirty="0" smtClean="0"/>
              <a:t>M5: Attend Two Career Fairs</a:t>
            </a:r>
          </a:p>
          <a:p>
            <a:pPr marL="285750" indent="-285750">
              <a:buFont typeface="Arial" panose="020B0604020202020204" pitchFamily="34" charset="0"/>
              <a:buChar char="•"/>
            </a:pPr>
            <a:r>
              <a:rPr lang="en-US" sz="1400" dirty="0" smtClean="0"/>
              <a:t>M6: Industry Experience Hours (i.e. job shadow, internship)</a:t>
            </a:r>
          </a:p>
        </p:txBody>
      </p:sp>
      <p:sp>
        <p:nvSpPr>
          <p:cNvPr id="8" name="TextBox 7"/>
          <p:cNvSpPr txBox="1"/>
          <p:nvPr/>
        </p:nvSpPr>
        <p:spPr>
          <a:xfrm>
            <a:off x="3719384" y="6550200"/>
            <a:ext cx="6534481" cy="307777"/>
          </a:xfrm>
          <a:prstGeom prst="rect">
            <a:avLst/>
          </a:prstGeom>
          <a:noFill/>
        </p:spPr>
        <p:txBody>
          <a:bodyPr wrap="none" rtlCol="0">
            <a:spAutoFit/>
          </a:bodyPr>
          <a:lstStyle/>
          <a:p>
            <a:r>
              <a:rPr lang="en-US" sz="1400" dirty="0" smtClean="0">
                <a:latin typeface="+mj-lt"/>
              </a:rPr>
              <a:t>ATU </a:t>
            </a:r>
            <a:r>
              <a:rPr lang="en-US" sz="1400" dirty="0" smtClean="0">
                <a:latin typeface="+mj-lt"/>
              </a:rPr>
              <a:t>CAREER SERVICES | DOC BRYAN 153 | (479)968-0278 | CAREERSERVICES@ATU.EDU</a:t>
            </a:r>
            <a:endParaRPr lang="en-US" sz="1400" dirty="0">
              <a:latin typeface="+mj-lt"/>
            </a:endParaRPr>
          </a:p>
        </p:txBody>
      </p:sp>
      <p:sp>
        <p:nvSpPr>
          <p:cNvPr id="9" name="TextBox 8"/>
          <p:cNvSpPr txBox="1"/>
          <p:nvPr/>
        </p:nvSpPr>
        <p:spPr>
          <a:xfrm>
            <a:off x="7557170" y="1043590"/>
            <a:ext cx="4515281" cy="3754874"/>
          </a:xfrm>
          <a:prstGeom prst="rect">
            <a:avLst/>
          </a:prstGeom>
          <a:noFill/>
        </p:spPr>
        <p:txBody>
          <a:bodyPr wrap="square" rtlCol="0">
            <a:spAutoFit/>
          </a:bodyPr>
          <a:lstStyle/>
          <a:p>
            <a:r>
              <a:rPr lang="en-US" sz="1400" b="1" u="sng" dirty="0" smtClean="0">
                <a:latin typeface="Microsoft Tai Le" panose="020B0502040204020203" pitchFamily="34" charset="0"/>
                <a:cs typeface="Microsoft Tai Le" panose="020B0502040204020203" pitchFamily="34" charset="0"/>
              </a:rPr>
              <a:t>HANDSHAKE: </a:t>
            </a:r>
          </a:p>
          <a:p>
            <a:endParaRPr lang="en-US" sz="1400" dirty="0" smtClean="0"/>
          </a:p>
          <a:p>
            <a:r>
              <a:rPr lang="en-US" sz="1400" b="1" dirty="0" smtClean="0">
                <a:latin typeface="+mj-lt"/>
              </a:rPr>
              <a:t>HIGHLIGHTS</a:t>
            </a:r>
          </a:p>
          <a:p>
            <a:pPr marL="285750" indent="-285750">
              <a:buFont typeface="Arial" panose="020B0604020202020204" pitchFamily="34" charset="0"/>
              <a:buChar char="•"/>
            </a:pPr>
            <a:r>
              <a:rPr lang="en-US" sz="1400" dirty="0" smtClean="0"/>
              <a:t>One platform for professional development AND job search needs</a:t>
            </a:r>
          </a:p>
          <a:p>
            <a:pPr marL="285750" indent="-285750">
              <a:buFont typeface="Arial" panose="020B0604020202020204" pitchFamily="34" charset="0"/>
              <a:buChar char="•"/>
            </a:pPr>
            <a:r>
              <a:rPr lang="en-US" sz="1400" dirty="0" smtClean="0"/>
              <a:t>Search and apply for on-campus/part-time jobs, full-time jobs, internships, and sign up for interviews</a:t>
            </a:r>
          </a:p>
          <a:p>
            <a:pPr marL="285750" indent="-285750">
              <a:buFont typeface="Arial" panose="020B0604020202020204" pitchFamily="34" charset="0"/>
              <a:buChar char="•"/>
            </a:pPr>
            <a:r>
              <a:rPr lang="en-US" sz="1400" dirty="0" smtClean="0"/>
              <a:t>Customize your profile, upload resumes, become visible to employers, and research professional &amp; career resources</a:t>
            </a:r>
          </a:p>
          <a:p>
            <a:pPr marL="285750" indent="-285750">
              <a:buFont typeface="Arial" panose="020B0604020202020204" pitchFamily="34" charset="0"/>
              <a:buChar char="•"/>
            </a:pPr>
            <a:endParaRPr lang="en-US" sz="1400" dirty="0"/>
          </a:p>
          <a:p>
            <a:r>
              <a:rPr lang="en-US" sz="1400" b="1" dirty="0" smtClean="0"/>
              <a:t>WHY HANDSHAKE?</a:t>
            </a:r>
            <a:endParaRPr lang="en-US" sz="1400" dirty="0" smtClean="0"/>
          </a:p>
          <a:p>
            <a:pPr marL="285750" indent="-285750">
              <a:buFont typeface="Arial" panose="020B0604020202020204" pitchFamily="34" charset="0"/>
              <a:buChar char="•"/>
            </a:pPr>
            <a:r>
              <a:rPr lang="en-US" sz="1400" dirty="0" smtClean="0"/>
              <a:t>Explore 700K+ active jobs and internships</a:t>
            </a:r>
          </a:p>
          <a:p>
            <a:pPr marL="285750" indent="-285750">
              <a:buFont typeface="Arial" panose="020B0604020202020204" pitchFamily="34" charset="0"/>
              <a:buChar char="•"/>
            </a:pPr>
            <a:r>
              <a:rPr lang="en-US" sz="1400" dirty="0" smtClean="0"/>
              <a:t>300K+ employers with opportunities in full-time, on-campus/part-time, startups, non-profits, &amp; Fortune 500 companies</a:t>
            </a:r>
          </a:p>
          <a:p>
            <a:pPr marL="285750" indent="-285750">
              <a:buFont typeface="Arial" panose="020B0604020202020204" pitchFamily="34" charset="0"/>
              <a:buChar char="•"/>
            </a:pPr>
            <a:r>
              <a:rPr lang="en-US" sz="1400" dirty="0" smtClean="0"/>
              <a:t>Access employers from all 50 states and 165 countries</a:t>
            </a:r>
            <a:endParaRPr lang="en-US" sz="1400" dirty="0">
              <a:latin typeface="+mj-lt"/>
            </a:endParaRPr>
          </a:p>
        </p:txBody>
      </p:sp>
      <p:sp>
        <p:nvSpPr>
          <p:cNvPr id="10" name="Rectangle 9">
            <a:hlinkClick r:id="rId5"/>
          </p:cNvPr>
          <p:cNvSpPr/>
          <p:nvPr/>
        </p:nvSpPr>
        <p:spPr>
          <a:xfrm>
            <a:off x="9259418" y="5661738"/>
            <a:ext cx="2072609" cy="689339"/>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hlinkClick r:id="rId7"/>
          </p:cNvPr>
          <p:cNvSpPr/>
          <p:nvPr/>
        </p:nvSpPr>
        <p:spPr>
          <a:xfrm>
            <a:off x="2976085" y="5756485"/>
            <a:ext cx="2239828" cy="694154"/>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 name="TextBox 1"/>
          <p:cNvSpPr txBox="1"/>
          <p:nvPr/>
        </p:nvSpPr>
        <p:spPr>
          <a:xfrm>
            <a:off x="9144000" y="5137873"/>
            <a:ext cx="2308774" cy="738664"/>
          </a:xfrm>
          <a:prstGeom prst="rect">
            <a:avLst/>
          </a:prstGeom>
          <a:noFill/>
        </p:spPr>
        <p:txBody>
          <a:bodyPr wrap="none" rtlCol="0">
            <a:spAutoFit/>
          </a:bodyPr>
          <a:lstStyle/>
          <a:p>
            <a:pPr algn="ctr"/>
            <a:r>
              <a:rPr lang="en-US" sz="1400" b="1" dirty="0"/>
              <a:t>DOWNLOAD THE MOBILE </a:t>
            </a:r>
          </a:p>
          <a:p>
            <a:pPr algn="ctr"/>
            <a:r>
              <a:rPr lang="en-US" sz="1400" b="1" dirty="0"/>
              <a:t>HANDSHAKE APP</a:t>
            </a:r>
          </a:p>
          <a:p>
            <a:endParaRPr lang="en-US" sz="1400" dirty="0"/>
          </a:p>
        </p:txBody>
      </p:sp>
      <p:sp>
        <p:nvSpPr>
          <p:cNvPr id="3" name="TextBox 2"/>
          <p:cNvSpPr txBox="1"/>
          <p:nvPr/>
        </p:nvSpPr>
        <p:spPr>
          <a:xfrm>
            <a:off x="2944402" y="5135788"/>
            <a:ext cx="2303195" cy="523220"/>
          </a:xfrm>
          <a:prstGeom prst="rect">
            <a:avLst/>
          </a:prstGeom>
          <a:noFill/>
        </p:spPr>
        <p:txBody>
          <a:bodyPr wrap="none" rtlCol="0">
            <a:spAutoFit/>
          </a:bodyPr>
          <a:lstStyle/>
          <a:p>
            <a:pPr algn="ctr"/>
            <a:r>
              <a:rPr lang="en-US" sz="1400" b="1" dirty="0" smtClean="0"/>
              <a:t>APPLY FOR ELEVATE CAREER </a:t>
            </a:r>
          </a:p>
          <a:p>
            <a:pPr algn="ctr"/>
            <a:r>
              <a:rPr lang="en-US" sz="1400" b="1" dirty="0" smtClean="0"/>
              <a:t>ADVANCEMENT ACADEMY</a:t>
            </a:r>
            <a:endParaRPr lang="en-US" sz="1400" b="1" dirty="0"/>
          </a:p>
        </p:txBody>
      </p:sp>
      <p:sp>
        <p:nvSpPr>
          <p:cNvPr id="12" name="TextBox 11"/>
          <p:cNvSpPr txBox="1"/>
          <p:nvPr/>
        </p:nvSpPr>
        <p:spPr>
          <a:xfrm>
            <a:off x="6315881" y="5133703"/>
            <a:ext cx="1759841" cy="523220"/>
          </a:xfrm>
          <a:prstGeom prst="rect">
            <a:avLst/>
          </a:prstGeom>
          <a:noFill/>
        </p:spPr>
        <p:txBody>
          <a:bodyPr wrap="none" rtlCol="0">
            <a:spAutoFit/>
          </a:bodyPr>
          <a:lstStyle/>
          <a:p>
            <a:pPr algn="ctr"/>
            <a:r>
              <a:rPr lang="en-US" sz="1400" b="1" dirty="0" smtClean="0"/>
              <a:t>LEARN MORE ABOUT</a:t>
            </a:r>
          </a:p>
          <a:p>
            <a:pPr algn="ctr"/>
            <a:r>
              <a:rPr lang="en-US" sz="1400" b="1" dirty="0" smtClean="0"/>
              <a:t>CAREER SERVICES</a:t>
            </a:r>
            <a:endParaRPr lang="en-US" sz="1400" b="1" dirty="0"/>
          </a:p>
        </p:txBody>
      </p:sp>
      <p:sp>
        <p:nvSpPr>
          <p:cNvPr id="5" name="Rectangle 4">
            <a:hlinkClick r:id="rId9"/>
          </p:cNvPr>
          <p:cNvSpPr/>
          <p:nvPr/>
        </p:nvSpPr>
        <p:spPr>
          <a:xfrm>
            <a:off x="6278672" y="5767604"/>
            <a:ext cx="1834253" cy="671914"/>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ATU Career Services At a Glance</a:t>
            </a:r>
            <a:endParaRPr lang="en-US" sz="1600" dirty="0">
              <a:solidFill>
                <a:schemeClr val="tx1"/>
              </a:solidFill>
            </a:endParaRPr>
          </a:p>
        </p:txBody>
      </p:sp>
    </p:spTree>
    <p:extLst>
      <p:ext uri="{BB962C8B-B14F-4D97-AF65-F5344CB8AC3E}">
        <p14:creationId xmlns:p14="http://schemas.microsoft.com/office/powerpoint/2010/main" val="1634710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7132320"/>
          </a:xfrm>
          <a:prstGeom prst="rect">
            <a:avLst/>
          </a:prstGeom>
        </p:spPr>
      </p:pic>
      <p:pic>
        <p:nvPicPr>
          <p:cNvPr id="3076" name="Picture 4" descr="https://cdn.pixabay.com/photo/2018/01/03/09/09/book-3057904_960_720.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12574"/>
            <a:ext cx="12191993" cy="48821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7258" y="5711753"/>
            <a:ext cx="7106194" cy="892856"/>
          </a:xfrm>
          <a:prstGeom prst="rect">
            <a:avLst/>
          </a:prstGeom>
        </p:spPr>
      </p:pic>
      <p:sp>
        <p:nvSpPr>
          <p:cNvPr id="4" name="TextBox 3"/>
          <p:cNvSpPr txBox="1"/>
          <p:nvPr/>
        </p:nvSpPr>
        <p:spPr>
          <a:xfrm>
            <a:off x="634409" y="867144"/>
            <a:ext cx="10923183" cy="461665"/>
          </a:xfrm>
          <a:prstGeom prst="rect">
            <a:avLst/>
          </a:prstGeom>
          <a:noFill/>
        </p:spPr>
        <p:txBody>
          <a:bodyPr wrap="none" rtlCol="0">
            <a:spAutoFit/>
          </a:bodyPr>
          <a:lstStyle/>
          <a:p>
            <a:r>
              <a:rPr lang="en-US" sz="2400" dirty="0" smtClean="0">
                <a:effectLst>
                  <a:glow rad="101600">
                    <a:schemeClr val="accent1">
                      <a:satMod val="175000"/>
                      <a:alpha val="40000"/>
                    </a:schemeClr>
                  </a:glow>
                </a:effectLst>
                <a:latin typeface="Lucida Calligraphy" panose="03010101010101010101" pitchFamily="66" charset="0"/>
              </a:rPr>
              <a:t>ROSS PENDERGRAFT LIBRARY AND TECHNOLOGY CENTER</a:t>
            </a:r>
            <a:endParaRPr lang="en-US" sz="2400" dirty="0">
              <a:effectLst>
                <a:glow rad="101600">
                  <a:schemeClr val="accent1">
                    <a:satMod val="175000"/>
                    <a:alpha val="40000"/>
                  </a:schemeClr>
                </a:glow>
              </a:effectLst>
              <a:latin typeface="Lucida Calligraphy" panose="03010101010101010101" pitchFamily="66" charset="0"/>
            </a:endParaRPr>
          </a:p>
        </p:txBody>
      </p:sp>
      <p:sp>
        <p:nvSpPr>
          <p:cNvPr id="5" name="TextBox 4"/>
          <p:cNvSpPr txBox="1"/>
          <p:nvPr/>
        </p:nvSpPr>
        <p:spPr>
          <a:xfrm>
            <a:off x="647678" y="2354314"/>
            <a:ext cx="10896637" cy="923330"/>
          </a:xfrm>
          <a:prstGeom prst="rect">
            <a:avLst/>
          </a:prstGeom>
          <a:noFill/>
        </p:spPr>
        <p:txBody>
          <a:bodyPr wrap="square" rtlCol="0">
            <a:spAutoFit/>
          </a:bodyPr>
          <a:lstStyle/>
          <a:p>
            <a:pPr algn="ctr"/>
            <a:r>
              <a:rPr lang="en-US" dirty="0" smtClean="0"/>
              <a:t>Take advantage of the wide variety of programs and services available to you through the Ross Pendergraft Library and Technology Center as you prepare for your research projects, thesis, or dissertation. </a:t>
            </a:r>
          </a:p>
          <a:p>
            <a:endParaRPr lang="en-US" dirty="0"/>
          </a:p>
        </p:txBody>
      </p:sp>
      <p:sp>
        <p:nvSpPr>
          <p:cNvPr id="6" name="TextBox 5"/>
          <p:cNvSpPr txBox="1"/>
          <p:nvPr/>
        </p:nvSpPr>
        <p:spPr>
          <a:xfrm>
            <a:off x="4266488" y="3271536"/>
            <a:ext cx="3659015" cy="338554"/>
          </a:xfrm>
          <a:prstGeom prst="rect">
            <a:avLst/>
          </a:prstGeom>
          <a:noFill/>
        </p:spPr>
        <p:txBody>
          <a:bodyPr wrap="none" rtlCol="0">
            <a:spAutoFit/>
          </a:bodyPr>
          <a:lstStyle/>
          <a:p>
            <a:r>
              <a:rPr lang="en-US" sz="1600" dirty="0" smtClean="0">
                <a:latin typeface="+mj-lt"/>
              </a:rPr>
              <a:t>TO LEARN MORE, CLICK THE LINKS BELOW</a:t>
            </a:r>
            <a:endParaRPr lang="en-US" sz="1600" dirty="0">
              <a:latin typeface="+mj-lt"/>
            </a:endParaRPr>
          </a:p>
        </p:txBody>
      </p:sp>
      <p:sp>
        <p:nvSpPr>
          <p:cNvPr id="8" name="Rectangle 7">
            <a:hlinkClick r:id="rId6"/>
          </p:cNvPr>
          <p:cNvSpPr/>
          <p:nvPr/>
        </p:nvSpPr>
        <p:spPr>
          <a:xfrm>
            <a:off x="4096671" y="5108205"/>
            <a:ext cx="1732441" cy="523753"/>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 Z </a:t>
            </a:r>
          </a:p>
          <a:p>
            <a:pPr algn="ctr"/>
            <a:r>
              <a:rPr lang="en-US" sz="1600" dirty="0" smtClean="0">
                <a:solidFill>
                  <a:schemeClr val="tx1"/>
                </a:solidFill>
              </a:rPr>
              <a:t>Databases</a:t>
            </a:r>
            <a:endParaRPr lang="en-US" sz="1600" dirty="0">
              <a:solidFill>
                <a:schemeClr val="tx1"/>
              </a:solidFill>
            </a:endParaRPr>
          </a:p>
        </p:txBody>
      </p:sp>
      <p:sp>
        <p:nvSpPr>
          <p:cNvPr id="9" name="Rectangle 8">
            <a:hlinkClick r:id="rId8"/>
          </p:cNvPr>
          <p:cNvSpPr/>
          <p:nvPr/>
        </p:nvSpPr>
        <p:spPr>
          <a:xfrm>
            <a:off x="6335433" y="4061020"/>
            <a:ext cx="1732441" cy="523753"/>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 Z</a:t>
            </a:r>
          </a:p>
          <a:p>
            <a:pPr algn="ctr"/>
            <a:r>
              <a:rPr lang="en-US" sz="1600" dirty="0" smtClean="0">
                <a:solidFill>
                  <a:schemeClr val="tx1"/>
                </a:solidFill>
              </a:rPr>
              <a:t>Journals</a:t>
            </a:r>
            <a:endParaRPr lang="en-US" sz="1600" dirty="0">
              <a:solidFill>
                <a:schemeClr val="tx1"/>
              </a:solidFill>
            </a:endParaRPr>
          </a:p>
        </p:txBody>
      </p:sp>
      <p:sp>
        <p:nvSpPr>
          <p:cNvPr id="10" name="Rectangle 9">
            <a:hlinkClick r:id="rId9"/>
          </p:cNvPr>
          <p:cNvSpPr/>
          <p:nvPr/>
        </p:nvSpPr>
        <p:spPr>
          <a:xfrm>
            <a:off x="4096671" y="4061020"/>
            <a:ext cx="1732441" cy="523753"/>
          </a:xfrm>
          <a:prstGeom prst="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ProQuest® </a:t>
            </a:r>
            <a:r>
              <a:rPr lang="en-US" sz="1600" dirty="0" err="1" smtClean="0">
                <a:solidFill>
                  <a:schemeClr val="tx1"/>
                </a:solidFill>
              </a:rPr>
              <a:t>RefWorks</a:t>
            </a:r>
            <a:endParaRPr lang="en-US" sz="1600" dirty="0" smtClean="0">
              <a:solidFill>
                <a:schemeClr val="tx1"/>
              </a:solidFill>
            </a:endParaRPr>
          </a:p>
        </p:txBody>
      </p:sp>
      <p:sp>
        <p:nvSpPr>
          <p:cNvPr id="11" name="Rectangle 10">
            <a:hlinkClick r:id="rId10"/>
          </p:cNvPr>
          <p:cNvSpPr/>
          <p:nvPr/>
        </p:nvSpPr>
        <p:spPr>
          <a:xfrm>
            <a:off x="6335432" y="5106272"/>
            <a:ext cx="1732441" cy="523753"/>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Find It…</a:t>
            </a:r>
            <a:endParaRPr lang="en-US" sz="1600" dirty="0">
              <a:solidFill>
                <a:schemeClr val="tx1"/>
              </a:solidFill>
            </a:endParaRPr>
          </a:p>
        </p:txBody>
      </p:sp>
    </p:spTree>
    <p:extLst>
      <p:ext uri="{BB962C8B-B14F-4D97-AF65-F5344CB8AC3E}">
        <p14:creationId xmlns:p14="http://schemas.microsoft.com/office/powerpoint/2010/main" val="890685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670</Words>
  <Application>Microsoft Office PowerPoint</Application>
  <PresentationFormat>Widescreen</PresentationFormat>
  <Paragraphs>105</Paragraphs>
  <Slides>10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Baskerville Old Face</vt:lpstr>
      <vt:lpstr>Bradley Hand ITC</vt:lpstr>
      <vt:lpstr>Calibri</vt:lpstr>
      <vt:lpstr>Calibri Light</vt:lpstr>
      <vt:lpstr>Cooper Black</vt:lpstr>
      <vt:lpstr>Lucida Calligraphy</vt:lpstr>
      <vt:lpstr>Microsoft Tai Le</vt:lpstr>
      <vt:lpstr>YACgEZ1cb1Q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Lindelle Fraser</dc:creator>
  <cp:lastModifiedBy>Lindelle Fraser</cp:lastModifiedBy>
  <cp:revision>52</cp:revision>
  <cp:lastPrinted>2019-07-12T14:10:05Z</cp:lastPrinted>
  <dcterms:created xsi:type="dcterms:W3CDTF">2019-07-10T19:31:46Z</dcterms:created>
  <dcterms:modified xsi:type="dcterms:W3CDTF">2019-07-18T19:40:59Z</dcterms:modified>
</cp:coreProperties>
</file>