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3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5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8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7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3E91-CDA0-46F2-B18C-B7A6F3676388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9469-A211-4A6C-B12E-844CA2347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tu.edu/gradcollege/untitled.php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atu.sharestream.net/channel/8a8080b55a03a071015a4cdffc32000f?offset=0&amp;pageSize=20&amp;sortOrder=0" TargetMode="External"/><Relationship Id="rId5" Type="http://schemas.microsoft.com/office/2007/relationships/hdphoto" Target="../media/hdphoto2.wdp"/><Relationship Id="rId10" Type="http://schemas.openxmlformats.org/officeDocument/2006/relationships/hyperlink" Target="https://www.atu.edu/irs/spring2017.php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atu.edu/irs/index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s://www.atu.edu/ontrack/index.php" TargetMode="External"/><Relationship Id="rId4" Type="http://schemas.openxmlformats.org/officeDocument/2006/relationships/hyperlink" Target="https://www.atu.edu/gradcollege/untitled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u.edu/gradcollege/symposium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5559" y="5534561"/>
            <a:ext cx="4098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effectLst/>
                <a:latin typeface="Algerian" panose="04020705040A02060702" pitchFamily="82" charset="0"/>
              </a:rPr>
              <a:t>GROWTH</a:t>
            </a:r>
          </a:p>
          <a:p>
            <a:r>
              <a:rPr lang="en-US" sz="4000" dirty="0" smtClean="0">
                <a:solidFill>
                  <a:srgbClr val="00B0F0"/>
                </a:solidFill>
                <a:effectLst/>
                <a:latin typeface="Algerian" panose="04020705040A02060702" pitchFamily="82" charset="0"/>
              </a:rPr>
              <a:t>OPPORTUNITIES</a:t>
            </a:r>
            <a:endParaRPr lang="en-US" sz="4000" dirty="0">
              <a:solidFill>
                <a:srgbClr val="00B0F0"/>
              </a:solidFill>
              <a:effectLst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600" y="1158824"/>
            <a:ext cx="10718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Develop </a:t>
            </a:r>
            <a:r>
              <a:rPr lang="en-US" sz="2000" dirty="0" smtClean="0"/>
              <a:t>leadership capacity </a:t>
            </a:r>
            <a:r>
              <a:rPr lang="en-US" sz="2000" dirty="0" smtClean="0"/>
              <a:t>and </a:t>
            </a:r>
            <a:r>
              <a:rPr lang="en-US" sz="2000" dirty="0" smtClean="0"/>
              <a:t>gain transferrable, </a:t>
            </a:r>
            <a:r>
              <a:rPr lang="en-US" sz="2000" dirty="0" smtClean="0"/>
              <a:t>administrative skills as you advocate for and collaborate with peers </a:t>
            </a:r>
            <a:r>
              <a:rPr lang="en-US" sz="2000" dirty="0" smtClean="0"/>
              <a:t>from</a:t>
            </a:r>
            <a:r>
              <a:rPr lang="en-US" sz="2000" dirty="0" smtClean="0"/>
              <a:t> </a:t>
            </a:r>
            <a:r>
              <a:rPr lang="en-US" sz="2000" dirty="0" smtClean="0"/>
              <a:t>various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 your academic and professional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Affect positive change for your </a:t>
            </a:r>
            <a:r>
              <a:rPr lang="en-US" sz="2000" dirty="0" smtClean="0"/>
              <a:t>peers in </a:t>
            </a:r>
            <a:r>
              <a:rPr lang="en-US" sz="2000" smtClean="0"/>
              <a:t>graduate programs at ATU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REQUIREMENTS AND ELIGIBILITY: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3.0 minimum GPA (cumulative) and good standing with the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Excellent work ethic and desire to grow in leadership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RESPONSIBILITIES: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Serve on the council for the entire academic year (fall and spring semesters)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Regular attendance at GSC meetings and participation in GSC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Prompt response to GSC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contribution to efforts made in advancing the position of graduate students and enhancing the graduate experience for all students</a:t>
            </a:r>
          </a:p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44901" y="6486013"/>
            <a:ext cx="9902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more information: Contact Lindelle Fraser, Coordinator of Graduate Student Support Services, at lfraser@atu.edu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003288" y="225469"/>
            <a:ext cx="81854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  <a:latin typeface="Algerian" panose="04020705040A02060702" pitchFamily="82" charset="0"/>
              </a:rPr>
              <a:t>GRADUATE STUDENT COUNCIL</a:t>
            </a:r>
            <a:endParaRPr lang="en-US" sz="4000" b="1" dirty="0">
              <a:ln/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1283"/>
            <a:ext cx="8877299" cy="56067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 r="17431"/>
          <a:stretch/>
        </p:blipFill>
        <p:spPr>
          <a:xfrm>
            <a:off x="8877299" y="0"/>
            <a:ext cx="3314701" cy="6858000"/>
          </a:xfrm>
          <a:prstGeom prst="rect">
            <a:avLst/>
          </a:prstGeom>
        </p:spPr>
      </p:pic>
      <p:pic>
        <p:nvPicPr>
          <p:cNvPr id="3074" name="Picture 2" descr="https://images.pexels.com/photos/60032/time-calendar-saturday-weekend-60032.jpeg?auto=compress&amp;cs=tinysrgb&amp;dpr=2&amp;h=650&amp;w=94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77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816" y="271699"/>
            <a:ext cx="8275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GRADUATE STUDENT COUNCIL EVENTS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80879" y="1350004"/>
            <a:ext cx="7715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semester, the Graduate Student Council provides enrichment opportunities that promote networking, academic enrichment, and career advancement. </a:t>
            </a:r>
          </a:p>
          <a:p>
            <a:pPr algn="ctr"/>
            <a:endParaRPr lang="en-US" sz="2400" dirty="0"/>
          </a:p>
          <a:p>
            <a:r>
              <a:rPr lang="en-US" sz="2400" dirty="0" smtClean="0"/>
              <a:t>Examples of events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Donuts with the Dean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APA Writing Workshop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Doctoral Discussion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Research Tools Workshop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And More!</a:t>
            </a:r>
          </a:p>
          <a:p>
            <a:pPr lvl="1"/>
            <a:endParaRPr lang="en-US" sz="2400" dirty="0" smtClean="0"/>
          </a:p>
          <a:p>
            <a:pPr lvl="1" algn="ctr"/>
            <a:r>
              <a:rPr lang="en-US" dirty="0" smtClean="0"/>
              <a:t>CLICK THE LINK BELOW TO VIEW THE CURRENT CALENDAR OF EVENTS</a:t>
            </a:r>
            <a:endParaRPr lang="en-US" dirty="0"/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3155948" y="5874319"/>
            <a:ext cx="2565397" cy="7379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 prstMaterial="dkEdge">
            <a:bevelT w="158750" h="38100" prst="angle"/>
            <a:bevelB prst="angle"/>
            <a:extrusionClr>
              <a:srgbClr val="FF0000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2019 – 2020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Events Calendar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" y="142389"/>
            <a:ext cx="12192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6" y="3734676"/>
            <a:ext cx="1219200" cy="1828800"/>
          </a:xfrm>
          <a:prstGeom prst="rect">
            <a:avLst/>
          </a:prstGeom>
        </p:spPr>
      </p:pic>
      <p:pic>
        <p:nvPicPr>
          <p:cNvPr id="4098" name="Picture 2" descr="https://images.pexels.com/photos/1157859/pexels-photo-1157859.jpeg?auto=compress&amp;cs=tinysrgb&amp;dpr=2&amp;h=650&amp;w=94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63" y="4388"/>
            <a:ext cx="9497637" cy="68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2" y="4886385"/>
            <a:ext cx="128424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" y="2514387"/>
            <a:ext cx="1289305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15" y="1362678"/>
            <a:ext cx="1220725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4496" y="142389"/>
            <a:ext cx="804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964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INTERDISCIPLINARY RESEARCH SERIES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2871" y="1140910"/>
            <a:ext cx="7528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Each semester, the Interdisciplinary Research Series invites faculty from a variety of fields to present their current research. The presentations are free and open to students, faculty, and staff.  </a:t>
            </a:r>
          </a:p>
        </p:txBody>
      </p:sp>
      <p:sp>
        <p:nvSpPr>
          <p:cNvPr id="12" name="Rectangle 11">
            <a:hlinkClick r:id="rId9"/>
          </p:cNvPr>
          <p:cNvSpPr/>
          <p:nvPr/>
        </p:nvSpPr>
        <p:spPr>
          <a:xfrm>
            <a:off x="4945458" y="3779534"/>
            <a:ext cx="2141144" cy="73793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Upcoming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Presentations</a:t>
            </a:r>
          </a:p>
        </p:txBody>
      </p:sp>
      <p:sp>
        <p:nvSpPr>
          <p:cNvPr id="13" name="Rectangle 12">
            <a:hlinkClick r:id="rId10"/>
          </p:cNvPr>
          <p:cNvSpPr/>
          <p:nvPr/>
        </p:nvSpPr>
        <p:spPr>
          <a:xfrm>
            <a:off x="7809375" y="3779534"/>
            <a:ext cx="2139696" cy="73793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Past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Presentations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5457" y="3224808"/>
            <a:ext cx="500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FOR MORE INFORMATION, CLICK THE LINKS BELOW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Rectangle 14">
            <a:hlinkClick r:id="rId11"/>
          </p:cNvPr>
          <p:cNvSpPr/>
          <p:nvPr/>
        </p:nvSpPr>
        <p:spPr>
          <a:xfrm>
            <a:off x="6377414" y="4886385"/>
            <a:ext cx="2139696" cy="73793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Presentation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Videos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931" y="6345853"/>
            <a:ext cx="915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FOLLOW ALL IRS EVENTS ON TWITTER @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ATUResearch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, #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ATUResearch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</a:rPr>
              <a:t> | EMAIL AT atuirs@atu.edu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6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ages.pexels.com/photos/163444/sport-treadmill-tor-route-163444.jpeg?auto=compress&amp;cs=tinysrgb&amp;dpr=2&amp;h=650&amp;w=94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0"/>
            <a:ext cx="8877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5582" y="1607507"/>
            <a:ext cx="7715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Graduate students, who complete the Graduate Scholar track and three other tracks of their choosing, become eligible to apply for payment of </a:t>
            </a:r>
            <a:r>
              <a:rPr lang="en-US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their graduate hood prior to their graduation. Tracks can be completed at any time while enrolled as a graduate student. </a:t>
            </a:r>
            <a:endParaRPr lang="en-US" sz="28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ounded Rectangle 5">
            <a:hlinkClick r:id="rId4"/>
          </p:cNvPr>
          <p:cNvSpPr/>
          <p:nvPr/>
        </p:nvSpPr>
        <p:spPr>
          <a:xfrm>
            <a:off x="8663904" y="5196412"/>
            <a:ext cx="2565397" cy="7379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Current Graduate Scholar Events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0595" y="4524563"/>
            <a:ext cx="7465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 LEARN MORE ABOUT ON TRACK AND GRADUATE SCHOLAR, CLICK THE LINKS BELOW</a:t>
            </a:r>
            <a:endParaRPr lang="en-US" sz="1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ounded Rectangle 8">
            <a:hlinkClick r:id="rId5"/>
          </p:cNvPr>
          <p:cNvSpPr/>
          <p:nvPr/>
        </p:nvSpPr>
        <p:spPr>
          <a:xfrm>
            <a:off x="4277398" y="5202613"/>
            <a:ext cx="2565397" cy="7379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 Track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Program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6216" y="6488668"/>
            <a:ext cx="713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CAMPUS LIFE | DOC BRYAN 233 | (479)968-0276 | CAMPUSLIFE@ATU.EDU </a:t>
            </a:r>
            <a:endParaRPr lang="en-US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476" r="66965" b="-476"/>
          <a:stretch/>
        </p:blipFill>
        <p:spPr>
          <a:xfrm>
            <a:off x="-114301" y="0"/>
            <a:ext cx="3445330" cy="6882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7437" y="345301"/>
            <a:ext cx="824815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anose="020E0502030308020204" pitchFamily="34" charset="0"/>
              </a:rPr>
              <a:t>ON TRACK: GRADUATE SCHOLAR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8018" y="-1204000"/>
            <a:ext cx="660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GRADUATE STUDENT SYMPOSIUM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4171" y="1107160"/>
            <a:ext cx="11843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graduate student symposium </a:t>
            </a:r>
            <a:r>
              <a:rPr lang="en-US" sz="2000" dirty="0" smtClean="0"/>
              <a:t>provides graduate </a:t>
            </a:r>
            <a:r>
              <a:rPr lang="en-US" sz="2000" dirty="0"/>
              <a:t>students </a:t>
            </a:r>
            <a:r>
              <a:rPr lang="en-US" sz="2000" dirty="0" smtClean="0"/>
              <a:t>with an opportunity to </a:t>
            </a:r>
            <a:r>
              <a:rPr lang="en-US" sz="2000" dirty="0"/>
              <a:t>practice presentation skills on </a:t>
            </a:r>
            <a:r>
              <a:rPr lang="en-US" sz="2000" dirty="0" smtClean="0"/>
              <a:t>research, assessment, </a:t>
            </a:r>
            <a:r>
              <a:rPr lang="en-US" sz="2000" dirty="0"/>
              <a:t>or work related to their time spent as a graduate student. </a:t>
            </a:r>
            <a:r>
              <a:rPr lang="en-US" sz="2000" dirty="0" smtClean="0"/>
              <a:t>Currently, students may compete in one of four categories: 3-Minute Thesis, Poster Session, 15-Minute Presentation, and Online (available to online only students). Cash and scholarship prizes are available to the top three winners in each category.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6772" y="2898098"/>
            <a:ext cx="51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TO LEARN MORE, PLEASE VISIT THE FOLLOWING LINK:</a:t>
            </a:r>
            <a:endParaRPr lang="en-US" dirty="0">
              <a:latin typeface="+mj-lt"/>
            </a:endParaRPr>
          </a:p>
        </p:txBody>
      </p:sp>
      <p:sp>
        <p:nvSpPr>
          <p:cNvPr id="7" name="Snip Diagonal Corner Rectangle 6">
            <a:hlinkClick r:id="rId3"/>
          </p:cNvPr>
          <p:cNvSpPr/>
          <p:nvPr/>
        </p:nvSpPr>
        <p:spPr>
          <a:xfrm>
            <a:off x="3228018" y="3390233"/>
            <a:ext cx="2565397" cy="73793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Graduate Student Symposium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8565" y="228600"/>
            <a:ext cx="997487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Viner Hand ITC" panose="03070502030502020203" pitchFamily="66" charset="0"/>
              </a:rPr>
              <a:t>GRADUATE STUDENT SYMPOSIUM</a:t>
            </a:r>
            <a:endParaRPr lang="en-US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400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Maiandra GD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Lindelle Fraser</dc:creator>
  <cp:lastModifiedBy>Lindelle Fraser</cp:lastModifiedBy>
  <cp:revision>40</cp:revision>
  <dcterms:created xsi:type="dcterms:W3CDTF">2019-07-12T19:21:20Z</dcterms:created>
  <dcterms:modified xsi:type="dcterms:W3CDTF">2019-07-18T19:37:19Z</dcterms:modified>
</cp:coreProperties>
</file>