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9" r:id="rId1"/>
  </p:sldMasterIdLst>
  <p:sldIdLst>
    <p:sldId id="256" r:id="rId2"/>
    <p:sldId id="257" r:id="rId3"/>
    <p:sldId id="265"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4" autoAdjust="0"/>
    <p:restoredTop sz="94660"/>
  </p:normalViewPr>
  <p:slideViewPr>
    <p:cSldViewPr snapToGrid="0">
      <p:cViewPr varScale="1">
        <p:scale>
          <a:sx n="78" d="100"/>
          <a:sy n="78" d="100"/>
        </p:scale>
        <p:origin x="132"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56FFB9-8916-4772-98C2-20B3C5016479}"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F70EA-7CC7-4C4D-9C48-FFDE4BC2A8F9}" type="slidenum">
              <a:rPr lang="en-US" smtClean="0"/>
              <a:t>‹#›</a:t>
            </a:fld>
            <a:endParaRPr lang="en-US"/>
          </a:p>
        </p:txBody>
      </p:sp>
    </p:spTree>
    <p:extLst>
      <p:ext uri="{BB962C8B-B14F-4D97-AF65-F5344CB8AC3E}">
        <p14:creationId xmlns:p14="http://schemas.microsoft.com/office/powerpoint/2010/main" val="2358734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56FFB9-8916-4772-98C2-20B3C5016479}"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F70EA-7CC7-4C4D-9C48-FFDE4BC2A8F9}" type="slidenum">
              <a:rPr lang="en-US" smtClean="0"/>
              <a:t>‹#›</a:t>
            </a:fld>
            <a:endParaRPr lang="en-US"/>
          </a:p>
        </p:txBody>
      </p:sp>
    </p:spTree>
    <p:extLst>
      <p:ext uri="{BB962C8B-B14F-4D97-AF65-F5344CB8AC3E}">
        <p14:creationId xmlns:p14="http://schemas.microsoft.com/office/powerpoint/2010/main" val="1644018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56FFB9-8916-4772-98C2-20B3C5016479}"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F70EA-7CC7-4C4D-9C48-FFDE4BC2A8F9}" type="slidenum">
              <a:rPr lang="en-US" smtClean="0"/>
              <a:t>‹#›</a:t>
            </a:fld>
            <a:endParaRPr lang="en-US"/>
          </a:p>
        </p:txBody>
      </p:sp>
    </p:spTree>
    <p:extLst>
      <p:ext uri="{BB962C8B-B14F-4D97-AF65-F5344CB8AC3E}">
        <p14:creationId xmlns:p14="http://schemas.microsoft.com/office/powerpoint/2010/main" val="327729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56FFB9-8916-4772-98C2-20B3C5016479}"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F70EA-7CC7-4C4D-9C48-FFDE4BC2A8F9}" type="slidenum">
              <a:rPr lang="en-US" smtClean="0"/>
              <a:t>‹#›</a:t>
            </a:fld>
            <a:endParaRPr lang="en-US"/>
          </a:p>
        </p:txBody>
      </p:sp>
    </p:spTree>
    <p:extLst>
      <p:ext uri="{BB962C8B-B14F-4D97-AF65-F5344CB8AC3E}">
        <p14:creationId xmlns:p14="http://schemas.microsoft.com/office/powerpoint/2010/main" val="3633907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56FFB9-8916-4772-98C2-20B3C5016479}" type="datetimeFigureOut">
              <a:rPr lang="en-US" smtClean="0"/>
              <a:t>7/18/2019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F70EA-7CC7-4C4D-9C48-FFDE4BC2A8F9}" type="slidenum">
              <a:rPr lang="en-US" smtClean="0"/>
              <a:t>‹#›</a:t>
            </a:fld>
            <a:endParaRPr lang="en-US"/>
          </a:p>
        </p:txBody>
      </p:sp>
    </p:spTree>
    <p:extLst>
      <p:ext uri="{BB962C8B-B14F-4D97-AF65-F5344CB8AC3E}">
        <p14:creationId xmlns:p14="http://schemas.microsoft.com/office/powerpoint/2010/main" val="1812496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56FFB9-8916-4772-98C2-20B3C5016479}" type="datetimeFigureOut">
              <a:rPr lang="en-US" smtClean="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F70EA-7CC7-4C4D-9C48-FFDE4BC2A8F9}" type="slidenum">
              <a:rPr lang="en-US" smtClean="0"/>
              <a:t>‹#›</a:t>
            </a:fld>
            <a:endParaRPr lang="en-US"/>
          </a:p>
        </p:txBody>
      </p:sp>
    </p:spTree>
    <p:extLst>
      <p:ext uri="{BB962C8B-B14F-4D97-AF65-F5344CB8AC3E}">
        <p14:creationId xmlns:p14="http://schemas.microsoft.com/office/powerpoint/2010/main" val="4202021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56FFB9-8916-4772-98C2-20B3C5016479}" type="datetimeFigureOut">
              <a:rPr lang="en-US" smtClean="0"/>
              <a:t>7/18/2019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CF70EA-7CC7-4C4D-9C48-FFDE4BC2A8F9}" type="slidenum">
              <a:rPr lang="en-US" smtClean="0"/>
              <a:t>‹#›</a:t>
            </a:fld>
            <a:endParaRPr lang="en-US"/>
          </a:p>
        </p:txBody>
      </p:sp>
    </p:spTree>
    <p:extLst>
      <p:ext uri="{BB962C8B-B14F-4D97-AF65-F5344CB8AC3E}">
        <p14:creationId xmlns:p14="http://schemas.microsoft.com/office/powerpoint/2010/main" val="85252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56FFB9-8916-4772-98C2-20B3C5016479}" type="datetimeFigureOut">
              <a:rPr lang="en-US" smtClean="0"/>
              <a:t>7/18/2019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CF70EA-7CC7-4C4D-9C48-FFDE4BC2A8F9}" type="slidenum">
              <a:rPr lang="en-US" smtClean="0"/>
              <a:t>‹#›</a:t>
            </a:fld>
            <a:endParaRPr lang="en-US"/>
          </a:p>
        </p:txBody>
      </p:sp>
    </p:spTree>
    <p:extLst>
      <p:ext uri="{BB962C8B-B14F-4D97-AF65-F5344CB8AC3E}">
        <p14:creationId xmlns:p14="http://schemas.microsoft.com/office/powerpoint/2010/main" val="1941155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6FFB9-8916-4772-98C2-20B3C5016479}" type="datetimeFigureOut">
              <a:rPr lang="en-US" smtClean="0"/>
              <a:t>7/18/2019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CF70EA-7CC7-4C4D-9C48-FFDE4BC2A8F9}" type="slidenum">
              <a:rPr lang="en-US" smtClean="0"/>
              <a:t>‹#›</a:t>
            </a:fld>
            <a:endParaRPr lang="en-US"/>
          </a:p>
        </p:txBody>
      </p:sp>
    </p:spTree>
    <p:extLst>
      <p:ext uri="{BB962C8B-B14F-4D97-AF65-F5344CB8AC3E}">
        <p14:creationId xmlns:p14="http://schemas.microsoft.com/office/powerpoint/2010/main" val="1541450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956FFB9-8916-4772-98C2-20B3C5016479}" type="datetimeFigureOut">
              <a:rPr lang="en-US" smtClean="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F70EA-7CC7-4C4D-9C48-FFDE4BC2A8F9}" type="slidenum">
              <a:rPr lang="en-US" smtClean="0"/>
              <a:t>‹#›</a:t>
            </a:fld>
            <a:endParaRPr lang="en-US"/>
          </a:p>
        </p:txBody>
      </p:sp>
    </p:spTree>
    <p:extLst>
      <p:ext uri="{BB962C8B-B14F-4D97-AF65-F5344CB8AC3E}">
        <p14:creationId xmlns:p14="http://schemas.microsoft.com/office/powerpoint/2010/main" val="2422612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956FFB9-8916-4772-98C2-20B3C5016479}" type="datetimeFigureOut">
              <a:rPr lang="en-US" smtClean="0"/>
              <a:t>7/18/2019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F70EA-7CC7-4C4D-9C48-FFDE4BC2A8F9}" type="slidenum">
              <a:rPr lang="en-US" smtClean="0"/>
              <a:t>‹#›</a:t>
            </a:fld>
            <a:endParaRPr lang="en-US"/>
          </a:p>
        </p:txBody>
      </p:sp>
    </p:spTree>
    <p:extLst>
      <p:ext uri="{BB962C8B-B14F-4D97-AF65-F5344CB8AC3E}">
        <p14:creationId xmlns:p14="http://schemas.microsoft.com/office/powerpoint/2010/main" val="3228768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alpha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6FFB9-8916-4772-98C2-20B3C5016479}" type="datetimeFigureOut">
              <a:rPr lang="en-US" smtClean="0"/>
              <a:t>7/18/2019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F70EA-7CC7-4C4D-9C48-FFDE4BC2A8F9}" type="slidenum">
              <a:rPr lang="en-US" smtClean="0"/>
              <a:t>‹#›</a:t>
            </a:fld>
            <a:endParaRPr lang="en-US"/>
          </a:p>
        </p:txBody>
      </p:sp>
    </p:spTree>
    <p:extLst>
      <p:ext uri="{BB962C8B-B14F-4D97-AF65-F5344CB8AC3E}">
        <p14:creationId xmlns:p14="http://schemas.microsoft.com/office/powerpoint/2010/main" val="3133571954"/>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www.atu.edu/cslcenter" TargetMode="External"/><Relationship Id="rId3" Type="http://schemas.openxmlformats.org/officeDocument/2006/relationships/hyperlink" Target="https://atu.readsh101.com/" TargetMode="External"/><Relationship Id="rId7" Type="http://schemas.openxmlformats.org/officeDocument/2006/relationships/hyperlink" Target="https://atu.medicatconnect.com/"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www.atu.edu/cslcenter/mentalhealth.php" TargetMode="External"/><Relationship Id="rId5" Type="http://schemas.openxmlformats.org/officeDocument/2006/relationships/hyperlink" Target="https://www.atu.edu/hwc/program_schedule.php" TargetMode="External"/><Relationship Id="rId4" Type="http://schemas.openxmlformats.org/officeDocument/2006/relationships/hyperlink" Target="https://www.atu.edu/hwc/"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hyperlink" Target="https://www.atu.edu/ucounsel/" TargetMode="External"/><Relationship Id="rId5" Type="http://schemas.openxmlformats.org/officeDocument/2006/relationships/image" Target="../media/image6.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hyperlink" Target="https://onetech.atu.edu/" TargetMode="External"/><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support.atu.edu/support/tickets/new"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www.atu.edu/psafe/park-info.php"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s://www.apartments.com/russellville-ar/utilities-included/?bb=zg5w6w5ntJnx5g1oF" TargetMode="External"/><Relationship Id="rId5" Type="http://schemas.openxmlformats.org/officeDocument/2006/relationships/hyperlink" Target="https://www.realtor.com/apartments/Russellville_AR?cid=sem_uu_google_rentals_dsa_market&amp;gclid=EAIaIQobChMIuOWL2OHh3wIVBESGCh0P3w5EEAMYAiAAEgJ-4fD_BwE" TargetMode="External"/><Relationship Id="rId4" Type="http://schemas.openxmlformats.org/officeDocument/2006/relationships/hyperlink" Target="https://www.atu.edu/reslife/future-residents.ph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a:spLocks noGrp="1"/>
          </p:cNvSpPr>
          <p:nvPr>
            <p:ph type="ctrTitle"/>
          </p:nvPr>
        </p:nvSpPr>
        <p:spPr>
          <a:xfrm>
            <a:off x="5150057" y="5817704"/>
            <a:ext cx="7041943" cy="1040296"/>
          </a:xfrm>
        </p:spPr>
        <p:txBody>
          <a:bodyPr>
            <a:normAutofit fontScale="90000"/>
          </a:bodyPr>
          <a:lstStyle/>
          <a:p>
            <a:r>
              <a:rPr lang="en-US" sz="5800" dirty="0" smtClean="0">
                <a:latin typeface="Rockwell" panose="02060603020205020403" pitchFamily="18" charset="0"/>
              </a:rPr>
              <a:t>Getting Started at ATU</a:t>
            </a:r>
            <a:endParaRPr lang="en-US" sz="5800" dirty="0">
              <a:latin typeface="Rockwell" panose="02060603020205020403" pitchFamily="18" charset="0"/>
            </a:endParaRPr>
          </a:p>
        </p:txBody>
      </p:sp>
    </p:spTree>
    <p:extLst>
      <p:ext uri="{BB962C8B-B14F-4D97-AF65-F5344CB8AC3E}">
        <p14:creationId xmlns:p14="http://schemas.microsoft.com/office/powerpoint/2010/main" val="7713167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55304"/>
          <a:stretch/>
        </p:blipFill>
        <p:spPr>
          <a:xfrm>
            <a:off x="-157815" y="4702"/>
            <a:ext cx="4087019" cy="6858000"/>
          </a:xfrm>
          <a:prstGeom prst="rect">
            <a:avLst/>
          </a:prstGeom>
        </p:spPr>
      </p:pic>
      <p:sp>
        <p:nvSpPr>
          <p:cNvPr id="6" name="Rectangle 5"/>
          <p:cNvSpPr/>
          <p:nvPr/>
        </p:nvSpPr>
        <p:spPr>
          <a:xfrm>
            <a:off x="4956528" y="377706"/>
            <a:ext cx="6609034" cy="3477875"/>
          </a:xfrm>
          <a:prstGeom prst="rect">
            <a:avLst/>
          </a:prstGeom>
        </p:spPr>
        <p:txBody>
          <a:bodyPr wrap="square">
            <a:spAutoFit/>
          </a:bodyPr>
          <a:lstStyle/>
          <a:p>
            <a:pPr algn="ctr"/>
            <a:r>
              <a:rPr lang="en-US" sz="2200" u="none" strike="noStrike" dirty="0" smtClean="0">
                <a:solidFill>
                  <a:srgbClr val="000000"/>
                </a:solidFill>
                <a:effectLst/>
              </a:rPr>
              <a:t>The Health and Wellness Center provides a wide range of primary health care plus health and wellness educational programming, consultation, and referral services that meet the particular needs of our students. In addition, to medical services, students can access a wide range of free and confidential counseling, consultation and outreach services. We encourage you to visit the health center not only when you are ill or injured, but also when you have questions or concerns about any health and wellness issue.</a:t>
            </a:r>
            <a:endParaRPr lang="en-US" sz="2200" dirty="0"/>
          </a:p>
        </p:txBody>
      </p:sp>
      <p:sp>
        <p:nvSpPr>
          <p:cNvPr id="7" name="TextBox 6"/>
          <p:cNvSpPr txBox="1"/>
          <p:nvPr/>
        </p:nvSpPr>
        <p:spPr>
          <a:xfrm>
            <a:off x="-40124" y="83642"/>
            <a:ext cx="3940502" cy="769441"/>
          </a:xfrm>
          <a:prstGeom prst="rect">
            <a:avLst/>
          </a:prstGeom>
          <a:noFill/>
        </p:spPr>
        <p:txBody>
          <a:bodyPr wrap="none" rtlCol="0">
            <a:spAutoFit/>
          </a:bodyPr>
          <a:lstStyle/>
          <a:p>
            <a:r>
              <a:rPr lang="en-US" sz="4400" dirty="0" smtClean="0">
                <a:ln>
                  <a:solidFill>
                    <a:schemeClr val="tx1"/>
                  </a:solidFill>
                </a:ln>
                <a:solidFill>
                  <a:srgbClr val="FF0000"/>
                </a:solidFill>
                <a:latin typeface="OCR A Extended" panose="02010509020102010303" pitchFamily="50" charset="0"/>
              </a:rPr>
              <a:t>HEALTH CARE</a:t>
            </a:r>
            <a:endParaRPr lang="en-US" sz="4400" dirty="0">
              <a:ln>
                <a:solidFill>
                  <a:schemeClr val="tx1"/>
                </a:solidFill>
              </a:ln>
              <a:solidFill>
                <a:srgbClr val="FF0000"/>
              </a:solidFill>
              <a:latin typeface="OCR A Extended" panose="02010509020102010303" pitchFamily="50" charset="0"/>
            </a:endParaRPr>
          </a:p>
        </p:txBody>
      </p:sp>
      <p:sp>
        <p:nvSpPr>
          <p:cNvPr id="8" name="TextBox 7"/>
          <p:cNvSpPr txBox="1"/>
          <p:nvPr/>
        </p:nvSpPr>
        <p:spPr>
          <a:xfrm>
            <a:off x="5627616" y="3914733"/>
            <a:ext cx="5327240" cy="369332"/>
          </a:xfrm>
          <a:prstGeom prst="rect">
            <a:avLst/>
          </a:prstGeom>
          <a:noFill/>
        </p:spPr>
        <p:txBody>
          <a:bodyPr wrap="square" rtlCol="0">
            <a:spAutoFit/>
          </a:bodyPr>
          <a:lstStyle/>
          <a:p>
            <a:pPr algn="ctr"/>
            <a:r>
              <a:rPr lang="en-US" dirty="0" smtClean="0">
                <a:latin typeface="+mj-lt"/>
              </a:rPr>
              <a:t>VISIT THE FOLLOWING LINKS FOR MORE INFORMATION</a:t>
            </a:r>
            <a:endParaRPr lang="en-US" dirty="0">
              <a:latin typeface="+mj-lt"/>
            </a:endParaRPr>
          </a:p>
        </p:txBody>
      </p:sp>
      <p:sp>
        <p:nvSpPr>
          <p:cNvPr id="10" name="Cross 9">
            <a:hlinkClick r:id="rId3"/>
          </p:cNvPr>
          <p:cNvSpPr/>
          <p:nvPr/>
        </p:nvSpPr>
        <p:spPr>
          <a:xfrm>
            <a:off x="7827063" y="4340771"/>
            <a:ext cx="1068818" cy="1022895"/>
          </a:xfrm>
          <a:prstGeom prst="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endParaRPr>
          </a:p>
          <a:p>
            <a:pPr algn="ctr"/>
            <a:r>
              <a:rPr lang="en-US" sz="1200" dirty="0" smtClean="0">
                <a:solidFill>
                  <a:schemeClr val="tx1"/>
                </a:solidFill>
              </a:rPr>
              <a:t>Student Health</a:t>
            </a:r>
          </a:p>
          <a:p>
            <a:pPr algn="ctr"/>
            <a:r>
              <a:rPr lang="en-US" sz="1200" dirty="0" smtClean="0">
                <a:solidFill>
                  <a:schemeClr val="tx1"/>
                </a:solidFill>
              </a:rPr>
              <a:t> 101</a:t>
            </a:r>
            <a:endParaRPr lang="en-US" sz="1200" dirty="0">
              <a:solidFill>
                <a:schemeClr val="tx1"/>
              </a:solidFill>
            </a:endParaRPr>
          </a:p>
        </p:txBody>
      </p:sp>
      <p:sp>
        <p:nvSpPr>
          <p:cNvPr id="13" name="TextBox 12"/>
          <p:cNvSpPr txBox="1"/>
          <p:nvPr/>
        </p:nvSpPr>
        <p:spPr>
          <a:xfrm>
            <a:off x="5238711" y="6558484"/>
            <a:ext cx="6044668" cy="307777"/>
          </a:xfrm>
          <a:prstGeom prst="rect">
            <a:avLst/>
          </a:prstGeom>
          <a:noFill/>
        </p:spPr>
        <p:txBody>
          <a:bodyPr wrap="none" rtlCol="0">
            <a:spAutoFit/>
          </a:bodyPr>
          <a:lstStyle/>
          <a:p>
            <a:r>
              <a:rPr lang="en-US" sz="1400" dirty="0" smtClean="0">
                <a:latin typeface="+mj-lt"/>
              </a:rPr>
              <a:t>STUDENT WELLNESS | DOC BRYAN 119 | (479)968-0329 | </a:t>
            </a:r>
            <a:r>
              <a:rPr lang="en-US" sz="1400" dirty="0" smtClean="0">
                <a:latin typeface="+mj-lt"/>
              </a:rPr>
              <a:t>WWW.ATU.EDU/HWC </a:t>
            </a:r>
            <a:endParaRPr lang="en-US" sz="1400" dirty="0">
              <a:latin typeface="+mj-lt"/>
            </a:endParaRPr>
          </a:p>
        </p:txBody>
      </p:sp>
      <p:sp>
        <p:nvSpPr>
          <p:cNvPr id="15" name="Cross 14">
            <a:hlinkClick r:id="rId4"/>
          </p:cNvPr>
          <p:cNvSpPr/>
          <p:nvPr/>
        </p:nvSpPr>
        <p:spPr>
          <a:xfrm>
            <a:off x="5934031" y="4340771"/>
            <a:ext cx="1089901" cy="1022895"/>
          </a:xfrm>
          <a:prstGeom prst="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Health</a:t>
            </a:r>
          </a:p>
          <a:p>
            <a:pPr algn="ctr"/>
            <a:r>
              <a:rPr lang="en-US" sz="1200" dirty="0" smtClean="0">
                <a:solidFill>
                  <a:schemeClr val="tx1"/>
                </a:solidFill>
              </a:rPr>
              <a:t> Center</a:t>
            </a:r>
            <a:endParaRPr lang="en-US" sz="1200" dirty="0">
              <a:solidFill>
                <a:schemeClr val="tx1"/>
              </a:solidFill>
            </a:endParaRPr>
          </a:p>
        </p:txBody>
      </p:sp>
      <p:sp>
        <p:nvSpPr>
          <p:cNvPr id="16" name="Cross 15">
            <a:hlinkClick r:id="rId5"/>
          </p:cNvPr>
          <p:cNvSpPr/>
          <p:nvPr/>
        </p:nvSpPr>
        <p:spPr>
          <a:xfrm>
            <a:off x="9720094" y="4364233"/>
            <a:ext cx="1089901" cy="1022895"/>
          </a:xfrm>
          <a:prstGeom prst="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Student Wellness</a:t>
            </a:r>
          </a:p>
          <a:p>
            <a:pPr algn="ctr"/>
            <a:r>
              <a:rPr lang="en-US" sz="1200" dirty="0" smtClean="0">
                <a:solidFill>
                  <a:schemeClr val="tx1"/>
                </a:solidFill>
              </a:rPr>
              <a:t> Events</a:t>
            </a:r>
            <a:endParaRPr lang="en-US" sz="1200" dirty="0">
              <a:solidFill>
                <a:schemeClr val="tx1"/>
              </a:solidFill>
            </a:endParaRPr>
          </a:p>
        </p:txBody>
      </p:sp>
      <p:sp>
        <p:nvSpPr>
          <p:cNvPr id="20" name="Cross 19">
            <a:hlinkClick r:id="rId6"/>
          </p:cNvPr>
          <p:cNvSpPr/>
          <p:nvPr/>
        </p:nvSpPr>
        <p:spPr>
          <a:xfrm>
            <a:off x="5934031" y="5443249"/>
            <a:ext cx="1089901" cy="1022895"/>
          </a:xfrm>
          <a:prstGeom prst="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Mental Health</a:t>
            </a:r>
          </a:p>
          <a:p>
            <a:pPr algn="ctr"/>
            <a:r>
              <a:rPr lang="en-US" sz="1200" dirty="0" smtClean="0">
                <a:solidFill>
                  <a:schemeClr val="tx1"/>
                </a:solidFill>
              </a:rPr>
              <a:t> Screening</a:t>
            </a:r>
            <a:endParaRPr lang="en-US" sz="1200" dirty="0">
              <a:solidFill>
                <a:schemeClr val="tx1"/>
              </a:solidFill>
            </a:endParaRPr>
          </a:p>
        </p:txBody>
      </p:sp>
      <p:sp>
        <p:nvSpPr>
          <p:cNvPr id="21" name="Cross 20">
            <a:hlinkClick r:id="rId7"/>
          </p:cNvPr>
          <p:cNvSpPr/>
          <p:nvPr/>
        </p:nvSpPr>
        <p:spPr>
          <a:xfrm>
            <a:off x="7805979" y="5443249"/>
            <a:ext cx="1089901" cy="1022895"/>
          </a:xfrm>
          <a:prstGeom prst="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Schedule </a:t>
            </a:r>
          </a:p>
          <a:p>
            <a:pPr algn="ctr"/>
            <a:r>
              <a:rPr lang="en-US" sz="1200" dirty="0" smtClean="0">
                <a:solidFill>
                  <a:schemeClr val="tx1"/>
                </a:solidFill>
              </a:rPr>
              <a:t>an Appointment</a:t>
            </a:r>
            <a:endParaRPr lang="en-US" sz="1200" dirty="0">
              <a:solidFill>
                <a:schemeClr val="tx1"/>
              </a:solidFill>
            </a:endParaRPr>
          </a:p>
        </p:txBody>
      </p:sp>
      <p:sp>
        <p:nvSpPr>
          <p:cNvPr id="22" name="Cross 21">
            <a:hlinkClick r:id="rId8"/>
          </p:cNvPr>
          <p:cNvSpPr/>
          <p:nvPr/>
        </p:nvSpPr>
        <p:spPr>
          <a:xfrm>
            <a:off x="9720094" y="5443248"/>
            <a:ext cx="1089901" cy="1022895"/>
          </a:xfrm>
          <a:prstGeom prst="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Counseling Services</a:t>
            </a:r>
            <a:endParaRPr lang="en-US" sz="1200" dirty="0">
              <a:solidFill>
                <a:schemeClr val="tx1"/>
              </a:solidFill>
            </a:endParaRPr>
          </a:p>
        </p:txBody>
      </p:sp>
    </p:spTree>
    <p:extLst>
      <p:ext uri="{BB962C8B-B14F-4D97-AF65-F5344CB8AC3E}">
        <p14:creationId xmlns:p14="http://schemas.microsoft.com/office/powerpoint/2010/main" val="1994540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pixabay.com/get/52e2dc434850aa14f6d1867dda6d49214b6ac3e456577340732a7bd191/switzerland-4290226_192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0856"/>
                    </a14:imgEffect>
                    <a14:imgEffect>
                      <a14:saturation sat="31000"/>
                    </a14:imgEffect>
                    <a14:imgEffect>
                      <a14:brightnessContrast bright="-28000"/>
                    </a14:imgEffect>
                  </a14:imgLayer>
                </a14:imgProps>
              </a:ext>
              <a:ext uri="{28A0092B-C50C-407E-A947-70E740481C1C}">
                <a14:useLocalDpi xmlns:a14="http://schemas.microsoft.com/office/drawing/2010/main" val="0"/>
              </a:ext>
            </a:extLst>
          </a:blip>
          <a:srcRect b="11644"/>
          <a:stretch/>
        </p:blipFill>
        <p:spPr bwMode="auto">
          <a:xfrm>
            <a:off x="0" y="0"/>
            <a:ext cx="12192000" cy="686525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2521943" y="-15475"/>
            <a:ext cx="7247497" cy="1046440"/>
          </a:xfrm>
          <a:prstGeom prst="rect">
            <a:avLst/>
          </a:prstGeom>
        </p:spPr>
        <p:txBody>
          <a:bodyPr wrap="none">
            <a:spAutoFit/>
          </a:bodyPr>
          <a:lstStyle/>
          <a:p>
            <a:r>
              <a:rPr lang="en-US" sz="6200" b="1" dirty="0" smtClean="0">
                <a:ln w="6600">
                  <a:solidFill>
                    <a:schemeClr val="accent2"/>
                  </a:solidFill>
                  <a:prstDash val="solid"/>
                </a:ln>
                <a:solidFill>
                  <a:srgbClr val="FFFFFF"/>
                </a:solidFill>
                <a:effectLst>
                  <a:outerShdw dist="38100" dir="2700000" algn="tl" rotWithShape="0">
                    <a:schemeClr val="accent2"/>
                  </a:outerShdw>
                </a:effectLst>
              </a:rPr>
              <a:t>SUICIDE</a:t>
            </a:r>
            <a:r>
              <a:rPr lang="en-US" sz="6200" dirty="0" smtClean="0">
                <a:solidFill>
                  <a:schemeClr val="bg1"/>
                </a:solidFill>
              </a:rPr>
              <a:t> </a:t>
            </a:r>
            <a:r>
              <a:rPr lang="en-US" sz="6200" b="1" dirty="0" smtClean="0">
                <a:ln w="6600">
                  <a:solidFill>
                    <a:schemeClr val="accent2"/>
                  </a:solidFill>
                  <a:prstDash val="solid"/>
                </a:ln>
                <a:solidFill>
                  <a:srgbClr val="FFFFFF"/>
                </a:solidFill>
                <a:effectLst>
                  <a:outerShdw dist="38100" dir="2700000" algn="tl" rotWithShape="0">
                    <a:schemeClr val="accent2"/>
                  </a:outerShdw>
                </a:effectLst>
              </a:rPr>
              <a:t>PREVENTION</a:t>
            </a:r>
            <a:endParaRPr lang="en-US" sz="6200" dirty="0">
              <a:solidFill>
                <a:schemeClr val="bg1"/>
              </a:solidFill>
            </a:endParaRPr>
          </a:p>
        </p:txBody>
      </p:sp>
      <p:sp>
        <p:nvSpPr>
          <p:cNvPr id="18" name="Rectangle 17"/>
          <p:cNvSpPr/>
          <p:nvPr/>
        </p:nvSpPr>
        <p:spPr>
          <a:xfrm>
            <a:off x="2053389" y="1046440"/>
            <a:ext cx="8085220" cy="1200329"/>
          </a:xfrm>
          <a:prstGeom prst="rect">
            <a:avLst/>
          </a:prstGeom>
        </p:spPr>
        <p:txBody>
          <a:bodyPr wrap="square">
            <a:spAutoFit/>
          </a:bodyPr>
          <a:lstStyle/>
          <a:p>
            <a:pPr algn="ctr"/>
            <a:r>
              <a:rPr lang="en-US"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Counseling Services offers suicide prevention training called QPR throughout the year and all students are encouraged to attend.  This training teaches students how to intervene and help a friend who may be experiencing suicidal thoughts.</a:t>
            </a:r>
            <a:br>
              <a:rPr lang="en-US"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endParaRPr lang="en-US"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endParaRPr>
          </a:p>
        </p:txBody>
      </p:sp>
      <p:sp>
        <p:nvSpPr>
          <p:cNvPr id="19" name="Rectangle 18"/>
          <p:cNvSpPr/>
          <p:nvPr/>
        </p:nvSpPr>
        <p:spPr>
          <a:xfrm>
            <a:off x="144379" y="2232258"/>
            <a:ext cx="4006707" cy="3293209"/>
          </a:xfrm>
          <a:prstGeom prst="rect">
            <a:avLst/>
          </a:prstGeom>
        </p:spPr>
        <p:txBody>
          <a:bodyPr wrap="square">
            <a:spAutoFit/>
          </a:bodyPr>
          <a:lstStyle/>
          <a:p>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1. Recognize signs and respond:</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•Verbal cues- hopeless, helpless, trapped</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•Withdrawal</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•Isolation</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•Changes in mood, sleep patterns, substance use</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•Giving away important possessions</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•Looking for and obtaining necessary items to commit suicide</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•Talking about death or dying</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endParaRPr lang="en-US" sz="1600"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endParaRPr>
          </a:p>
        </p:txBody>
      </p:sp>
      <p:sp>
        <p:nvSpPr>
          <p:cNvPr id="20" name="Rectangle 19"/>
          <p:cNvSpPr/>
          <p:nvPr/>
        </p:nvSpPr>
        <p:spPr>
          <a:xfrm>
            <a:off x="7896534" y="2209132"/>
            <a:ext cx="4267199" cy="3785652"/>
          </a:xfrm>
          <a:prstGeom prst="rect">
            <a:avLst/>
          </a:prstGeom>
        </p:spPr>
        <p:txBody>
          <a:bodyPr wrap="square">
            <a:spAutoFit/>
          </a:bodyPr>
          <a:lstStyle/>
          <a:p>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3. Make a referral:</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•If someone is in immediate harm call 9-1-1</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•Local campus resources (Counseling Services, CARE team)</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•National Suicide Prevention Lifeline (24/7/365 phone hotline), 1-800-273-8255</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•Lifeline Crisis Chat (http</a:t>
            </a:r>
            <a:r>
              <a:rPr lang="en-US" sz="1600"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a:t>
            </a: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www.suicidepreventionlifeline.org/gethelp/lifelinechat.aspx)</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•The Trevor Project (for LGBTQ youth)</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   Trevor Lifeline, 866-488-7386</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   Trevor Text, text ‘Trevor’ to 1-202-304-1200</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•Crisis Text Line, text ‘START’ to 741-741</a:t>
            </a:r>
            <a:br>
              <a:rPr lang="en-US" sz="1600"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endParaRPr lang="en-US" sz="1600"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endParaRPr>
          </a:p>
        </p:txBody>
      </p:sp>
      <p:sp>
        <p:nvSpPr>
          <p:cNvPr id="2" name="TextBox 1"/>
          <p:cNvSpPr txBox="1"/>
          <p:nvPr/>
        </p:nvSpPr>
        <p:spPr>
          <a:xfrm>
            <a:off x="4151086" y="2232258"/>
            <a:ext cx="3818020" cy="2308324"/>
          </a:xfrm>
          <a:prstGeom prst="rect">
            <a:avLst/>
          </a:prstGeom>
          <a:noFill/>
        </p:spPr>
        <p:txBody>
          <a:bodyPr wrap="square" rtlCol="0">
            <a:spAutoFit/>
          </a:bodyPr>
          <a:lstStyle/>
          <a:p>
            <a:r>
              <a:rPr lang="en-US"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2. Take action or get others involved</a:t>
            </a:r>
            <a:r>
              <a:rPr lang="en-US"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a:t>
            </a:r>
            <a:br>
              <a:rPr lang="en-US" dirty="0" smtClean="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
            </a:r>
            <a:br>
              <a:rPr lang="en-US"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•Ask directly about suicide</a:t>
            </a:r>
            <a:br>
              <a:rPr lang="en-US"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•Express concern</a:t>
            </a:r>
            <a:br>
              <a:rPr lang="en-US"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•Listen with empathy and no judgment</a:t>
            </a:r>
            <a:br>
              <a:rPr lang="en-US"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•Remind them help is available</a:t>
            </a:r>
            <a:br>
              <a:rPr lang="en-US"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br>
            <a:r>
              <a:rPr lang="en-US"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•Remind them they’re not alone</a:t>
            </a:r>
            <a:endParaRPr lang="en-US" dirty="0">
              <a:ln w="6350">
                <a:solidFill>
                  <a:schemeClr val="accent2">
                    <a:lumMod val="60000"/>
                    <a:lumOff val="40000"/>
                  </a:schemeClr>
                </a:solidFill>
              </a:ln>
              <a:effectLst>
                <a:glow rad="101600">
                  <a:schemeClr val="accent5">
                    <a:lumMod val="75000"/>
                    <a:alpha val="60000"/>
                  </a:schemeClr>
                </a:glow>
              </a:effectLst>
            </a:endParaRPr>
          </a:p>
        </p:txBody>
      </p:sp>
      <p:sp>
        <p:nvSpPr>
          <p:cNvPr id="3" name="TextBox 2"/>
          <p:cNvSpPr txBox="1"/>
          <p:nvPr/>
        </p:nvSpPr>
        <p:spPr>
          <a:xfrm>
            <a:off x="1850606" y="6480013"/>
            <a:ext cx="8490786" cy="369332"/>
          </a:xfrm>
          <a:prstGeom prst="rect">
            <a:avLst/>
          </a:prstGeom>
          <a:noFill/>
        </p:spPr>
        <p:txBody>
          <a:bodyPr wrap="none" rtlCol="0">
            <a:spAutoFit/>
          </a:bodyPr>
          <a:lstStyle/>
          <a:p>
            <a:r>
              <a:rPr lang="en-US" dirty="0">
                <a:ln w="6350">
                  <a:solidFill>
                    <a:schemeClr val="accent2">
                      <a:lumMod val="60000"/>
                      <a:lumOff val="40000"/>
                    </a:schemeClr>
                  </a:solidFill>
                </a:ln>
                <a:solidFill>
                  <a:schemeClr val="bg1">
                    <a:lumMod val="95000"/>
                  </a:schemeClr>
                </a:solidFill>
                <a:effectLst>
                  <a:glow rad="101600">
                    <a:schemeClr val="accent5">
                      <a:lumMod val="75000"/>
                      <a:alpha val="60000"/>
                    </a:schemeClr>
                  </a:glow>
                </a:effectLst>
              </a:rPr>
              <a:t>COUNSELING SERVICES | DOC BRYAN 119 | (479)968-0329 | WWW.ATU.EDU/CSLCENTER</a:t>
            </a:r>
          </a:p>
        </p:txBody>
      </p:sp>
    </p:spTree>
    <p:extLst>
      <p:ext uri="{BB962C8B-B14F-4D97-AF65-F5344CB8AC3E}">
        <p14:creationId xmlns:p14="http://schemas.microsoft.com/office/powerpoint/2010/main" val="20060544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078" name="Picture 6" descr="https://pixabay.com/get/55e0d6444c51a514f6d1867dda6d49214b6ac3e456577340732a72d797/secret-3037639_1920.jpg"/>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rcRect t="40294" r="51009"/>
          <a:stretch/>
        </p:blipFill>
        <p:spPr bwMode="auto">
          <a:xfrm>
            <a:off x="3416969" y="-29029"/>
            <a:ext cx="8959396" cy="68870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416969" y="1251283"/>
            <a:ext cx="8775032" cy="5606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p:cNvSpPr txBox="1"/>
          <p:nvPr/>
        </p:nvSpPr>
        <p:spPr>
          <a:xfrm>
            <a:off x="4578113" y="197378"/>
            <a:ext cx="6570260" cy="769441"/>
          </a:xfrm>
          <a:prstGeom prst="rect">
            <a:avLst/>
          </a:prstGeom>
          <a:noFill/>
        </p:spPr>
        <p:txBody>
          <a:bodyPr wrap="none" rtlCol="0">
            <a:spAutoFit/>
          </a:bodyPr>
          <a:lstStyle/>
          <a:p>
            <a:r>
              <a:rPr lang="en-US" sz="4400" smtClean="0"/>
              <a:t>STUDENT CONFIDENTIALITY</a:t>
            </a:r>
            <a:endParaRPr lang="en-US" sz="4400" dirty="0"/>
          </a:p>
        </p:txBody>
      </p:sp>
      <p:sp>
        <p:nvSpPr>
          <p:cNvPr id="10" name="TextBox 9"/>
          <p:cNvSpPr txBox="1"/>
          <p:nvPr/>
        </p:nvSpPr>
        <p:spPr>
          <a:xfrm>
            <a:off x="4519355" y="1456521"/>
            <a:ext cx="6570260" cy="5401479"/>
          </a:xfrm>
          <a:prstGeom prst="rect">
            <a:avLst/>
          </a:prstGeom>
          <a:noFill/>
        </p:spPr>
        <p:txBody>
          <a:bodyPr wrap="square" rtlCol="0">
            <a:spAutoFit/>
          </a:bodyPr>
          <a:lstStyle/>
          <a:p>
            <a:pPr algn="ctr"/>
            <a:r>
              <a:rPr lang="en-US" sz="2300" dirty="0"/>
              <a:t>Arkansas Tech University complies with the Family Educational Rights and Privacy Act (FERPA). Copies of FERPA related forms can be </a:t>
            </a:r>
            <a:r>
              <a:rPr lang="en-US" sz="2300" dirty="0" smtClean="0"/>
              <a:t>found </a:t>
            </a:r>
            <a:r>
              <a:rPr lang="en-US" sz="2300" dirty="0" smtClean="0">
                <a:hlinkClick r:id="rId6"/>
              </a:rPr>
              <a:t>HERE</a:t>
            </a:r>
            <a:r>
              <a:rPr lang="en-US" sz="2300" dirty="0" smtClean="0"/>
              <a:t>.</a:t>
            </a:r>
            <a:r>
              <a:rPr lang="en-US" sz="2300" dirty="0"/>
              <a:t/>
            </a:r>
            <a:br>
              <a:rPr lang="en-US" sz="2300" dirty="0"/>
            </a:br>
            <a:endParaRPr lang="en-US" sz="2300" dirty="0"/>
          </a:p>
          <a:p>
            <a:pPr algn="ctr"/>
            <a:r>
              <a:rPr lang="en-US" sz="2300" dirty="0"/>
              <a:t>Directory information may be released to the public unless the student has requested that information be withheld. Directory information includes: the student's name, address, email address, telephone listing, date of birth, major field of study, full or part-time status, dates of attendance, degrees and awards received, most recent educational agency or institutions attended, participation in official recognized activities and sports, and the weight and height of members of athletic teams.</a:t>
            </a:r>
          </a:p>
          <a:p>
            <a:pPr algn="ctr"/>
            <a:endParaRPr lang="en-US" sz="2300" dirty="0"/>
          </a:p>
        </p:txBody>
      </p:sp>
      <p:pic>
        <p:nvPicPr>
          <p:cNvPr id="2" name="Picture 1"/>
          <p:cNvPicPr>
            <a:picLocks noChangeAspect="1"/>
          </p:cNvPicPr>
          <p:nvPr/>
        </p:nvPicPr>
        <p:blipFill>
          <a:blip r:embed="rId7"/>
          <a:stretch>
            <a:fillRect/>
          </a:stretch>
        </p:blipFill>
        <p:spPr>
          <a:xfrm>
            <a:off x="10226158" y="4702629"/>
            <a:ext cx="2242389" cy="2002744"/>
          </a:xfrm>
          <a:prstGeom prst="rect">
            <a:avLst/>
          </a:prstGeom>
        </p:spPr>
      </p:pic>
    </p:spTree>
    <p:extLst>
      <p:ext uri="{BB962C8B-B14F-4D97-AF65-F5344CB8AC3E}">
        <p14:creationId xmlns:p14="http://schemas.microsoft.com/office/powerpoint/2010/main" val="36626215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pixabay.com/get/5fe3dd454f57b108f5d08460825668204022dfe05553784f732c72d3/airmail-envelope-938655_1280.jpg"/>
          <p:cNvPicPr>
            <a:picLocks noChangeAspect="1" noChangeArrowheads="1"/>
          </p:cNvPicPr>
          <p:nvPr/>
        </p:nvPicPr>
        <p:blipFill rotWithShape="1">
          <a:blip r:embed="rId2">
            <a:extLst>
              <a:ext uri="{28A0092B-C50C-407E-A947-70E740481C1C}">
                <a14:useLocalDpi xmlns:a14="http://schemas.microsoft.com/office/drawing/2010/main" val="0"/>
              </a:ext>
            </a:extLst>
          </a:blip>
          <a:srcRect l="2414" t="9521" r="2466" b="9376"/>
          <a:stretch/>
        </p:blipFill>
        <p:spPr bwMode="auto">
          <a:xfrm>
            <a:off x="0" y="0"/>
            <a:ext cx="9579429" cy="68725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0225" y="580166"/>
            <a:ext cx="6496587" cy="769441"/>
          </a:xfrm>
          <a:prstGeom prst="rect">
            <a:avLst/>
          </a:prstGeom>
          <a:noFill/>
        </p:spPr>
        <p:txBody>
          <a:bodyPr wrap="none" rtlCol="0">
            <a:spAutoFit/>
          </a:bodyPr>
          <a:lstStyle/>
          <a:p>
            <a:r>
              <a:rPr lang="en-US" sz="4400" dirty="0" smtClean="0"/>
              <a:t>NAME &amp; ADDRESS CHANGE</a:t>
            </a:r>
            <a:endParaRPr lang="en-US" sz="4400" dirty="0"/>
          </a:p>
        </p:txBody>
      </p:sp>
      <p:sp>
        <p:nvSpPr>
          <p:cNvPr id="10" name="TextBox 9"/>
          <p:cNvSpPr txBox="1"/>
          <p:nvPr/>
        </p:nvSpPr>
        <p:spPr>
          <a:xfrm>
            <a:off x="839949" y="1638595"/>
            <a:ext cx="7849109" cy="4832092"/>
          </a:xfrm>
          <a:prstGeom prst="rect">
            <a:avLst/>
          </a:prstGeom>
          <a:noFill/>
        </p:spPr>
        <p:txBody>
          <a:bodyPr wrap="square" rtlCol="0">
            <a:spAutoFit/>
          </a:bodyPr>
          <a:lstStyle/>
          <a:p>
            <a:r>
              <a:rPr lang="en-US" sz="2800" dirty="0"/>
              <a:t>Students are responsible for notifying the University of any changes in name or address. Addresses can be changed in the </a:t>
            </a:r>
            <a:r>
              <a:rPr lang="en-US" sz="2800" dirty="0" err="1"/>
              <a:t>OneTech</a:t>
            </a:r>
            <a:r>
              <a:rPr lang="en-US" sz="2800" dirty="0"/>
              <a:t> portal. </a:t>
            </a:r>
          </a:p>
          <a:p>
            <a:endParaRPr lang="en-US" sz="2800" dirty="0"/>
          </a:p>
          <a:p>
            <a:r>
              <a:rPr lang="en-US" sz="2400" dirty="0" smtClean="0">
                <a:latin typeface="+mj-lt"/>
              </a:rPr>
              <a:t>TO CHANGE YOUR ADDRESS:</a:t>
            </a:r>
          </a:p>
          <a:p>
            <a:r>
              <a:rPr lang="en-US" sz="2800" dirty="0" smtClean="0"/>
              <a:t> </a:t>
            </a:r>
          </a:p>
          <a:p>
            <a:pPr marL="285750" indent="-285750">
              <a:buFont typeface="Arial" panose="020B0604020202020204" pitchFamily="34" charset="0"/>
              <a:buChar char="•"/>
            </a:pPr>
            <a:r>
              <a:rPr lang="en-US" sz="2800" dirty="0"/>
              <a:t>Log on to </a:t>
            </a:r>
            <a:r>
              <a:rPr lang="en-US" sz="2800" dirty="0" err="1"/>
              <a:t>OneTech</a:t>
            </a:r>
            <a:r>
              <a:rPr lang="en-US" sz="2800" dirty="0"/>
              <a:t> </a:t>
            </a:r>
            <a:r>
              <a:rPr lang="en-US" sz="2800" dirty="0" smtClean="0"/>
              <a:t>at </a:t>
            </a:r>
            <a:r>
              <a:rPr lang="en-US" sz="2800" dirty="0" smtClean="0">
                <a:hlinkClick r:id="rId3"/>
              </a:rPr>
              <a:t>https://onetech.atu.edu</a:t>
            </a:r>
            <a:r>
              <a:rPr lang="en-US" sz="2800" dirty="0" smtClean="0"/>
              <a:t> </a:t>
            </a:r>
            <a:endParaRPr lang="en-US" sz="2800" dirty="0"/>
          </a:p>
          <a:p>
            <a:pPr marL="285750" indent="-285750">
              <a:buFont typeface="Arial" panose="020B0604020202020204" pitchFamily="34" charset="0"/>
              <a:buChar char="•"/>
            </a:pPr>
            <a:r>
              <a:rPr lang="en-US" sz="2800" dirty="0"/>
              <a:t>Go to the "Home" tab</a:t>
            </a:r>
          </a:p>
          <a:p>
            <a:pPr marL="285750" indent="-285750">
              <a:buFont typeface="Arial" panose="020B0604020202020204" pitchFamily="34" charset="0"/>
              <a:buChar char="•"/>
            </a:pPr>
            <a:r>
              <a:rPr lang="en-US" sz="2800" dirty="0"/>
              <a:t>Click "Update Address &amp; Phone" in "Personal Information"</a:t>
            </a:r>
          </a:p>
          <a:p>
            <a:pPr marL="285750" indent="-285750">
              <a:buFont typeface="Arial" panose="020B0604020202020204" pitchFamily="34" charset="0"/>
              <a:buChar char="•"/>
            </a:pPr>
            <a:endParaRPr lang="en-US" sz="2800"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0000"/>
          <a:stretch/>
        </p:blipFill>
        <p:spPr>
          <a:xfrm>
            <a:off x="9448800" y="0"/>
            <a:ext cx="2743200" cy="6858000"/>
          </a:xfrm>
          <a:prstGeom prst="rect">
            <a:avLst/>
          </a:prstGeom>
        </p:spPr>
      </p:pic>
      <p:pic>
        <p:nvPicPr>
          <p:cNvPr id="4" name="Picture 3"/>
          <p:cNvPicPr>
            <a:picLocks noChangeAspect="1"/>
          </p:cNvPicPr>
          <p:nvPr/>
        </p:nvPicPr>
        <p:blipFill>
          <a:blip r:embed="rId5"/>
          <a:stretch>
            <a:fillRect/>
          </a:stretch>
        </p:blipFill>
        <p:spPr>
          <a:xfrm>
            <a:off x="7095370" y="475030"/>
            <a:ext cx="1822367" cy="979712"/>
          </a:xfrm>
          <a:prstGeom prst="rect">
            <a:avLst/>
          </a:prstGeom>
        </p:spPr>
      </p:pic>
    </p:spTree>
    <p:extLst>
      <p:ext uri="{BB962C8B-B14F-4D97-AF65-F5344CB8AC3E}">
        <p14:creationId xmlns:p14="http://schemas.microsoft.com/office/powerpoint/2010/main" val="1517992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4507832" y="368968"/>
            <a:ext cx="6978577" cy="830997"/>
          </a:xfrm>
          <a:prstGeom prst="rect">
            <a:avLst/>
          </a:prstGeom>
          <a:noFill/>
        </p:spPr>
        <p:txBody>
          <a:bodyPr wrap="none" rtlCol="0">
            <a:spAutoFit/>
          </a:bodyPr>
          <a:lstStyle/>
          <a:p>
            <a:r>
              <a:rPr lang="en-US" sz="4800" dirty="0" smtClean="0">
                <a:solidFill>
                  <a:schemeClr val="bg1"/>
                </a:solidFill>
              </a:rPr>
              <a:t>CAMPUS SUPPORT CENTER</a:t>
            </a:r>
            <a:endParaRPr lang="en-US" sz="4800" dirty="0">
              <a:solidFill>
                <a:schemeClr val="bg1"/>
              </a:solidFill>
            </a:endParaRPr>
          </a:p>
        </p:txBody>
      </p:sp>
      <p:sp>
        <p:nvSpPr>
          <p:cNvPr id="4" name="Rectangle 3"/>
          <p:cNvSpPr/>
          <p:nvPr/>
        </p:nvSpPr>
        <p:spPr>
          <a:xfrm>
            <a:off x="4949120" y="1199965"/>
            <a:ext cx="6096000" cy="1200329"/>
          </a:xfrm>
          <a:prstGeom prst="rect">
            <a:avLst/>
          </a:prstGeom>
        </p:spPr>
        <p:txBody>
          <a:bodyPr>
            <a:spAutoFit/>
          </a:bodyPr>
          <a:lstStyle/>
          <a:p>
            <a:r>
              <a:rPr lang="en-US" u="none" strike="noStrike" dirty="0" smtClean="0">
                <a:solidFill>
                  <a:schemeClr val="bg1"/>
                </a:solidFill>
                <a:effectLst/>
                <a:latin typeface="YACgEZ1cb1Q 0"/>
              </a:rPr>
              <a:t>The Office of Information Systems (OIS) offers information technology solutions, support, and services to ATU students, faculty, and staff through the Campus Support Center. </a:t>
            </a:r>
            <a:endParaRPr lang="en-US" dirty="0">
              <a:solidFill>
                <a:schemeClr val="bg1"/>
              </a:solidFill>
              <a:effectLst/>
              <a:latin typeface="YACgEZ1cb1Q 0"/>
            </a:endParaRPr>
          </a:p>
        </p:txBody>
      </p:sp>
      <p:sp>
        <p:nvSpPr>
          <p:cNvPr id="5" name="Rectangle 4"/>
          <p:cNvSpPr/>
          <p:nvPr/>
        </p:nvSpPr>
        <p:spPr>
          <a:xfrm>
            <a:off x="4949120" y="2586608"/>
            <a:ext cx="2940522" cy="3139321"/>
          </a:xfrm>
          <a:prstGeom prst="rect">
            <a:avLst/>
          </a:prstGeom>
        </p:spPr>
        <p:txBody>
          <a:bodyPr wrap="square">
            <a:spAutoFit/>
          </a:bodyPr>
          <a:lstStyle/>
          <a:p>
            <a:r>
              <a:rPr lang="en-US" u="none" strike="noStrike" dirty="0" smtClean="0">
                <a:solidFill>
                  <a:schemeClr val="bg1"/>
                </a:solidFill>
                <a:effectLst/>
                <a:latin typeface="YACgEZ1cb1Q 0"/>
              </a:rPr>
              <a:t>Get started with email:</a:t>
            </a:r>
          </a:p>
          <a:p>
            <a:pPr marL="285750" indent="-285750">
              <a:buFont typeface="Arial" panose="020B0604020202020204" pitchFamily="34" charset="0"/>
              <a:buChar char="•"/>
            </a:pPr>
            <a:r>
              <a:rPr lang="en-US" dirty="0">
                <a:solidFill>
                  <a:schemeClr val="bg1"/>
                </a:solidFill>
              </a:rPr>
              <a:t>Go to mail.atu.edu to access your Office 365 Account</a:t>
            </a:r>
          </a:p>
          <a:p>
            <a:pPr marL="285750" indent="-285750">
              <a:buFont typeface="Arial" panose="020B0604020202020204" pitchFamily="34" charset="0"/>
              <a:buChar char="•"/>
            </a:pPr>
            <a:r>
              <a:rPr lang="en-US" dirty="0">
                <a:solidFill>
                  <a:schemeClr val="bg1"/>
                </a:solidFill>
              </a:rPr>
              <a:t>To install Outlook on your computer, click the Office 365 logo in the top right hand corner</a:t>
            </a:r>
          </a:p>
          <a:p>
            <a:pPr marL="285750" indent="-285750">
              <a:buFont typeface="Arial" panose="020B0604020202020204" pitchFamily="34" charset="0"/>
              <a:buChar char="•"/>
            </a:pPr>
            <a:r>
              <a:rPr lang="en-US" dirty="0">
                <a:solidFill>
                  <a:schemeClr val="bg1"/>
                </a:solidFill>
              </a:rPr>
              <a:t>Next, click Install Office and select the apps you want to </a:t>
            </a:r>
            <a:r>
              <a:rPr lang="en-US" dirty="0" smtClean="0">
                <a:solidFill>
                  <a:schemeClr val="bg1"/>
                </a:solidFill>
              </a:rPr>
              <a:t>download</a:t>
            </a:r>
            <a:endParaRPr lang="en-US" dirty="0">
              <a:solidFill>
                <a:schemeClr val="bg1"/>
              </a:solidFill>
            </a:endParaRPr>
          </a:p>
        </p:txBody>
      </p:sp>
      <p:sp>
        <p:nvSpPr>
          <p:cNvPr id="6" name="Rectangle 5"/>
          <p:cNvSpPr/>
          <p:nvPr/>
        </p:nvSpPr>
        <p:spPr>
          <a:xfrm>
            <a:off x="8570560" y="2586608"/>
            <a:ext cx="2940522" cy="2031325"/>
          </a:xfrm>
          <a:prstGeom prst="rect">
            <a:avLst/>
          </a:prstGeom>
        </p:spPr>
        <p:txBody>
          <a:bodyPr wrap="square">
            <a:spAutoFit/>
          </a:bodyPr>
          <a:lstStyle/>
          <a:p>
            <a:r>
              <a:rPr lang="en-US" dirty="0" smtClean="0">
                <a:solidFill>
                  <a:schemeClr val="bg1"/>
                </a:solidFill>
                <a:latin typeface="YACgEZ1cb1Q 0"/>
              </a:rPr>
              <a:t>Request Support:</a:t>
            </a:r>
            <a:endParaRPr lang="en-US" u="none" strike="noStrike" dirty="0" smtClean="0">
              <a:solidFill>
                <a:schemeClr val="bg1"/>
              </a:solidFill>
              <a:effectLst/>
              <a:latin typeface="YACgEZ1cb1Q 0"/>
            </a:endParaRPr>
          </a:p>
          <a:p>
            <a:pPr marL="285750" indent="-285750">
              <a:buFont typeface="Arial" panose="020B0604020202020204" pitchFamily="34" charset="0"/>
              <a:buChar char="•"/>
            </a:pPr>
            <a:r>
              <a:rPr lang="en-US" dirty="0">
                <a:solidFill>
                  <a:schemeClr val="bg1"/>
                </a:solidFill>
              </a:rPr>
              <a:t>Call Campus Support at (479)968-0646</a:t>
            </a:r>
          </a:p>
          <a:p>
            <a:pPr marL="285750" indent="-285750">
              <a:buFont typeface="Arial" panose="020B0604020202020204" pitchFamily="34" charset="0"/>
              <a:buChar char="•"/>
            </a:pPr>
            <a:r>
              <a:rPr lang="en-US" dirty="0">
                <a:solidFill>
                  <a:schemeClr val="bg1"/>
                </a:solidFill>
              </a:rPr>
              <a:t>Email campussupport@atu.edu </a:t>
            </a:r>
            <a:endParaRPr lang="en-US" dirty="0" smtClean="0">
              <a:solidFill>
                <a:schemeClr val="bg1"/>
              </a:solidFill>
            </a:endParaRPr>
          </a:p>
          <a:p>
            <a:pPr marL="285750" indent="-285750">
              <a:buFont typeface="Arial" panose="020B0604020202020204" pitchFamily="34" charset="0"/>
              <a:buChar char="•"/>
            </a:pPr>
            <a:endParaRPr lang="en-US" dirty="0">
              <a:solidFill>
                <a:schemeClr val="bg1"/>
              </a:solidFill>
            </a:endParaRPr>
          </a:p>
          <a:p>
            <a:pPr algn="ctr"/>
            <a:r>
              <a:rPr lang="en-US" dirty="0" smtClean="0">
                <a:solidFill>
                  <a:schemeClr val="bg1"/>
                </a:solidFill>
              </a:rPr>
              <a:t>OR</a:t>
            </a:r>
            <a:endParaRPr lang="en-US" dirty="0">
              <a:solidFill>
                <a:schemeClr val="bg1"/>
              </a:solidFill>
            </a:endParaRPr>
          </a:p>
        </p:txBody>
      </p:sp>
      <p:sp>
        <p:nvSpPr>
          <p:cNvPr id="7" name="Rounded Rectangle 6">
            <a:hlinkClick r:id="rId3"/>
          </p:cNvPr>
          <p:cNvSpPr/>
          <p:nvPr/>
        </p:nvSpPr>
        <p:spPr>
          <a:xfrm>
            <a:off x="9261058" y="4986902"/>
            <a:ext cx="1559526" cy="73793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Submit a Ticket Online</a:t>
            </a:r>
            <a:endParaRPr lang="en-US" dirty="0">
              <a:solidFill>
                <a:schemeClr val="tx1"/>
              </a:solidFill>
            </a:endParaRPr>
          </a:p>
        </p:txBody>
      </p:sp>
      <p:sp>
        <p:nvSpPr>
          <p:cNvPr id="8" name="Rectangle 7"/>
          <p:cNvSpPr/>
          <p:nvPr/>
        </p:nvSpPr>
        <p:spPr>
          <a:xfrm>
            <a:off x="3529264" y="6384297"/>
            <a:ext cx="8293768" cy="307777"/>
          </a:xfrm>
          <a:prstGeom prst="rect">
            <a:avLst/>
          </a:prstGeom>
        </p:spPr>
        <p:txBody>
          <a:bodyPr wrap="square">
            <a:spAutoFit/>
          </a:bodyPr>
          <a:lstStyle/>
          <a:p>
            <a:r>
              <a:rPr lang="en-US" sz="1400" dirty="0" smtClean="0">
                <a:solidFill>
                  <a:schemeClr val="bg1"/>
                </a:solidFill>
              </a:rPr>
              <a:t>CAMPUS SUPPORT CENTER| ROSS PENDERGRAFT LIBRARY 150| (479)968-0646 | CAMPUSSUPPORT@ATU.EDU </a:t>
            </a:r>
            <a:endParaRPr lang="en-US" sz="1400" dirty="0">
              <a:solidFill>
                <a:schemeClr val="bg1"/>
              </a:solidFill>
            </a:endParaRPr>
          </a:p>
        </p:txBody>
      </p:sp>
    </p:spTree>
    <p:extLst>
      <p:ext uri="{BB962C8B-B14F-4D97-AF65-F5344CB8AC3E}">
        <p14:creationId xmlns:p14="http://schemas.microsoft.com/office/powerpoint/2010/main" val="4329168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1111"/>
          <a:stretch/>
        </p:blipFill>
        <p:spPr>
          <a:xfrm>
            <a:off x="0" y="0"/>
            <a:ext cx="4470400" cy="6858000"/>
          </a:xfrm>
          <a:prstGeom prst="rect">
            <a:avLst/>
          </a:prstGeom>
        </p:spPr>
      </p:pic>
      <p:sp>
        <p:nvSpPr>
          <p:cNvPr id="3" name="TextBox 2"/>
          <p:cNvSpPr txBox="1"/>
          <p:nvPr/>
        </p:nvSpPr>
        <p:spPr>
          <a:xfrm>
            <a:off x="160421" y="0"/>
            <a:ext cx="3985065" cy="707886"/>
          </a:xfrm>
          <a:prstGeom prst="rect">
            <a:avLst/>
          </a:prstGeom>
          <a:noFill/>
        </p:spPr>
        <p:txBody>
          <a:bodyPr wrap="none" rtlCol="0">
            <a:spAutoFit/>
          </a:bodyPr>
          <a:lstStyle/>
          <a:p>
            <a:r>
              <a:rPr lang="en-US" sz="4000" dirty="0" smtClean="0"/>
              <a:t>STUDENT ID CARD</a:t>
            </a:r>
            <a:endParaRPr lang="en-US" sz="4000" dirty="0"/>
          </a:p>
        </p:txBody>
      </p:sp>
      <p:sp>
        <p:nvSpPr>
          <p:cNvPr id="4" name="Rectangle 3"/>
          <p:cNvSpPr/>
          <p:nvPr/>
        </p:nvSpPr>
        <p:spPr>
          <a:xfrm>
            <a:off x="5283996" y="353943"/>
            <a:ext cx="6632778" cy="3293209"/>
          </a:xfrm>
          <a:prstGeom prst="rect">
            <a:avLst/>
          </a:prstGeom>
        </p:spPr>
        <p:txBody>
          <a:bodyPr wrap="none">
            <a:spAutoFit/>
          </a:bodyPr>
          <a:lstStyle/>
          <a:p>
            <a:r>
              <a:rPr lang="en-US" sz="2400" u="none" strike="noStrike" dirty="0" smtClean="0">
                <a:solidFill>
                  <a:srgbClr val="000000"/>
                </a:solidFill>
                <a:effectLst/>
                <a:latin typeface="+mj-lt"/>
              </a:rPr>
              <a:t>AN ATU STUDENT ID CARD ALLOWS YOU TO ACCESS:</a:t>
            </a:r>
          </a:p>
          <a:p>
            <a:endParaRPr lang="en-US" dirty="0" smtClean="0"/>
          </a:p>
          <a:p>
            <a:pPr marL="285750" indent="-285750">
              <a:buFont typeface="Arial" panose="020B0604020202020204" pitchFamily="34" charset="0"/>
              <a:buChar char="•"/>
            </a:pPr>
            <a:r>
              <a:rPr lang="en-US" dirty="0" smtClean="0"/>
              <a:t>Your </a:t>
            </a:r>
            <a:r>
              <a:rPr lang="en-US" dirty="0"/>
              <a:t>residence hall</a:t>
            </a:r>
          </a:p>
          <a:p>
            <a:pPr marL="285750" indent="-285750">
              <a:buFont typeface="Arial" panose="020B0604020202020204" pitchFamily="34" charset="0"/>
              <a:buChar char="•"/>
            </a:pPr>
            <a:r>
              <a:rPr lang="en-US" dirty="0"/>
              <a:t>Food Services</a:t>
            </a:r>
          </a:p>
          <a:p>
            <a:pPr marL="285750" indent="-285750">
              <a:buFont typeface="Arial" panose="020B0604020202020204" pitchFamily="34" charset="0"/>
              <a:buChar char="•"/>
            </a:pPr>
            <a:r>
              <a:rPr lang="en-US" dirty="0"/>
              <a:t>Library Services</a:t>
            </a:r>
          </a:p>
          <a:p>
            <a:pPr marL="285750" indent="-285750">
              <a:buFont typeface="Arial" panose="020B0604020202020204" pitchFamily="34" charset="0"/>
              <a:buChar char="•"/>
            </a:pPr>
            <a:r>
              <a:rPr lang="en-US" dirty="0"/>
              <a:t>Tech Fit</a:t>
            </a:r>
          </a:p>
          <a:p>
            <a:pPr marL="285750" indent="-285750">
              <a:buFont typeface="Arial" panose="020B0604020202020204" pitchFamily="34" charset="0"/>
              <a:buChar char="•"/>
            </a:pPr>
            <a:r>
              <a:rPr lang="en-US" dirty="0"/>
              <a:t>Campus events, including athletic games</a:t>
            </a:r>
          </a:p>
          <a:p>
            <a:pPr marL="285750" indent="-285750">
              <a:buFont typeface="Arial" panose="020B0604020202020204" pitchFamily="34" charset="0"/>
              <a:buChar char="•"/>
            </a:pPr>
            <a:r>
              <a:rPr lang="en-US" dirty="0"/>
              <a:t>Access to academic buildings after hours</a:t>
            </a:r>
          </a:p>
          <a:p>
            <a:pPr marL="285750" indent="-285750">
              <a:buFont typeface="Arial" panose="020B0604020202020204" pitchFamily="34" charset="0"/>
              <a:buChar char="•"/>
            </a:pPr>
            <a:r>
              <a:rPr lang="en-US" dirty="0"/>
              <a:t>Discounts at participating area merchants</a:t>
            </a:r>
          </a:p>
          <a:p>
            <a:pPr marL="285750" indent="-285750">
              <a:buFont typeface="Arial" panose="020B0604020202020204" pitchFamily="34" charset="0"/>
              <a:buChar char="•"/>
            </a:pPr>
            <a:r>
              <a:rPr lang="en-US" dirty="0" err="1" smtClean="0"/>
              <a:t>Wonderbucks</a:t>
            </a:r>
            <a:r>
              <a:rPr lang="en-US" dirty="0" smtClean="0"/>
              <a:t> (see description below)</a:t>
            </a:r>
            <a:endParaRPr lang="en-US" dirty="0"/>
          </a:p>
          <a:p>
            <a:endParaRPr lang="en-US" sz="2200" dirty="0"/>
          </a:p>
        </p:txBody>
      </p:sp>
      <p:sp>
        <p:nvSpPr>
          <p:cNvPr id="5" name="Rectangle 4"/>
          <p:cNvSpPr/>
          <p:nvPr/>
        </p:nvSpPr>
        <p:spPr>
          <a:xfrm>
            <a:off x="5283996" y="3647152"/>
            <a:ext cx="6096000" cy="2031325"/>
          </a:xfrm>
          <a:prstGeom prst="rect">
            <a:avLst/>
          </a:prstGeom>
        </p:spPr>
        <p:txBody>
          <a:bodyPr>
            <a:spAutoFit/>
          </a:bodyPr>
          <a:lstStyle/>
          <a:p>
            <a:r>
              <a:rPr lang="en-US" dirty="0" err="1" smtClean="0">
                <a:solidFill>
                  <a:srgbClr val="000000"/>
                </a:solidFill>
              </a:rPr>
              <a:t>Wonderbucks</a:t>
            </a:r>
            <a:r>
              <a:rPr lang="en-US" dirty="0" smtClean="0">
                <a:solidFill>
                  <a:srgbClr val="000000"/>
                </a:solidFill>
              </a:rPr>
              <a:t> is a p</a:t>
            </a:r>
            <a:r>
              <a:rPr lang="en-US" u="none" strike="noStrike" dirty="0" smtClean="0">
                <a:solidFill>
                  <a:srgbClr val="000000"/>
                </a:solidFill>
                <a:effectLst/>
              </a:rPr>
              <a:t>re-paid spending account accepted at the Cafeteria, Baz Tech, Doc's Place, Library (printing), ATU Bookstore, and concession stands at football and basketball games. </a:t>
            </a:r>
          </a:p>
          <a:p>
            <a:endParaRPr lang="en-US" dirty="0">
              <a:solidFill>
                <a:srgbClr val="000000"/>
              </a:solidFill>
            </a:endParaRPr>
          </a:p>
          <a:p>
            <a:r>
              <a:rPr lang="en-US" dirty="0" smtClean="0">
                <a:solidFill>
                  <a:srgbClr val="000000"/>
                </a:solidFill>
              </a:rPr>
              <a:t>The first student ID card is free. Replacement ID cards are 25.00 and can be charged to your account. </a:t>
            </a:r>
            <a:endParaRPr lang="en-US" dirty="0"/>
          </a:p>
        </p:txBody>
      </p:sp>
      <p:sp>
        <p:nvSpPr>
          <p:cNvPr id="6" name="TextBox 5"/>
          <p:cNvSpPr txBox="1"/>
          <p:nvPr/>
        </p:nvSpPr>
        <p:spPr>
          <a:xfrm>
            <a:off x="4788333" y="6353848"/>
            <a:ext cx="7087325" cy="307777"/>
          </a:xfrm>
          <a:prstGeom prst="rect">
            <a:avLst/>
          </a:prstGeom>
          <a:noFill/>
        </p:spPr>
        <p:txBody>
          <a:bodyPr wrap="none" rtlCol="0">
            <a:spAutoFit/>
          </a:bodyPr>
          <a:lstStyle/>
          <a:p>
            <a:r>
              <a:rPr lang="en-US" sz="1400" dirty="0" smtClean="0">
                <a:latin typeface="+mj-lt"/>
              </a:rPr>
              <a:t>ID CARD OFFICE| BROWN HALL 242| (479)880-4292 | WWW.ATU.EDU/STUACCTS/IDCARDS.PHP</a:t>
            </a:r>
            <a:endParaRPr lang="en-US" sz="1400" dirty="0">
              <a:latin typeface="+mj-lt"/>
            </a:endParaRPr>
          </a:p>
        </p:txBody>
      </p:sp>
      <p:pic>
        <p:nvPicPr>
          <p:cNvPr id="7" name="Picture 6"/>
          <p:cNvPicPr>
            <a:picLocks noChangeAspect="1"/>
          </p:cNvPicPr>
          <p:nvPr/>
        </p:nvPicPr>
        <p:blipFill>
          <a:blip r:embed="rId4"/>
          <a:stretch>
            <a:fillRect/>
          </a:stretch>
        </p:blipFill>
        <p:spPr>
          <a:xfrm rot="16200000" flipV="1">
            <a:off x="9597401" y="119784"/>
            <a:ext cx="1329194" cy="3018847"/>
          </a:xfrm>
          <a:prstGeom prst="rect">
            <a:avLst/>
          </a:prstGeom>
        </p:spPr>
      </p:pic>
    </p:spTree>
    <p:extLst>
      <p:ext uri="{BB962C8B-B14F-4D97-AF65-F5344CB8AC3E}">
        <p14:creationId xmlns:p14="http://schemas.microsoft.com/office/powerpoint/2010/main" val="866893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096000" y="385010"/>
            <a:ext cx="5696881" cy="830997"/>
          </a:xfrm>
          <a:prstGeom prst="rect">
            <a:avLst/>
          </a:prstGeom>
          <a:noFill/>
        </p:spPr>
        <p:txBody>
          <a:bodyPr wrap="none" rtlCol="0">
            <a:spAutoFit/>
          </a:bodyPr>
          <a:lstStyle/>
          <a:p>
            <a:r>
              <a:rPr lang="en-US" sz="4800" dirty="0" smtClean="0">
                <a:solidFill>
                  <a:schemeClr val="bg1"/>
                </a:solidFill>
              </a:rPr>
              <a:t>PARKING ON CAMPUS</a:t>
            </a:r>
            <a:endParaRPr lang="en-US" sz="4800" dirty="0">
              <a:solidFill>
                <a:schemeClr val="bg1"/>
              </a:solidFill>
            </a:endParaRPr>
          </a:p>
        </p:txBody>
      </p:sp>
      <p:sp>
        <p:nvSpPr>
          <p:cNvPr id="5" name="Rectangle 4"/>
          <p:cNvSpPr/>
          <p:nvPr/>
        </p:nvSpPr>
        <p:spPr>
          <a:xfrm>
            <a:off x="6096000" y="1758298"/>
            <a:ext cx="5696881" cy="2031325"/>
          </a:xfrm>
          <a:prstGeom prst="rect">
            <a:avLst/>
          </a:prstGeom>
        </p:spPr>
        <p:txBody>
          <a:bodyPr wrap="square">
            <a:spAutoFit/>
          </a:bodyPr>
          <a:lstStyle/>
          <a:p>
            <a:r>
              <a:rPr lang="en-US" u="none" strike="noStrike" dirty="0" smtClean="0">
                <a:solidFill>
                  <a:schemeClr val="bg1"/>
                </a:solidFill>
                <a:effectLst/>
              </a:rPr>
              <a:t>If you drive to campus, you'll need a parking hang tag. To purchase a hang tag:</a:t>
            </a:r>
          </a:p>
          <a:p>
            <a:endParaRPr lang="en-US" u="none" strike="noStrike" dirty="0" smtClean="0">
              <a:solidFill>
                <a:schemeClr val="bg1"/>
              </a:solidFill>
              <a:effectLst/>
            </a:endParaRPr>
          </a:p>
          <a:p>
            <a:pPr marL="285750" indent="-285750">
              <a:buFont typeface="Arial" panose="020B0604020202020204" pitchFamily="34" charset="0"/>
              <a:buChar char="•"/>
            </a:pPr>
            <a:r>
              <a:rPr lang="en-US" dirty="0">
                <a:solidFill>
                  <a:schemeClr val="bg1"/>
                </a:solidFill>
              </a:rPr>
              <a:t>Log on to </a:t>
            </a:r>
            <a:r>
              <a:rPr lang="en-US" dirty="0" err="1">
                <a:solidFill>
                  <a:schemeClr val="bg1"/>
                </a:solidFill>
              </a:rPr>
              <a:t>OneTech</a:t>
            </a:r>
            <a:r>
              <a:rPr lang="en-US" dirty="0">
                <a:solidFill>
                  <a:schemeClr val="bg1"/>
                </a:solidFill>
              </a:rPr>
              <a:t> at </a:t>
            </a:r>
            <a:r>
              <a:rPr lang="en-US" dirty="0" smtClean="0">
                <a:solidFill>
                  <a:schemeClr val="bg1"/>
                </a:solidFill>
              </a:rPr>
              <a:t>https://onetech.atu.edu  </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Go to the "Student Life" tab</a:t>
            </a:r>
          </a:p>
          <a:p>
            <a:pPr marL="285750" indent="-285750">
              <a:buFont typeface="Arial" panose="020B0604020202020204" pitchFamily="34" charset="0"/>
              <a:buChar char="•"/>
            </a:pPr>
            <a:r>
              <a:rPr lang="en-US" dirty="0">
                <a:solidFill>
                  <a:schemeClr val="bg1"/>
                </a:solidFill>
              </a:rPr>
              <a:t>Click "Purchase Your Parking Permit" in "Parking"</a:t>
            </a:r>
          </a:p>
          <a:p>
            <a:endParaRPr lang="en-US" dirty="0">
              <a:solidFill>
                <a:schemeClr val="bg1"/>
              </a:solidFill>
            </a:endParaRPr>
          </a:p>
        </p:txBody>
      </p:sp>
      <p:sp>
        <p:nvSpPr>
          <p:cNvPr id="6" name="TextBox 5"/>
          <p:cNvSpPr txBox="1"/>
          <p:nvPr/>
        </p:nvSpPr>
        <p:spPr>
          <a:xfrm>
            <a:off x="5983597" y="4163904"/>
            <a:ext cx="5921686" cy="338554"/>
          </a:xfrm>
          <a:prstGeom prst="rect">
            <a:avLst/>
          </a:prstGeom>
          <a:noFill/>
        </p:spPr>
        <p:txBody>
          <a:bodyPr wrap="none" rtlCol="0">
            <a:spAutoFit/>
          </a:bodyPr>
          <a:lstStyle/>
          <a:p>
            <a:r>
              <a:rPr lang="en-US" sz="1600" dirty="0" smtClean="0">
                <a:solidFill>
                  <a:schemeClr val="bg1"/>
                </a:solidFill>
                <a:latin typeface="+mj-lt"/>
              </a:rPr>
              <a:t>FOR MAPS AND DETAILED INFORMATION CLICK THE FOLLOWING LINK</a:t>
            </a:r>
            <a:endParaRPr lang="en-US" sz="1600" dirty="0">
              <a:solidFill>
                <a:schemeClr val="bg1"/>
              </a:solidFill>
              <a:latin typeface="+mj-lt"/>
            </a:endParaRPr>
          </a:p>
        </p:txBody>
      </p:sp>
      <p:sp>
        <p:nvSpPr>
          <p:cNvPr id="7" name="Round Diagonal Corner Rectangle 6">
            <a:hlinkClick r:id="rId3"/>
          </p:cNvPr>
          <p:cNvSpPr/>
          <p:nvPr/>
        </p:nvSpPr>
        <p:spPr>
          <a:xfrm>
            <a:off x="8215293" y="4876740"/>
            <a:ext cx="1458294" cy="737936"/>
          </a:xfrm>
          <a:prstGeom prst="round2Diag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solidFill>
                  <a:schemeClr val="tx1"/>
                </a:solidFill>
              </a:rPr>
              <a:t>Parking Information</a:t>
            </a:r>
            <a:endParaRPr lang="en-US" dirty="0">
              <a:solidFill>
                <a:schemeClr val="tx1"/>
              </a:solidFill>
            </a:endParaRPr>
          </a:p>
        </p:txBody>
      </p:sp>
      <p:sp>
        <p:nvSpPr>
          <p:cNvPr id="8" name="TextBox 7"/>
          <p:cNvSpPr txBox="1"/>
          <p:nvPr/>
        </p:nvSpPr>
        <p:spPr>
          <a:xfrm>
            <a:off x="6438690" y="6363239"/>
            <a:ext cx="5236305" cy="307777"/>
          </a:xfrm>
          <a:prstGeom prst="rect">
            <a:avLst/>
          </a:prstGeom>
          <a:noFill/>
        </p:spPr>
        <p:txBody>
          <a:bodyPr wrap="none" rtlCol="0">
            <a:spAutoFit/>
          </a:bodyPr>
          <a:lstStyle/>
          <a:p>
            <a:r>
              <a:rPr lang="en-US" sz="1400" dirty="0" smtClean="0">
                <a:solidFill>
                  <a:schemeClr val="bg1"/>
                </a:solidFill>
                <a:latin typeface="+mj-lt"/>
              </a:rPr>
              <a:t>PUBLIC SAFETY| 716 N EL PASO AVE| (479)968-0222 | DPS@ATU.EDU </a:t>
            </a:r>
            <a:endParaRPr lang="en-US" sz="1400" dirty="0">
              <a:solidFill>
                <a:schemeClr val="bg1"/>
              </a:solidFill>
              <a:latin typeface="+mj-lt"/>
            </a:endParaRPr>
          </a:p>
        </p:txBody>
      </p:sp>
    </p:spTree>
    <p:extLst>
      <p:ext uri="{BB962C8B-B14F-4D97-AF65-F5344CB8AC3E}">
        <p14:creationId xmlns:p14="http://schemas.microsoft.com/office/powerpoint/2010/main" val="14602017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58" y="1279750"/>
            <a:ext cx="7267075" cy="560671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36518"/>
          <a:stretch/>
        </p:blipFill>
        <p:spPr>
          <a:xfrm>
            <a:off x="0" y="0"/>
            <a:ext cx="4949371" cy="6858000"/>
          </a:xfrm>
          <a:prstGeom prst="rect">
            <a:avLst/>
          </a:prstGeom>
        </p:spPr>
      </p:pic>
      <p:sp>
        <p:nvSpPr>
          <p:cNvPr id="4" name="TextBox 3"/>
          <p:cNvSpPr txBox="1"/>
          <p:nvPr/>
        </p:nvSpPr>
        <p:spPr>
          <a:xfrm>
            <a:off x="7138737" y="117810"/>
            <a:ext cx="3198311" cy="1015663"/>
          </a:xfrm>
          <a:prstGeom prst="rect">
            <a:avLst/>
          </a:prstGeom>
          <a:noFill/>
        </p:spPr>
        <p:txBody>
          <a:bodyPr wrap="none" rtlCol="0">
            <a:spAutoFit/>
          </a:bodyPr>
          <a:lstStyle/>
          <a:p>
            <a:r>
              <a:rPr lang="en-US" sz="6000" dirty="0" smtClean="0"/>
              <a:t>HOUSING</a:t>
            </a:r>
            <a:endParaRPr lang="en-US" sz="6000" dirty="0"/>
          </a:p>
        </p:txBody>
      </p:sp>
      <p:sp>
        <p:nvSpPr>
          <p:cNvPr id="5" name="TextBox 4"/>
          <p:cNvSpPr txBox="1"/>
          <p:nvPr/>
        </p:nvSpPr>
        <p:spPr>
          <a:xfrm>
            <a:off x="5653257" y="1417942"/>
            <a:ext cx="6169269" cy="3754874"/>
          </a:xfrm>
          <a:prstGeom prst="rect">
            <a:avLst/>
          </a:prstGeom>
          <a:noFill/>
        </p:spPr>
        <p:txBody>
          <a:bodyPr wrap="square" rtlCol="0">
            <a:spAutoFit/>
          </a:bodyPr>
          <a:lstStyle/>
          <a:p>
            <a:pPr algn="ctr"/>
            <a:r>
              <a:rPr lang="en-US" sz="2200" dirty="0"/>
              <a:t>ATU and the Russellville area offer a variety of housing options. Explore the links below to discover some of the opportunities available to you. </a:t>
            </a:r>
            <a:endParaRPr lang="en-US" sz="2200" dirty="0" smtClean="0"/>
          </a:p>
          <a:p>
            <a:pPr algn="ctr"/>
            <a:endParaRPr lang="en-US" sz="2200" dirty="0" smtClean="0"/>
          </a:p>
          <a:p>
            <a:pPr algn="ctr"/>
            <a:r>
              <a:rPr lang="en-US" sz="2200" dirty="0" smtClean="0"/>
              <a:t>Please </a:t>
            </a:r>
            <a:r>
              <a:rPr lang="en-US" sz="2200" dirty="0"/>
              <a:t>note: the ATU Graduate College does not officially endorse any of the privately owned property management websites listed below, nor does it screen or make any determinations about the properties listed therein. They are provided for convenience only. </a:t>
            </a:r>
          </a:p>
          <a:p>
            <a:pPr algn="ctr"/>
            <a:endParaRPr lang="en-US" dirty="0"/>
          </a:p>
        </p:txBody>
      </p:sp>
      <p:grpSp>
        <p:nvGrpSpPr>
          <p:cNvPr id="31" name="Group 30"/>
          <p:cNvGrpSpPr/>
          <p:nvPr/>
        </p:nvGrpSpPr>
        <p:grpSpPr>
          <a:xfrm>
            <a:off x="6019833" y="5118175"/>
            <a:ext cx="1661127" cy="1737919"/>
            <a:chOff x="6019833" y="5118175"/>
            <a:chExt cx="1661127" cy="1737919"/>
          </a:xfrm>
        </p:grpSpPr>
        <p:pic>
          <p:nvPicPr>
            <p:cNvPr id="28" name="Picture 27"/>
            <p:cNvPicPr>
              <a:picLocks noChangeAspect="1"/>
            </p:cNvPicPr>
            <p:nvPr/>
          </p:nvPicPr>
          <p:blipFill>
            <a:blip r:embed="rId3"/>
            <a:stretch>
              <a:fillRect/>
            </a:stretch>
          </p:blipFill>
          <p:spPr>
            <a:xfrm>
              <a:off x="6019833" y="5118175"/>
              <a:ext cx="1661127" cy="1569569"/>
            </a:xfrm>
            <a:prstGeom prst="rect">
              <a:avLst/>
            </a:prstGeom>
          </p:spPr>
        </p:pic>
        <p:sp>
          <p:nvSpPr>
            <p:cNvPr id="6" name="Rectangle 5">
              <a:hlinkClick r:id="rId4"/>
            </p:cNvPr>
            <p:cNvSpPr/>
            <p:nvPr/>
          </p:nvSpPr>
          <p:spPr>
            <a:xfrm>
              <a:off x="6150550" y="5484494"/>
              <a:ext cx="13716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On-campus Housing</a:t>
              </a:r>
              <a:endParaRPr lang="en-US" dirty="0">
                <a:solidFill>
                  <a:schemeClr val="bg1"/>
                </a:solidFill>
              </a:endParaRPr>
            </a:p>
          </p:txBody>
        </p:sp>
      </p:grpSp>
      <p:grpSp>
        <p:nvGrpSpPr>
          <p:cNvPr id="29" name="Group 28"/>
          <p:cNvGrpSpPr/>
          <p:nvPr/>
        </p:nvGrpSpPr>
        <p:grpSpPr>
          <a:xfrm>
            <a:off x="9982233" y="5110530"/>
            <a:ext cx="1661127" cy="1753208"/>
            <a:chOff x="9982233" y="5110555"/>
            <a:chExt cx="1661127" cy="1753208"/>
          </a:xfrm>
        </p:grpSpPr>
        <p:pic>
          <p:nvPicPr>
            <p:cNvPr id="27" name="Picture 26"/>
            <p:cNvPicPr>
              <a:picLocks noChangeAspect="1"/>
            </p:cNvPicPr>
            <p:nvPr/>
          </p:nvPicPr>
          <p:blipFill>
            <a:blip r:embed="rId3"/>
            <a:stretch>
              <a:fillRect/>
            </a:stretch>
          </p:blipFill>
          <p:spPr>
            <a:xfrm>
              <a:off x="9982233" y="5110555"/>
              <a:ext cx="1661127" cy="1569569"/>
            </a:xfrm>
            <a:prstGeom prst="rect">
              <a:avLst/>
            </a:prstGeom>
          </p:spPr>
        </p:pic>
        <p:sp>
          <p:nvSpPr>
            <p:cNvPr id="8" name="Rectangle 7">
              <a:hlinkClick r:id="rId5"/>
            </p:cNvPr>
            <p:cNvSpPr/>
            <p:nvPr/>
          </p:nvSpPr>
          <p:spPr>
            <a:xfrm>
              <a:off x="10115894" y="5492163"/>
              <a:ext cx="13716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Realtor.com</a:t>
              </a:r>
              <a:endParaRPr lang="en-US" dirty="0">
                <a:solidFill>
                  <a:schemeClr val="bg1"/>
                </a:solidFill>
              </a:endParaRPr>
            </a:p>
          </p:txBody>
        </p:sp>
      </p:grpSp>
      <p:grpSp>
        <p:nvGrpSpPr>
          <p:cNvPr id="30" name="Group 29"/>
          <p:cNvGrpSpPr/>
          <p:nvPr/>
        </p:nvGrpSpPr>
        <p:grpSpPr>
          <a:xfrm>
            <a:off x="8001033" y="5118175"/>
            <a:ext cx="1661127" cy="1796022"/>
            <a:chOff x="7985793" y="5118175"/>
            <a:chExt cx="1661127" cy="1796022"/>
          </a:xfrm>
        </p:grpSpPr>
        <p:pic>
          <p:nvPicPr>
            <p:cNvPr id="25" name="Picture 24"/>
            <p:cNvPicPr>
              <a:picLocks noChangeAspect="1"/>
            </p:cNvPicPr>
            <p:nvPr/>
          </p:nvPicPr>
          <p:blipFill>
            <a:blip r:embed="rId3"/>
            <a:stretch>
              <a:fillRect/>
            </a:stretch>
          </p:blipFill>
          <p:spPr>
            <a:xfrm>
              <a:off x="7985793" y="5118175"/>
              <a:ext cx="1661127" cy="1569569"/>
            </a:xfrm>
            <a:prstGeom prst="rect">
              <a:avLst/>
            </a:prstGeom>
          </p:spPr>
        </p:pic>
        <p:sp>
          <p:nvSpPr>
            <p:cNvPr id="7" name="Rectangle 6">
              <a:hlinkClick r:id="rId6"/>
            </p:cNvPr>
            <p:cNvSpPr/>
            <p:nvPr/>
          </p:nvSpPr>
          <p:spPr>
            <a:xfrm>
              <a:off x="8133222" y="5542597"/>
              <a:ext cx="13716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Local Apartments</a:t>
              </a:r>
              <a:endParaRPr lang="en-US" dirty="0">
                <a:solidFill>
                  <a:schemeClr val="bg1"/>
                </a:solidFill>
              </a:endParaRPr>
            </a:p>
          </p:txBody>
        </p:sp>
      </p:grpSp>
    </p:spTree>
    <p:extLst>
      <p:ext uri="{BB962C8B-B14F-4D97-AF65-F5344CB8AC3E}">
        <p14:creationId xmlns:p14="http://schemas.microsoft.com/office/powerpoint/2010/main" val="3415585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4841</TotalTime>
  <Words>643</Words>
  <Application>Microsoft Office PowerPoint</Application>
  <PresentationFormat>Widescreen</PresentationFormat>
  <Paragraphs>78</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OCR A Extended</vt:lpstr>
      <vt:lpstr>Rockwell</vt:lpstr>
      <vt:lpstr>YACgEZ1cb1Q 0</vt:lpstr>
      <vt:lpstr>Office Theme</vt:lpstr>
      <vt:lpstr>Getting Started at ATU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at ATU</dc:title>
  <dc:creator>Lindelle Fraser</dc:creator>
  <cp:lastModifiedBy>Lindelle Fraser</cp:lastModifiedBy>
  <cp:revision>57</cp:revision>
  <dcterms:created xsi:type="dcterms:W3CDTF">2019-07-09T14:12:33Z</dcterms:created>
  <dcterms:modified xsi:type="dcterms:W3CDTF">2019-07-18T19:33:33Z</dcterms:modified>
</cp:coreProperties>
</file>