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437" autoAdjust="0"/>
    <p:restoredTop sz="94660"/>
  </p:normalViewPr>
  <p:slideViewPr>
    <p:cSldViewPr snapToGrid="0">
      <p:cViewPr varScale="1">
        <p:scale>
          <a:sx n="63" d="100"/>
          <a:sy n="63" d="100"/>
        </p:scale>
        <p:origin x="48" y="4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045158-A61B-4D4E-971A-C0344845A1B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161258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45158-A61B-4D4E-971A-C0344845A1B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257189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45158-A61B-4D4E-971A-C0344845A1B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293060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45158-A61B-4D4E-971A-C0344845A1B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299939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045158-A61B-4D4E-971A-C0344845A1B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166256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045158-A61B-4D4E-971A-C0344845A1B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97015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045158-A61B-4D4E-971A-C0344845A1BA}"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129416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045158-A61B-4D4E-971A-C0344845A1BA}"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366598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45158-A61B-4D4E-971A-C0344845A1BA}"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75321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045158-A61B-4D4E-971A-C0344845A1B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190679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045158-A61B-4D4E-971A-C0344845A1B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D0A8-ED8C-4456-8197-D78F18B57C8C}" type="slidenum">
              <a:rPr lang="en-US" smtClean="0"/>
              <a:t>‹#›</a:t>
            </a:fld>
            <a:endParaRPr lang="en-US"/>
          </a:p>
        </p:txBody>
      </p:sp>
    </p:spTree>
    <p:extLst>
      <p:ext uri="{BB962C8B-B14F-4D97-AF65-F5344CB8AC3E}">
        <p14:creationId xmlns:p14="http://schemas.microsoft.com/office/powerpoint/2010/main" val="207444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45158-A61B-4D4E-971A-C0344845A1BA}"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D0A8-ED8C-4456-8197-D78F18B57C8C}" type="slidenum">
              <a:rPr lang="en-US" smtClean="0"/>
              <a:t>‹#›</a:t>
            </a:fld>
            <a:endParaRPr lang="en-US"/>
          </a:p>
        </p:txBody>
      </p:sp>
    </p:spTree>
    <p:extLst>
      <p:ext uri="{BB962C8B-B14F-4D97-AF65-F5344CB8AC3E}">
        <p14:creationId xmlns:p14="http://schemas.microsoft.com/office/powerpoint/2010/main" val="69954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tu.edu/graduateassistant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atu.edu/finaid/" TargetMode="External"/><Relationship Id="rId5" Type="http://schemas.openxmlformats.org/officeDocument/2006/relationships/hyperlink" Target="https://www.atu.edu/gradcollege/docs/Professional%20Development%20Grant%20Draft%20Application_Update_1.31.19.pdf" TargetMode="External"/><Relationship Id="rId4" Type="http://schemas.openxmlformats.org/officeDocument/2006/relationships/hyperlink" Target="https://www.atu.edu/gradcollege/funding.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www.atu.edu/stuaccts/docs/paymentplanbrochure/Arkansas_Tech_University_Bookmark_201840_70.pdf" TargetMode="Externa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www.atu.edu/catalog/graduate/"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atu.edu/gradcollege/degrees.php"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117522" y="4848533"/>
            <a:ext cx="7460504" cy="1323439"/>
          </a:xfrm>
          <a:prstGeom prst="rect">
            <a:avLst/>
          </a:prstGeom>
          <a:noFill/>
        </p:spPr>
        <p:txBody>
          <a:bodyPr wrap="none" rtlCol="0">
            <a:spAutoFit/>
          </a:bodyPr>
          <a:lstStyle/>
          <a:p>
            <a:pPr algn="ctr"/>
            <a:r>
              <a:rPr lang="en-US" sz="4000"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rPr>
              <a:t>NAVIGATING THE ADMINISTRATIVE</a:t>
            </a:r>
          </a:p>
          <a:p>
            <a:pPr algn="ctr"/>
            <a:r>
              <a:rPr lang="en-US" sz="4000"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rPr>
              <a:t> SIDE OF YOUR EDUCATION</a:t>
            </a:r>
            <a:endParaRPr lang="en-US" sz="4000"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6437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66"/>
            <a:ext cx="12192000" cy="6858000"/>
          </a:xfrm>
          <a:prstGeom prst="rect">
            <a:avLst/>
          </a:prstGeom>
        </p:spPr>
      </p:pic>
      <p:sp>
        <p:nvSpPr>
          <p:cNvPr id="3" name="TextBox 2"/>
          <p:cNvSpPr txBox="1"/>
          <p:nvPr/>
        </p:nvSpPr>
        <p:spPr>
          <a:xfrm>
            <a:off x="3212421" y="275197"/>
            <a:ext cx="6252033" cy="769441"/>
          </a:xfrm>
          <a:prstGeom prst="rect">
            <a:avLst/>
          </a:prstGeom>
          <a:noFill/>
          <a:effectLst>
            <a:outerShdw blurRad="50800" dist="50800" dir="5400000" algn="ctr" rotWithShape="0">
              <a:schemeClr val="accent6"/>
            </a:outerShdw>
          </a:effectLst>
        </p:spPr>
        <p:txBody>
          <a:bodyPr wrap="none" rtlCol="0">
            <a:spAutoFit/>
          </a:bodyPr>
          <a:lstStyle/>
          <a:p>
            <a:r>
              <a:rPr lang="en-US" sz="4400" dirty="0" smtClean="0">
                <a:latin typeface="Algerian" panose="04020705040A02060702" pitchFamily="82" charset="0"/>
              </a:rPr>
              <a:t>FUNDING YOUR DEGREE</a:t>
            </a:r>
            <a:endParaRPr lang="en-US" sz="4400" dirty="0">
              <a:latin typeface="Algerian" panose="04020705040A02060702" pitchFamily="82" charset="0"/>
            </a:endParaRPr>
          </a:p>
        </p:txBody>
      </p:sp>
      <p:sp>
        <p:nvSpPr>
          <p:cNvPr id="4" name="TextBox 3"/>
          <p:cNvSpPr txBox="1"/>
          <p:nvPr/>
        </p:nvSpPr>
        <p:spPr>
          <a:xfrm>
            <a:off x="1007088" y="1172576"/>
            <a:ext cx="10177824" cy="1815882"/>
          </a:xfrm>
          <a:prstGeom prst="rect">
            <a:avLst/>
          </a:prstGeom>
          <a:noFill/>
        </p:spPr>
        <p:txBody>
          <a:bodyPr wrap="square" rtlCol="0">
            <a:spAutoFit/>
          </a:bodyPr>
          <a:lstStyle/>
          <a:p>
            <a:pPr algn="ctr"/>
            <a:r>
              <a:rPr lang="en-US" sz="2800" dirty="0"/>
              <a:t>There are a wide variety of funding opportunities available to graduate students at Arkansas Tech including assistantships, scholarships, and grants. In addition, students can apply for work-study positions and loans through the Financial Aid Office. </a:t>
            </a:r>
            <a:endParaRPr lang="en-US" sz="2200" dirty="0"/>
          </a:p>
        </p:txBody>
      </p:sp>
      <p:sp>
        <p:nvSpPr>
          <p:cNvPr id="5" name="Rounded Rectangle 4">
            <a:hlinkClick r:id="rId3"/>
          </p:cNvPr>
          <p:cNvSpPr/>
          <p:nvPr/>
        </p:nvSpPr>
        <p:spPr>
          <a:xfrm>
            <a:off x="3907580" y="3988565"/>
            <a:ext cx="2066794" cy="934664"/>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Assistantship Opportunities</a:t>
            </a:r>
            <a:endParaRPr lang="en-US" sz="2400" dirty="0">
              <a:solidFill>
                <a:schemeClr val="tx1"/>
              </a:solidFill>
            </a:endParaRPr>
          </a:p>
        </p:txBody>
      </p:sp>
      <p:sp>
        <p:nvSpPr>
          <p:cNvPr id="6" name="Rounded Rectangle 5">
            <a:hlinkClick r:id="rId4"/>
          </p:cNvPr>
          <p:cNvSpPr/>
          <p:nvPr/>
        </p:nvSpPr>
        <p:spPr>
          <a:xfrm>
            <a:off x="6217625" y="3988565"/>
            <a:ext cx="2066794" cy="934664"/>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Grants and Scholarships</a:t>
            </a:r>
            <a:endParaRPr lang="en-US" sz="2400" dirty="0">
              <a:solidFill>
                <a:schemeClr val="tx1"/>
              </a:solidFill>
            </a:endParaRPr>
          </a:p>
        </p:txBody>
      </p:sp>
      <p:sp>
        <p:nvSpPr>
          <p:cNvPr id="7" name="Rounded Rectangle 6">
            <a:hlinkClick r:id="rId5"/>
          </p:cNvPr>
          <p:cNvSpPr/>
          <p:nvPr/>
        </p:nvSpPr>
        <p:spPr>
          <a:xfrm>
            <a:off x="3907580" y="5298128"/>
            <a:ext cx="2066794" cy="934664"/>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Professional Development &amp; Research Funds</a:t>
            </a:r>
            <a:endParaRPr lang="en-US" dirty="0">
              <a:solidFill>
                <a:schemeClr val="tx1"/>
              </a:solidFill>
            </a:endParaRPr>
          </a:p>
        </p:txBody>
      </p:sp>
      <p:sp>
        <p:nvSpPr>
          <p:cNvPr id="8" name="Rounded Rectangle 7">
            <a:hlinkClick r:id="rId6"/>
          </p:cNvPr>
          <p:cNvSpPr/>
          <p:nvPr/>
        </p:nvSpPr>
        <p:spPr>
          <a:xfrm>
            <a:off x="6217625" y="5298128"/>
            <a:ext cx="2066794" cy="934664"/>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Financial</a:t>
            </a:r>
          </a:p>
          <a:p>
            <a:pPr algn="ctr"/>
            <a:r>
              <a:rPr lang="en-US" sz="2400" dirty="0" smtClean="0">
                <a:solidFill>
                  <a:schemeClr val="tx1"/>
                </a:solidFill>
              </a:rPr>
              <a:t>Aid</a:t>
            </a:r>
            <a:endParaRPr lang="en-US" sz="2400" dirty="0">
              <a:solidFill>
                <a:schemeClr val="tx1"/>
              </a:solidFill>
            </a:endParaRPr>
          </a:p>
        </p:txBody>
      </p:sp>
      <p:sp>
        <p:nvSpPr>
          <p:cNvPr id="9" name="Rectangle 8"/>
          <p:cNvSpPr/>
          <p:nvPr/>
        </p:nvSpPr>
        <p:spPr>
          <a:xfrm>
            <a:off x="3436521" y="3244334"/>
            <a:ext cx="5318957" cy="430887"/>
          </a:xfrm>
          <a:prstGeom prst="rect">
            <a:avLst/>
          </a:prstGeom>
        </p:spPr>
        <p:txBody>
          <a:bodyPr wrap="none">
            <a:spAutoFit/>
          </a:bodyPr>
          <a:lstStyle/>
          <a:p>
            <a:pPr algn="ctr"/>
            <a:r>
              <a:rPr lang="en-US" sz="2200" dirty="0">
                <a:latin typeface="+mj-lt"/>
              </a:rPr>
              <a:t>EXPLORE THE LINKS BELOW TO LEARN MORE</a:t>
            </a:r>
          </a:p>
        </p:txBody>
      </p:sp>
    </p:spTree>
    <p:extLst>
      <p:ext uri="{BB962C8B-B14F-4D97-AF65-F5344CB8AC3E}">
        <p14:creationId xmlns:p14="http://schemas.microsoft.com/office/powerpoint/2010/main" val="255304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https://previews.123rf.com/images/apostrophe/apostrophe1201/apostrophe120100012/11964071-vintage-parchment-paper-background-illustration-with-linen-texture-and-fancy-green-formal-ribbon-st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12531"/>
          <a:stretch/>
        </p:blipFill>
        <p:spPr bwMode="auto">
          <a:xfrm rot="10800000">
            <a:off x="4094686" y="0"/>
            <a:ext cx="8097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0800000">
            <a:off x="3416968" y="1251283"/>
            <a:ext cx="8775032" cy="5606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54800"/>
          <a:stretch/>
        </p:blipFill>
        <p:spPr>
          <a:xfrm>
            <a:off x="0" y="0"/>
            <a:ext cx="4133088" cy="6858000"/>
          </a:xfrm>
          <a:prstGeom prst="rect">
            <a:avLst/>
          </a:prstGeom>
        </p:spPr>
      </p:pic>
      <p:sp>
        <p:nvSpPr>
          <p:cNvPr id="5" name="TextBox 4"/>
          <p:cNvSpPr txBox="1"/>
          <p:nvPr/>
        </p:nvSpPr>
        <p:spPr>
          <a:xfrm>
            <a:off x="4804598" y="435118"/>
            <a:ext cx="6950942" cy="646331"/>
          </a:xfrm>
          <a:prstGeom prst="rect">
            <a:avLst/>
          </a:prstGeom>
          <a:noFill/>
        </p:spPr>
        <p:txBody>
          <a:bodyPr wrap="none" rtlCol="0">
            <a:spAutoFit/>
          </a:bodyPr>
          <a:lstStyle/>
          <a:p>
            <a:r>
              <a:rPr lang="en-US" sz="3600" dirty="0" smtClean="0">
                <a:ln>
                  <a:solidFill>
                    <a:schemeClr val="accent4">
                      <a:lumMod val="60000"/>
                      <a:lumOff val="40000"/>
                    </a:schemeClr>
                  </a:solidFill>
                </a:ln>
                <a:solidFill>
                  <a:schemeClr val="accent4">
                    <a:lumMod val="75000"/>
                  </a:schemeClr>
                </a:solidFill>
                <a:effectLst>
                  <a:glow rad="127000">
                    <a:schemeClr val="tx1"/>
                  </a:glow>
                </a:effectLst>
                <a:latin typeface="Imprint MT Shadow" panose="04020605060303030202" pitchFamily="82" charset="0"/>
              </a:rPr>
              <a:t>PAYING TUITION AND FEES</a:t>
            </a:r>
            <a:endParaRPr lang="en-US" sz="3600" dirty="0">
              <a:ln>
                <a:solidFill>
                  <a:schemeClr val="accent4">
                    <a:lumMod val="60000"/>
                    <a:lumOff val="40000"/>
                  </a:schemeClr>
                </a:solidFill>
              </a:ln>
              <a:solidFill>
                <a:schemeClr val="accent4">
                  <a:lumMod val="75000"/>
                </a:schemeClr>
              </a:solidFill>
              <a:effectLst>
                <a:glow rad="127000">
                  <a:schemeClr val="tx1"/>
                </a:glow>
              </a:effectLst>
              <a:latin typeface="Imprint MT Shadow" panose="04020605060303030202" pitchFamily="82" charset="0"/>
            </a:endParaRPr>
          </a:p>
        </p:txBody>
      </p:sp>
      <p:sp>
        <p:nvSpPr>
          <p:cNvPr id="7" name="TextBox 6"/>
          <p:cNvSpPr txBox="1"/>
          <p:nvPr/>
        </p:nvSpPr>
        <p:spPr>
          <a:xfrm>
            <a:off x="4435241" y="1621432"/>
            <a:ext cx="7667630" cy="1200329"/>
          </a:xfrm>
          <a:prstGeom prst="rect">
            <a:avLst/>
          </a:prstGeom>
          <a:noFill/>
        </p:spPr>
        <p:txBody>
          <a:bodyPr wrap="square" rtlCol="0">
            <a:spAutoFit/>
          </a:bodyPr>
          <a:lstStyle/>
          <a:p>
            <a:pPr algn="ctr"/>
            <a:r>
              <a:rPr lang="en-US" dirty="0" smtClean="0"/>
              <a:t>Payment </a:t>
            </a:r>
            <a:r>
              <a:rPr lang="en-US" dirty="0"/>
              <a:t>of tuition and all other fees and charges, including room and board charges for students in residence halls, are due and payable prior to the beginning of each term. Financial settlement may be made by personal payment or authorized financial aid (loans, scholarships, grants, third parties, etc.).</a:t>
            </a:r>
          </a:p>
        </p:txBody>
      </p:sp>
      <p:sp>
        <p:nvSpPr>
          <p:cNvPr id="8" name="TextBox 7"/>
          <p:cNvSpPr txBox="1"/>
          <p:nvPr/>
        </p:nvSpPr>
        <p:spPr>
          <a:xfrm>
            <a:off x="4723448" y="2920993"/>
            <a:ext cx="6162072" cy="1815882"/>
          </a:xfrm>
          <a:prstGeom prst="rect">
            <a:avLst/>
          </a:prstGeom>
          <a:noFill/>
        </p:spPr>
        <p:txBody>
          <a:bodyPr wrap="none" rtlCol="0">
            <a:spAutoFit/>
          </a:bodyPr>
          <a:lstStyle/>
          <a:p>
            <a:r>
              <a:rPr lang="en-US" sz="1600" dirty="0"/>
              <a:t>To pay online</a:t>
            </a:r>
            <a:r>
              <a:rPr lang="en-US" sz="1600" dirty="0" smtClean="0"/>
              <a:t>:</a:t>
            </a:r>
          </a:p>
          <a:p>
            <a:pPr marL="285750" indent="-285750">
              <a:buFont typeface="Arial" panose="020B0604020202020204" pitchFamily="34" charset="0"/>
              <a:buChar char="•"/>
            </a:pPr>
            <a:r>
              <a:rPr lang="en-US" sz="1600" dirty="0"/>
              <a:t>Log on to One Tech</a:t>
            </a:r>
          </a:p>
          <a:p>
            <a:pPr marL="285750" indent="-285750">
              <a:buFont typeface="Arial" panose="020B0604020202020204" pitchFamily="34" charset="0"/>
              <a:buChar char="•"/>
            </a:pPr>
            <a:r>
              <a:rPr lang="en-US" sz="1600" dirty="0"/>
              <a:t>Select the "Tuition &amp; Aid" tab</a:t>
            </a:r>
          </a:p>
          <a:p>
            <a:pPr marL="285750" indent="-285750">
              <a:buFont typeface="Arial" panose="020B0604020202020204" pitchFamily="34" charset="0"/>
              <a:buChar char="•"/>
            </a:pPr>
            <a:r>
              <a:rPr lang="en-US" sz="1600" dirty="0"/>
              <a:t>Review a detailed summary of your tuition and fees in "My Account"</a:t>
            </a:r>
          </a:p>
          <a:p>
            <a:pPr marL="285750" indent="-285750">
              <a:buFont typeface="Arial" panose="020B0604020202020204" pitchFamily="34" charset="0"/>
              <a:buChar char="•"/>
            </a:pPr>
            <a:r>
              <a:rPr lang="en-US" sz="1600" dirty="0"/>
              <a:t>Select the payment plan that works best in "Payment Options" OR</a:t>
            </a:r>
          </a:p>
          <a:p>
            <a:pPr marL="285750" indent="-285750">
              <a:buFont typeface="Arial" panose="020B0604020202020204" pitchFamily="34" charset="0"/>
              <a:buChar char="•"/>
            </a:pPr>
            <a:r>
              <a:rPr lang="en-US" sz="1600" dirty="0"/>
              <a:t>Pay the entire balance in the "Pay Online" block</a:t>
            </a:r>
          </a:p>
          <a:p>
            <a:endParaRPr lang="en-US" sz="1600" dirty="0"/>
          </a:p>
        </p:txBody>
      </p:sp>
      <p:sp>
        <p:nvSpPr>
          <p:cNvPr id="9" name="TextBox 8"/>
          <p:cNvSpPr txBox="1"/>
          <p:nvPr/>
        </p:nvSpPr>
        <p:spPr>
          <a:xfrm>
            <a:off x="6016880" y="4809911"/>
            <a:ext cx="4868640" cy="338554"/>
          </a:xfrm>
          <a:prstGeom prst="rect">
            <a:avLst/>
          </a:prstGeom>
          <a:noFill/>
        </p:spPr>
        <p:txBody>
          <a:bodyPr wrap="none" rtlCol="0">
            <a:spAutoFit/>
          </a:bodyPr>
          <a:lstStyle/>
          <a:p>
            <a:r>
              <a:rPr lang="en-US" sz="1600" dirty="0" smtClean="0">
                <a:latin typeface="Berlin Sans FB" panose="020E0602020502020306" pitchFamily="34" charset="0"/>
              </a:rPr>
              <a:t>TO VIEW DETAILED PAYMENT PLANS, CLICK BELOW</a:t>
            </a:r>
            <a:endParaRPr lang="en-US" sz="1600" dirty="0">
              <a:latin typeface="Berlin Sans FB" panose="020E0602020502020306" pitchFamily="34" charset="0"/>
            </a:endParaRPr>
          </a:p>
        </p:txBody>
      </p:sp>
      <p:sp>
        <p:nvSpPr>
          <p:cNvPr id="10" name="Snip Same Side Corner Rectangle 9">
            <a:hlinkClick r:id="rId6"/>
          </p:cNvPr>
          <p:cNvSpPr/>
          <p:nvPr/>
        </p:nvSpPr>
        <p:spPr>
          <a:xfrm>
            <a:off x="7556981" y="5468840"/>
            <a:ext cx="1424146" cy="763049"/>
          </a:xfrm>
          <a:prstGeom prst="snip2Same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Payment</a:t>
            </a:r>
          </a:p>
          <a:p>
            <a:pPr algn="ctr"/>
            <a:r>
              <a:rPr lang="en-US" sz="2400" dirty="0" smtClean="0">
                <a:solidFill>
                  <a:schemeClr val="tx1"/>
                </a:solidFill>
              </a:rPr>
              <a:t>Plans</a:t>
            </a:r>
            <a:endParaRPr lang="en-US" sz="2400" dirty="0">
              <a:solidFill>
                <a:schemeClr val="tx1"/>
              </a:solidFill>
            </a:endParaRPr>
          </a:p>
        </p:txBody>
      </p:sp>
      <p:sp>
        <p:nvSpPr>
          <p:cNvPr id="11" name="TextBox 10"/>
          <p:cNvSpPr txBox="1"/>
          <p:nvPr/>
        </p:nvSpPr>
        <p:spPr>
          <a:xfrm>
            <a:off x="4995111" y="6550223"/>
            <a:ext cx="6547883" cy="307777"/>
          </a:xfrm>
          <a:prstGeom prst="rect">
            <a:avLst/>
          </a:prstGeom>
          <a:noFill/>
        </p:spPr>
        <p:txBody>
          <a:bodyPr wrap="none" rtlCol="0">
            <a:spAutoFit/>
          </a:bodyPr>
          <a:lstStyle/>
          <a:p>
            <a:r>
              <a:rPr lang="en-US" sz="1400" dirty="0" smtClean="0"/>
              <a:t>STUDENT ACCOUNTS| BROWN HALL 124</a:t>
            </a:r>
            <a:r>
              <a:rPr lang="en-US" sz="1400" dirty="0"/>
              <a:t>| (479)968-0271</a:t>
            </a:r>
            <a:r>
              <a:rPr lang="en-US" sz="1400" dirty="0" smtClean="0"/>
              <a:t>| BUSINESS.OFFICE@ATU.EDU </a:t>
            </a:r>
            <a:endParaRPr lang="en-US" sz="1400" dirty="0"/>
          </a:p>
        </p:txBody>
      </p:sp>
    </p:spTree>
    <p:extLst>
      <p:ext uri="{BB962C8B-B14F-4D97-AF65-F5344CB8AC3E}">
        <p14:creationId xmlns:p14="http://schemas.microsoft.com/office/powerpoint/2010/main" val="399540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2"/>
            <a:ext cx="12192000" cy="6853918"/>
          </a:xfrm>
          <a:prstGeom prst="rect">
            <a:avLst/>
          </a:prstGeom>
        </p:spPr>
      </p:pic>
      <p:sp>
        <p:nvSpPr>
          <p:cNvPr id="3" name="TextBox 2"/>
          <p:cNvSpPr txBox="1"/>
          <p:nvPr/>
        </p:nvSpPr>
        <p:spPr>
          <a:xfrm>
            <a:off x="293771" y="326410"/>
            <a:ext cx="11604459" cy="769441"/>
          </a:xfrm>
          <a:prstGeom prst="rect">
            <a:avLst/>
          </a:prstGeom>
          <a:noFill/>
        </p:spPr>
        <p:txBody>
          <a:bodyPr wrap="none" rtlCol="0">
            <a:spAutoFit/>
          </a:bodyPr>
          <a:lstStyle/>
          <a:p>
            <a:r>
              <a:rPr lang="en-US" sz="4400" b="1" dirty="0" smtClean="0">
                <a:solidFill>
                  <a:schemeClr val="bg1">
                    <a:lumMod val="95000"/>
                  </a:schemeClr>
                </a:solidFill>
                <a:latin typeface="Bradley Hand ITC" panose="03070402050302030203" pitchFamily="66" charset="0"/>
              </a:rPr>
              <a:t>MAINTAINING GOOD ACADEMIC STANDING</a:t>
            </a:r>
            <a:endParaRPr lang="en-US" sz="4400" b="1" dirty="0">
              <a:solidFill>
                <a:schemeClr val="bg1">
                  <a:lumMod val="95000"/>
                </a:schemeClr>
              </a:solidFill>
              <a:latin typeface="Bradley Hand ITC" panose="03070402050302030203" pitchFamily="66" charset="0"/>
            </a:endParaRPr>
          </a:p>
        </p:txBody>
      </p:sp>
      <p:sp>
        <p:nvSpPr>
          <p:cNvPr id="4" name="Rectangle 3"/>
          <p:cNvSpPr/>
          <p:nvPr/>
        </p:nvSpPr>
        <p:spPr>
          <a:xfrm>
            <a:off x="1638300" y="1282199"/>
            <a:ext cx="8915400" cy="1938992"/>
          </a:xfrm>
          <a:prstGeom prst="rect">
            <a:avLst/>
          </a:prstGeom>
        </p:spPr>
        <p:txBody>
          <a:bodyPr wrap="square">
            <a:spAutoFit/>
          </a:bodyPr>
          <a:lstStyle/>
          <a:p>
            <a:pPr algn="ctr"/>
            <a:r>
              <a:rPr lang="en-US" sz="2400" u="none" strike="noStrike" dirty="0" smtClean="0">
                <a:solidFill>
                  <a:schemeClr val="bg1"/>
                </a:solidFill>
                <a:effectLst/>
              </a:rPr>
              <a:t>To remain in good academic standing, students must maintain a cumulative grade point average of at least 3.0 after admission to a graduate degree program at Arkansas Tech University. For more information, including guidelines for academic probation and incomplete grades, visit the Graduate Course Catalog.</a:t>
            </a:r>
            <a:endParaRPr lang="en-US" sz="2400" dirty="0">
              <a:solidFill>
                <a:schemeClr val="bg1"/>
              </a:solidFill>
            </a:endParaRPr>
          </a:p>
        </p:txBody>
      </p:sp>
      <p:sp>
        <p:nvSpPr>
          <p:cNvPr id="5" name="TextBox 4"/>
          <p:cNvSpPr txBox="1"/>
          <p:nvPr/>
        </p:nvSpPr>
        <p:spPr>
          <a:xfrm>
            <a:off x="3303280" y="3395179"/>
            <a:ext cx="5585440" cy="369332"/>
          </a:xfrm>
          <a:prstGeom prst="rect">
            <a:avLst/>
          </a:prstGeom>
          <a:noFill/>
        </p:spPr>
        <p:txBody>
          <a:bodyPr wrap="none" rtlCol="0">
            <a:spAutoFit/>
          </a:bodyPr>
          <a:lstStyle/>
          <a:p>
            <a:r>
              <a:rPr lang="en-US" dirty="0" smtClean="0">
                <a:solidFill>
                  <a:schemeClr val="bg1"/>
                </a:solidFill>
                <a:latin typeface="+mj-lt"/>
              </a:rPr>
              <a:t>CLICK THE LINK BELOW TO VISIT THE GRADUATE CATALOG</a:t>
            </a:r>
            <a:endParaRPr lang="en-US" dirty="0">
              <a:solidFill>
                <a:schemeClr val="bg1"/>
              </a:solidFill>
              <a:latin typeface="+mj-lt"/>
            </a:endParaRPr>
          </a:p>
        </p:txBody>
      </p:sp>
      <p:sp>
        <p:nvSpPr>
          <p:cNvPr id="6" name="Plaque 5">
            <a:hlinkClick r:id="rId3"/>
          </p:cNvPr>
          <p:cNvSpPr/>
          <p:nvPr/>
        </p:nvSpPr>
        <p:spPr>
          <a:xfrm>
            <a:off x="5295332" y="3895022"/>
            <a:ext cx="1774208" cy="922638"/>
          </a:xfrm>
          <a:prstGeom prst="plaque">
            <a:avLst/>
          </a:prstGeom>
          <a:solidFill>
            <a:schemeClr val="accent4">
              <a:lumMod val="60000"/>
              <a:lumOff val="40000"/>
            </a:schemeClr>
          </a:solidFill>
          <a:ln>
            <a:noFill/>
          </a:ln>
          <a:scene3d>
            <a:camera prst="orthographicFront"/>
            <a:lightRig rig="threePt" dir="t"/>
          </a:scene3d>
          <a:sp3d contourW="12700" prstMaterial="dkEdge">
            <a:bevelT w="1143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Viner Hand ITC" panose="03070502030502020203" pitchFamily="66" charset="0"/>
              </a:rPr>
              <a:t>Graduate Catalog</a:t>
            </a:r>
            <a:endParaRPr lang="en-US" sz="2400" dirty="0">
              <a:solidFill>
                <a:schemeClr val="tx1"/>
              </a:solidFill>
              <a:latin typeface="Viner Hand ITC" panose="03070502030502020203" pitchFamily="66" charset="0"/>
            </a:endParaRPr>
          </a:p>
        </p:txBody>
      </p:sp>
    </p:spTree>
    <p:extLst>
      <p:ext uri="{BB962C8B-B14F-4D97-AF65-F5344CB8AC3E}">
        <p14:creationId xmlns:p14="http://schemas.microsoft.com/office/powerpoint/2010/main" val="645911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 name="Picture 2" descr="https://previews.123rf.com/images/apostrophe/apostrophe1201/apostrophe120100012/11964071-vintage-parchment-paper-background-illustration-with-linen-texture-and-fancy-green-formal-ribbon-st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12531"/>
          <a:stretch/>
        </p:blipFill>
        <p:spPr bwMode="auto">
          <a:xfrm rot="10800000">
            <a:off x="0" y="0"/>
            <a:ext cx="8775032" cy="6858000"/>
          </a:xfrm>
          <a:prstGeom prst="rect">
            <a:avLst/>
          </a:prstGeom>
          <a:noFill/>
          <a:effectLst>
            <a:outerShdw blurRad="127000" dist="50800" dir="5400000" sx="96000" sy="96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251283"/>
            <a:ext cx="8775032" cy="5606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227" y="310338"/>
            <a:ext cx="8255017"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effectLst>
                  <a:glow rad="101600">
                    <a:schemeClr val="tx1">
                      <a:alpha val="60000"/>
                    </a:schemeClr>
                  </a:glow>
                </a:effectLst>
                <a:latin typeface="Bell MT" panose="02020503060305020303" pitchFamily="18" charset="0"/>
              </a:rPr>
              <a:t>COURSE LOAD REQUIREMENTS</a:t>
            </a:r>
            <a:endParaRPr lang="en-US" sz="4000" b="1" dirty="0">
              <a:ln/>
              <a:solidFill>
                <a:schemeClr val="accent4"/>
              </a:solidFill>
              <a:effectLst>
                <a:glow rad="101600">
                  <a:schemeClr val="tx1">
                    <a:alpha val="60000"/>
                  </a:schemeClr>
                </a:glow>
              </a:effectLst>
              <a:latin typeface="Bell MT" panose="02020503060305020303"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8137"/>
          <a:stretch/>
        </p:blipFill>
        <p:spPr>
          <a:xfrm>
            <a:off x="8489244" y="0"/>
            <a:ext cx="3827942" cy="6858000"/>
          </a:xfrm>
          <a:prstGeom prst="rect">
            <a:avLst/>
          </a:prstGeom>
        </p:spPr>
      </p:pic>
      <p:sp>
        <p:nvSpPr>
          <p:cNvPr id="3" name="TextBox 2"/>
          <p:cNvSpPr txBox="1"/>
          <p:nvPr/>
        </p:nvSpPr>
        <p:spPr>
          <a:xfrm>
            <a:off x="606519" y="1807872"/>
            <a:ext cx="7561990" cy="4493538"/>
          </a:xfrm>
          <a:prstGeom prst="rect">
            <a:avLst/>
          </a:prstGeom>
          <a:noFill/>
        </p:spPr>
        <p:txBody>
          <a:bodyPr wrap="square" rtlCol="0">
            <a:spAutoFit/>
          </a:bodyPr>
          <a:lstStyle/>
          <a:p>
            <a:pPr algn="ctr"/>
            <a:r>
              <a:rPr lang="en-US" sz="2200" dirty="0" smtClean="0"/>
              <a:t>A graduate </a:t>
            </a:r>
            <a:r>
              <a:rPr lang="en-US" sz="2200" dirty="0"/>
              <a:t>student will be considered full-time if enrolled for nine or more hours of credit during each of the three semesters (fall, spring, or summer). </a:t>
            </a:r>
            <a:endParaRPr lang="en-US" sz="2200" dirty="0" smtClean="0"/>
          </a:p>
          <a:p>
            <a:pPr algn="ctr"/>
            <a:endParaRPr lang="en-US" sz="2200" dirty="0"/>
          </a:p>
          <a:p>
            <a:pPr algn="ctr"/>
            <a:r>
              <a:rPr lang="en-US" sz="2200" dirty="0" smtClean="0"/>
              <a:t>Graduate </a:t>
            </a:r>
            <a:r>
              <a:rPr lang="en-US" sz="2200" dirty="0"/>
              <a:t>Assistants will be considered </a:t>
            </a:r>
            <a:r>
              <a:rPr lang="en-US" sz="2200" i="1" u="sng" dirty="0"/>
              <a:t>full-time</a:t>
            </a:r>
            <a:r>
              <a:rPr lang="en-US" sz="2200" dirty="0"/>
              <a:t> if carrying </a:t>
            </a:r>
            <a:r>
              <a:rPr lang="en-US" sz="2200" i="1" u="sng" dirty="0"/>
              <a:t>six or </a:t>
            </a:r>
            <a:r>
              <a:rPr lang="en-US" sz="2200" i="1" u="sng" dirty="0" smtClean="0"/>
              <a:t>more </a:t>
            </a:r>
            <a:r>
              <a:rPr lang="en-US" sz="2200" u="sng" dirty="0" smtClean="0"/>
              <a:t>credit hours</a:t>
            </a:r>
            <a:r>
              <a:rPr lang="en-US" sz="2200" dirty="0"/>
              <a:t>. Students receiving financial aid should check with the Financial Aid office for requirements necessary to be considered a full time student. </a:t>
            </a:r>
            <a:r>
              <a:rPr lang="en-US" sz="2200" dirty="0" smtClean="0"/>
              <a:t>Graduate Assistants must maintain a 3.0 GPA to eligible </a:t>
            </a:r>
            <a:r>
              <a:rPr lang="en-US" sz="2200" smtClean="0"/>
              <a:t>for reappointment. </a:t>
            </a:r>
            <a:endParaRPr lang="en-US" sz="2200" dirty="0" smtClean="0"/>
          </a:p>
          <a:p>
            <a:pPr algn="ctr"/>
            <a:endParaRPr lang="en-US" sz="2200" dirty="0"/>
          </a:p>
          <a:p>
            <a:pPr algn="ctr"/>
            <a:r>
              <a:rPr lang="en-US" sz="2200" dirty="0" smtClean="0"/>
              <a:t>Permission </a:t>
            </a:r>
            <a:r>
              <a:rPr lang="en-US" sz="2200" dirty="0"/>
              <a:t>to take more than the maximum load of 12 hours </a:t>
            </a:r>
            <a:r>
              <a:rPr lang="en-US" sz="2200" dirty="0" smtClean="0"/>
              <a:t>a semester requires </a:t>
            </a:r>
            <a:r>
              <a:rPr lang="en-US" sz="2200" dirty="0"/>
              <a:t>the written approval of the student's advisor, program director, and Graduate College Dean</a:t>
            </a:r>
          </a:p>
        </p:txBody>
      </p:sp>
      <p:sp>
        <p:nvSpPr>
          <p:cNvPr id="12" name="TextBox 11"/>
          <p:cNvSpPr txBox="1"/>
          <p:nvPr/>
        </p:nvSpPr>
        <p:spPr>
          <a:xfrm>
            <a:off x="794832" y="6519445"/>
            <a:ext cx="7185365" cy="338554"/>
          </a:xfrm>
          <a:prstGeom prst="rect">
            <a:avLst/>
          </a:prstGeom>
          <a:noFill/>
        </p:spPr>
        <p:txBody>
          <a:bodyPr wrap="none" rtlCol="0">
            <a:spAutoFit/>
          </a:bodyPr>
          <a:lstStyle/>
          <a:p>
            <a:r>
              <a:rPr lang="en-US" sz="1600" dirty="0" smtClean="0">
                <a:latin typeface="+mj-lt"/>
              </a:rPr>
              <a:t>GRADUATE COLLEGE | TOMLINSON 113 | (479)968-0398 | GRADCOLLEGE@ATU.EDU</a:t>
            </a:r>
            <a:endParaRPr lang="en-US" sz="1600" dirty="0">
              <a:latin typeface="+mj-lt"/>
            </a:endParaRPr>
          </a:p>
        </p:txBody>
      </p:sp>
    </p:spTree>
    <p:extLst>
      <p:ext uri="{BB962C8B-B14F-4D97-AF65-F5344CB8AC3E}">
        <p14:creationId xmlns:p14="http://schemas.microsoft.com/office/powerpoint/2010/main" val="235439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glow" dir="t"/>
          </a:scene3d>
        </p:spPr>
      </p:pic>
      <p:sp>
        <p:nvSpPr>
          <p:cNvPr id="3" name="TextBox 2"/>
          <p:cNvSpPr txBox="1"/>
          <p:nvPr/>
        </p:nvSpPr>
        <p:spPr>
          <a:xfrm>
            <a:off x="4224754" y="240692"/>
            <a:ext cx="7967246" cy="646331"/>
          </a:xfrm>
          <a:prstGeom prst="rect">
            <a:avLst/>
          </a:prstGeom>
          <a:noFill/>
        </p:spPr>
        <p:txBody>
          <a:bodyPr wrap="none" rtlCol="0">
            <a:spAutoFit/>
          </a:bodyPr>
          <a:lstStyle/>
          <a:p>
            <a:r>
              <a:rPr lang="en-US" sz="3600" dirty="0" smtClean="0"/>
              <a:t>TIME TO DEGREE: ESTIMATES AND LIMITS</a:t>
            </a:r>
            <a:endParaRPr lang="en-US" sz="3600" dirty="0"/>
          </a:p>
        </p:txBody>
      </p:sp>
      <p:sp>
        <p:nvSpPr>
          <p:cNvPr id="4" name="TextBox 3"/>
          <p:cNvSpPr txBox="1"/>
          <p:nvPr/>
        </p:nvSpPr>
        <p:spPr>
          <a:xfrm flipH="1">
            <a:off x="4514246" y="1127715"/>
            <a:ext cx="7388257" cy="3970318"/>
          </a:xfrm>
          <a:prstGeom prst="rect">
            <a:avLst/>
          </a:prstGeom>
          <a:noFill/>
        </p:spPr>
        <p:txBody>
          <a:bodyPr wrap="square" rtlCol="0">
            <a:spAutoFit/>
          </a:bodyPr>
          <a:lstStyle/>
          <a:p>
            <a:pPr algn="ctr"/>
            <a:r>
              <a:rPr lang="en-US" dirty="0"/>
              <a:t>Most master's degrees require 30 to 36 semester credit hours. Students enrolled full-time with continuous enrollment may potentially complete their degrees in 18 months to 2 years. The average completion rate is 2 to 3 years</a:t>
            </a:r>
            <a:r>
              <a:rPr lang="en-US" dirty="0" smtClean="0"/>
              <a:t>.</a:t>
            </a:r>
          </a:p>
          <a:p>
            <a:pPr algn="ctr"/>
            <a:endParaRPr lang="en-US" dirty="0"/>
          </a:p>
          <a:p>
            <a:pPr algn="ctr"/>
            <a:r>
              <a:rPr lang="en-US" dirty="0"/>
              <a:t>The </a:t>
            </a:r>
            <a:r>
              <a:rPr lang="en-US" dirty="0" err="1"/>
              <a:t>Ed.D</a:t>
            </a:r>
            <a:r>
              <a:rPr lang="en-US" dirty="0"/>
              <a:t>. in School Leadership requires the completion of 63 credit hours above the Master’s degree. A student </a:t>
            </a:r>
            <a:r>
              <a:rPr lang="en-US" dirty="0" smtClean="0"/>
              <a:t>may enter the program with only </a:t>
            </a:r>
            <a:r>
              <a:rPr lang="en-US" dirty="0"/>
              <a:t>a Master’s </a:t>
            </a:r>
            <a:r>
              <a:rPr lang="en-US" dirty="0" smtClean="0"/>
              <a:t>degree. </a:t>
            </a:r>
            <a:r>
              <a:rPr lang="en-US" dirty="0"/>
              <a:t>Those students may complete the program </a:t>
            </a:r>
            <a:r>
              <a:rPr lang="en-US" dirty="0" smtClean="0"/>
              <a:t>in </a:t>
            </a:r>
            <a:r>
              <a:rPr lang="en-US" dirty="0"/>
              <a:t>nine semesters. If a student has completed an </a:t>
            </a:r>
            <a:r>
              <a:rPr lang="en-US" dirty="0" err="1"/>
              <a:t>Ed.S</a:t>
            </a:r>
            <a:r>
              <a:rPr lang="en-US" dirty="0"/>
              <a:t>. degree from an accredited university program, that student may enter the program needing only six semesters to complete the degree. </a:t>
            </a:r>
          </a:p>
          <a:p>
            <a:pPr algn="ctr"/>
            <a:endParaRPr lang="en-US" dirty="0"/>
          </a:p>
          <a:p>
            <a:pPr algn="ctr"/>
            <a:r>
              <a:rPr lang="en-US" dirty="0"/>
              <a:t>Students must complete all degree requirements with six years from the </a:t>
            </a:r>
            <a:r>
              <a:rPr lang="en-US" dirty="0" smtClean="0"/>
              <a:t>time conditional </a:t>
            </a:r>
            <a:r>
              <a:rPr lang="en-US" dirty="0"/>
              <a:t>or unconditional admission to the program </a:t>
            </a:r>
            <a:r>
              <a:rPr lang="en-US" dirty="0" smtClean="0"/>
              <a:t>was </a:t>
            </a:r>
            <a:r>
              <a:rPr lang="en-US" dirty="0"/>
              <a:t>granted. See specific programs for special requirements. </a:t>
            </a:r>
          </a:p>
        </p:txBody>
      </p:sp>
      <p:sp>
        <p:nvSpPr>
          <p:cNvPr id="5" name="Snip Diagonal Corner Rectangle 4">
            <a:hlinkClick r:id="rId3"/>
          </p:cNvPr>
          <p:cNvSpPr/>
          <p:nvPr/>
        </p:nvSpPr>
        <p:spPr>
          <a:xfrm>
            <a:off x="6579088" y="5540200"/>
            <a:ext cx="3258571" cy="729017"/>
          </a:xfrm>
          <a:prstGeom prst="snip2DiagRect">
            <a:avLst/>
          </a:prstGeom>
          <a:solidFill>
            <a:srgbClr val="009900"/>
          </a:solidFill>
          <a:ln>
            <a:noFill/>
          </a:ln>
          <a:scene3d>
            <a:camera prst="orthographicFront"/>
            <a:lightRig rig="chilly" dir="t"/>
          </a:scene3d>
          <a:sp3d extrusionH="76200" prstMaterial="metal">
            <a:bevelT w="152400" h="50800" prst="softRound"/>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ATU Graduate Degree Programs</a:t>
            </a:r>
          </a:p>
        </p:txBody>
      </p:sp>
    </p:spTree>
    <p:extLst>
      <p:ext uri="{BB962C8B-B14F-4D97-AF65-F5344CB8AC3E}">
        <p14:creationId xmlns:p14="http://schemas.microsoft.com/office/powerpoint/2010/main" val="81132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5870</TotalTime>
  <Words>541</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Algerian</vt:lpstr>
      <vt:lpstr>Arial</vt:lpstr>
      <vt:lpstr>Bell MT</vt:lpstr>
      <vt:lpstr>Berlin Sans FB</vt:lpstr>
      <vt:lpstr>Bradley Hand ITC</vt:lpstr>
      <vt:lpstr>Calibri</vt:lpstr>
      <vt:lpstr>Calibri Light</vt:lpstr>
      <vt:lpstr>Imprint MT Shadow</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Lindelle Fraser</dc:creator>
  <cp:lastModifiedBy>Lindelle Fraser</cp:lastModifiedBy>
  <cp:revision>40</cp:revision>
  <dcterms:created xsi:type="dcterms:W3CDTF">2019-07-09T20:01:06Z</dcterms:created>
  <dcterms:modified xsi:type="dcterms:W3CDTF">2019-07-18T15:44:37Z</dcterms:modified>
</cp:coreProperties>
</file>