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5" r:id="rId2"/>
    <p:sldId id="329" r:id="rId3"/>
    <p:sldId id="325" r:id="rId4"/>
    <p:sldId id="301" r:id="rId5"/>
    <p:sldId id="323" r:id="rId6"/>
    <p:sldId id="312" r:id="rId7"/>
    <p:sldId id="326" r:id="rId8"/>
    <p:sldId id="327" r:id="rId9"/>
    <p:sldId id="330" r:id="rId10"/>
    <p:sldId id="331" r:id="rId11"/>
    <p:sldId id="332" r:id="rId12"/>
    <p:sldId id="341" r:id="rId13"/>
    <p:sldId id="333" r:id="rId14"/>
    <p:sldId id="334" r:id="rId15"/>
    <p:sldId id="328" r:id="rId16"/>
    <p:sldId id="335" r:id="rId17"/>
    <p:sldId id="342" r:id="rId18"/>
    <p:sldId id="337" r:id="rId19"/>
    <p:sldId id="338" r:id="rId20"/>
    <p:sldId id="336" r:id="rId21"/>
    <p:sldId id="339" r:id="rId22"/>
    <p:sldId id="340" r:id="rId23"/>
    <p:sldId id="344" r:id="rId24"/>
    <p:sldId id="354" r:id="rId25"/>
    <p:sldId id="345" r:id="rId26"/>
    <p:sldId id="346" r:id="rId27"/>
    <p:sldId id="349" r:id="rId28"/>
    <p:sldId id="350" r:id="rId29"/>
    <p:sldId id="351" r:id="rId30"/>
    <p:sldId id="347" r:id="rId31"/>
    <p:sldId id="352" r:id="rId32"/>
    <p:sldId id="348" r:id="rId33"/>
    <p:sldId id="353"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8" autoAdjust="0"/>
    <p:restoredTop sz="92866" autoAdjust="0"/>
  </p:normalViewPr>
  <p:slideViewPr>
    <p:cSldViewPr>
      <p:cViewPr varScale="1">
        <p:scale>
          <a:sx n="80" d="100"/>
          <a:sy n="80" d="100"/>
        </p:scale>
        <p:origin x="576"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5E4818-0050-4693-B662-3DE8E20140BC}" type="datetimeFigureOut">
              <a:rPr lang="en-US" smtClean="0"/>
              <a:t>3/23/2018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0EA79-C5B8-4C02-87E1-635324F735B9}" type="slidenum">
              <a:rPr lang="en-US" smtClean="0"/>
              <a:t>‹#›</a:t>
            </a:fld>
            <a:endParaRPr lang="en-US"/>
          </a:p>
        </p:txBody>
      </p:sp>
    </p:spTree>
    <p:extLst>
      <p:ext uri="{BB962C8B-B14F-4D97-AF65-F5344CB8AC3E}">
        <p14:creationId xmlns:p14="http://schemas.microsoft.com/office/powerpoint/2010/main" val="58988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a:t>
            </a:fld>
            <a:endParaRPr lang="en-US"/>
          </a:p>
        </p:txBody>
      </p:sp>
    </p:spTree>
    <p:extLst>
      <p:ext uri="{BB962C8B-B14F-4D97-AF65-F5344CB8AC3E}">
        <p14:creationId xmlns:p14="http://schemas.microsoft.com/office/powerpoint/2010/main" val="64369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11</a:t>
            </a:fld>
            <a:endParaRPr lang="en-US"/>
          </a:p>
        </p:txBody>
      </p:sp>
    </p:spTree>
    <p:extLst>
      <p:ext uri="{BB962C8B-B14F-4D97-AF65-F5344CB8AC3E}">
        <p14:creationId xmlns:p14="http://schemas.microsoft.com/office/powerpoint/2010/main" val="239425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12</a:t>
            </a:fld>
            <a:endParaRPr lang="en-US"/>
          </a:p>
        </p:txBody>
      </p:sp>
    </p:spTree>
    <p:extLst>
      <p:ext uri="{BB962C8B-B14F-4D97-AF65-F5344CB8AC3E}">
        <p14:creationId xmlns:p14="http://schemas.microsoft.com/office/powerpoint/2010/main" val="120704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13</a:t>
            </a:fld>
            <a:endParaRPr lang="en-US"/>
          </a:p>
        </p:txBody>
      </p:sp>
    </p:spTree>
    <p:extLst>
      <p:ext uri="{BB962C8B-B14F-4D97-AF65-F5344CB8AC3E}">
        <p14:creationId xmlns:p14="http://schemas.microsoft.com/office/powerpoint/2010/main" val="207453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14</a:t>
            </a:fld>
            <a:endParaRPr lang="en-US"/>
          </a:p>
        </p:txBody>
      </p:sp>
    </p:spTree>
    <p:extLst>
      <p:ext uri="{BB962C8B-B14F-4D97-AF65-F5344CB8AC3E}">
        <p14:creationId xmlns:p14="http://schemas.microsoft.com/office/powerpoint/2010/main" val="235768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15</a:t>
            </a:fld>
            <a:endParaRPr lang="en-US"/>
          </a:p>
        </p:txBody>
      </p:sp>
    </p:spTree>
    <p:extLst>
      <p:ext uri="{BB962C8B-B14F-4D97-AF65-F5344CB8AC3E}">
        <p14:creationId xmlns:p14="http://schemas.microsoft.com/office/powerpoint/2010/main" val="175595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16</a:t>
            </a:fld>
            <a:endParaRPr lang="en-US"/>
          </a:p>
        </p:txBody>
      </p:sp>
    </p:spTree>
    <p:extLst>
      <p:ext uri="{BB962C8B-B14F-4D97-AF65-F5344CB8AC3E}">
        <p14:creationId xmlns:p14="http://schemas.microsoft.com/office/powerpoint/2010/main" val="2913076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17</a:t>
            </a:fld>
            <a:endParaRPr lang="en-US"/>
          </a:p>
        </p:txBody>
      </p:sp>
    </p:spTree>
    <p:extLst>
      <p:ext uri="{BB962C8B-B14F-4D97-AF65-F5344CB8AC3E}">
        <p14:creationId xmlns:p14="http://schemas.microsoft.com/office/powerpoint/2010/main" val="379987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18</a:t>
            </a:fld>
            <a:endParaRPr lang="en-US"/>
          </a:p>
        </p:txBody>
      </p:sp>
    </p:spTree>
    <p:extLst>
      <p:ext uri="{BB962C8B-B14F-4D97-AF65-F5344CB8AC3E}">
        <p14:creationId xmlns:p14="http://schemas.microsoft.com/office/powerpoint/2010/main" val="19479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19</a:t>
            </a:fld>
            <a:endParaRPr lang="en-US"/>
          </a:p>
        </p:txBody>
      </p:sp>
    </p:spTree>
    <p:extLst>
      <p:ext uri="{BB962C8B-B14F-4D97-AF65-F5344CB8AC3E}">
        <p14:creationId xmlns:p14="http://schemas.microsoft.com/office/powerpoint/2010/main" val="3706441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20</a:t>
            </a:fld>
            <a:endParaRPr lang="en-US"/>
          </a:p>
        </p:txBody>
      </p:sp>
    </p:spTree>
    <p:extLst>
      <p:ext uri="{BB962C8B-B14F-4D97-AF65-F5344CB8AC3E}">
        <p14:creationId xmlns:p14="http://schemas.microsoft.com/office/powerpoint/2010/main" val="175887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a:t>
            </a:fld>
            <a:endParaRPr lang="en-US"/>
          </a:p>
        </p:txBody>
      </p:sp>
    </p:spTree>
    <p:extLst>
      <p:ext uri="{BB962C8B-B14F-4D97-AF65-F5344CB8AC3E}">
        <p14:creationId xmlns:p14="http://schemas.microsoft.com/office/powerpoint/2010/main" val="7487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21</a:t>
            </a:fld>
            <a:endParaRPr lang="en-US"/>
          </a:p>
        </p:txBody>
      </p:sp>
    </p:spTree>
    <p:extLst>
      <p:ext uri="{BB962C8B-B14F-4D97-AF65-F5344CB8AC3E}">
        <p14:creationId xmlns:p14="http://schemas.microsoft.com/office/powerpoint/2010/main" val="26258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22</a:t>
            </a:fld>
            <a:endParaRPr lang="en-US"/>
          </a:p>
        </p:txBody>
      </p:sp>
    </p:spTree>
    <p:extLst>
      <p:ext uri="{BB962C8B-B14F-4D97-AF65-F5344CB8AC3E}">
        <p14:creationId xmlns:p14="http://schemas.microsoft.com/office/powerpoint/2010/main" val="3158988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23</a:t>
            </a:fld>
            <a:endParaRPr lang="en-US"/>
          </a:p>
        </p:txBody>
      </p:sp>
    </p:spTree>
    <p:extLst>
      <p:ext uri="{BB962C8B-B14F-4D97-AF65-F5344CB8AC3E}">
        <p14:creationId xmlns:p14="http://schemas.microsoft.com/office/powerpoint/2010/main" val="278275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24</a:t>
            </a:fld>
            <a:endParaRPr lang="en-US"/>
          </a:p>
        </p:txBody>
      </p:sp>
    </p:spTree>
    <p:extLst>
      <p:ext uri="{BB962C8B-B14F-4D97-AF65-F5344CB8AC3E}">
        <p14:creationId xmlns:p14="http://schemas.microsoft.com/office/powerpoint/2010/main" val="216186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25</a:t>
            </a:fld>
            <a:endParaRPr lang="en-US"/>
          </a:p>
        </p:txBody>
      </p:sp>
    </p:spTree>
    <p:extLst>
      <p:ext uri="{BB962C8B-B14F-4D97-AF65-F5344CB8AC3E}">
        <p14:creationId xmlns:p14="http://schemas.microsoft.com/office/powerpoint/2010/main" val="136226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26</a:t>
            </a:fld>
            <a:endParaRPr lang="en-US"/>
          </a:p>
        </p:txBody>
      </p:sp>
    </p:spTree>
    <p:extLst>
      <p:ext uri="{BB962C8B-B14F-4D97-AF65-F5344CB8AC3E}">
        <p14:creationId xmlns:p14="http://schemas.microsoft.com/office/powerpoint/2010/main" val="2705864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27</a:t>
            </a:fld>
            <a:endParaRPr lang="en-US"/>
          </a:p>
        </p:txBody>
      </p:sp>
    </p:spTree>
    <p:extLst>
      <p:ext uri="{BB962C8B-B14F-4D97-AF65-F5344CB8AC3E}">
        <p14:creationId xmlns:p14="http://schemas.microsoft.com/office/powerpoint/2010/main" val="3979527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28</a:t>
            </a:fld>
            <a:endParaRPr lang="en-US"/>
          </a:p>
        </p:txBody>
      </p:sp>
    </p:spTree>
    <p:extLst>
      <p:ext uri="{BB962C8B-B14F-4D97-AF65-F5344CB8AC3E}">
        <p14:creationId xmlns:p14="http://schemas.microsoft.com/office/powerpoint/2010/main" val="195482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29</a:t>
            </a:fld>
            <a:endParaRPr lang="en-US"/>
          </a:p>
        </p:txBody>
      </p:sp>
    </p:spTree>
    <p:extLst>
      <p:ext uri="{BB962C8B-B14F-4D97-AF65-F5344CB8AC3E}">
        <p14:creationId xmlns:p14="http://schemas.microsoft.com/office/powerpoint/2010/main" val="245343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30</a:t>
            </a:fld>
            <a:endParaRPr lang="en-US"/>
          </a:p>
        </p:txBody>
      </p:sp>
    </p:spTree>
    <p:extLst>
      <p:ext uri="{BB962C8B-B14F-4D97-AF65-F5344CB8AC3E}">
        <p14:creationId xmlns:p14="http://schemas.microsoft.com/office/powerpoint/2010/main" val="394288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*Enrollment breakdown on Rsvl campus: 8,819</a:t>
            </a:r>
            <a:r>
              <a:rPr lang="en-US" baseline="0" dirty="0" smtClean="0"/>
              <a:t> undergraduate and 1,049 graduate.</a:t>
            </a:r>
          </a:p>
          <a:p>
            <a:endParaRPr lang="en-US" dirty="0" smtClean="0"/>
          </a:p>
          <a:p>
            <a:r>
              <a:rPr lang="en-US" dirty="0" smtClean="0"/>
              <a:t>**Stackable degrees: certificates of proficiency, technical certificates, associate degrees, bachelor degrees, master degrees,</a:t>
            </a:r>
            <a:r>
              <a:rPr lang="en-US" baseline="0" dirty="0" smtClean="0"/>
              <a:t> and doctoral degree.</a:t>
            </a:r>
          </a:p>
        </p:txBody>
      </p:sp>
      <p:sp>
        <p:nvSpPr>
          <p:cNvPr id="4" name="Slide Number Placeholder 3"/>
          <p:cNvSpPr>
            <a:spLocks noGrp="1"/>
          </p:cNvSpPr>
          <p:nvPr>
            <p:ph type="sldNum" sz="quarter" idx="10"/>
          </p:nvPr>
        </p:nvSpPr>
        <p:spPr/>
        <p:txBody>
          <a:bodyPr/>
          <a:lstStyle/>
          <a:p>
            <a:fld id="{4AF0EA79-C5B8-4C02-87E1-635324F735B9}" type="slidenum">
              <a:rPr lang="en-US" smtClean="0"/>
              <a:t>3</a:t>
            </a:fld>
            <a:endParaRPr lang="en-US"/>
          </a:p>
        </p:txBody>
      </p:sp>
    </p:spTree>
    <p:extLst>
      <p:ext uri="{BB962C8B-B14F-4D97-AF65-F5344CB8AC3E}">
        <p14:creationId xmlns:p14="http://schemas.microsoft.com/office/powerpoint/2010/main" val="1203492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31</a:t>
            </a:fld>
            <a:endParaRPr lang="en-US"/>
          </a:p>
        </p:txBody>
      </p:sp>
    </p:spTree>
    <p:extLst>
      <p:ext uri="{BB962C8B-B14F-4D97-AF65-F5344CB8AC3E}">
        <p14:creationId xmlns:p14="http://schemas.microsoft.com/office/powerpoint/2010/main" val="174702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32</a:t>
            </a:fld>
            <a:endParaRPr lang="en-US"/>
          </a:p>
        </p:txBody>
      </p:sp>
    </p:spTree>
    <p:extLst>
      <p:ext uri="{BB962C8B-B14F-4D97-AF65-F5344CB8AC3E}">
        <p14:creationId xmlns:p14="http://schemas.microsoft.com/office/powerpoint/2010/main" val="4279795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33</a:t>
            </a:fld>
            <a:endParaRPr lang="en-US"/>
          </a:p>
        </p:txBody>
      </p:sp>
    </p:spTree>
    <p:extLst>
      <p:ext uri="{BB962C8B-B14F-4D97-AF65-F5344CB8AC3E}">
        <p14:creationId xmlns:p14="http://schemas.microsoft.com/office/powerpoint/2010/main" val="3890086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*Enrollment breakdown on Rsvl campus: 8,819</a:t>
            </a:r>
            <a:r>
              <a:rPr lang="en-US" baseline="0" dirty="0" smtClean="0"/>
              <a:t> undergraduate and 1,049 graduate.</a:t>
            </a:r>
          </a:p>
          <a:p>
            <a:endParaRPr lang="en-US" dirty="0" smtClean="0"/>
          </a:p>
          <a:p>
            <a:r>
              <a:rPr lang="en-US" dirty="0" smtClean="0"/>
              <a:t>**Stackable degrees: certificates of proficiency, technical certificates, associate degrees, bachelor degrees, master degrees,</a:t>
            </a:r>
            <a:r>
              <a:rPr lang="en-US" baseline="0" dirty="0" smtClean="0"/>
              <a:t> and doctoral degree.</a:t>
            </a:r>
          </a:p>
        </p:txBody>
      </p:sp>
      <p:sp>
        <p:nvSpPr>
          <p:cNvPr id="4" name="Slide Number Placeholder 3"/>
          <p:cNvSpPr>
            <a:spLocks noGrp="1"/>
          </p:cNvSpPr>
          <p:nvPr>
            <p:ph type="sldNum" sz="quarter" idx="10"/>
          </p:nvPr>
        </p:nvSpPr>
        <p:spPr/>
        <p:txBody>
          <a:bodyPr/>
          <a:lstStyle/>
          <a:p>
            <a:fld id="{4AF0EA79-C5B8-4C02-87E1-635324F735B9}" type="slidenum">
              <a:rPr lang="en-US" smtClean="0"/>
              <a:t>5</a:t>
            </a:fld>
            <a:endParaRPr lang="en-US"/>
          </a:p>
        </p:txBody>
      </p:sp>
    </p:spTree>
    <p:extLst>
      <p:ext uri="{BB962C8B-B14F-4D97-AF65-F5344CB8AC3E}">
        <p14:creationId xmlns:p14="http://schemas.microsoft.com/office/powerpoint/2010/main" val="288554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6</a:t>
            </a:fld>
            <a:endParaRPr lang="en-US"/>
          </a:p>
        </p:txBody>
      </p:sp>
    </p:spTree>
    <p:extLst>
      <p:ext uri="{BB962C8B-B14F-4D97-AF65-F5344CB8AC3E}">
        <p14:creationId xmlns:p14="http://schemas.microsoft.com/office/powerpoint/2010/main" val="355419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7</a:t>
            </a:fld>
            <a:endParaRPr lang="en-US"/>
          </a:p>
        </p:txBody>
      </p:sp>
    </p:spTree>
    <p:extLst>
      <p:ext uri="{BB962C8B-B14F-4D97-AF65-F5344CB8AC3E}">
        <p14:creationId xmlns:p14="http://schemas.microsoft.com/office/powerpoint/2010/main" val="79809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8</a:t>
            </a:fld>
            <a:endParaRPr lang="en-US"/>
          </a:p>
        </p:txBody>
      </p:sp>
    </p:spTree>
    <p:extLst>
      <p:ext uri="{BB962C8B-B14F-4D97-AF65-F5344CB8AC3E}">
        <p14:creationId xmlns:p14="http://schemas.microsoft.com/office/powerpoint/2010/main" val="178840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9</a:t>
            </a:fld>
            <a:endParaRPr lang="en-US"/>
          </a:p>
        </p:txBody>
      </p:sp>
    </p:spTree>
    <p:extLst>
      <p:ext uri="{BB962C8B-B14F-4D97-AF65-F5344CB8AC3E}">
        <p14:creationId xmlns:p14="http://schemas.microsoft.com/office/powerpoint/2010/main" val="352469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10</a:t>
            </a:fld>
            <a:endParaRPr lang="en-US"/>
          </a:p>
        </p:txBody>
      </p:sp>
    </p:spTree>
    <p:extLst>
      <p:ext uri="{BB962C8B-B14F-4D97-AF65-F5344CB8AC3E}">
        <p14:creationId xmlns:p14="http://schemas.microsoft.com/office/powerpoint/2010/main" val="399675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83955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146158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220186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141757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C97647-1C20-4539-8B0E-CCEC12D332BB}" type="datetimeFigureOut">
              <a:rPr lang="en-US" smtClean="0"/>
              <a:t>3/23/2018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52536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C97647-1C20-4539-8B0E-CCEC12D332BB}" type="datetimeFigureOut">
              <a:rPr lang="en-US" smtClean="0"/>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45494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C97647-1C20-4539-8B0E-CCEC12D332BB}" type="datetimeFigureOut">
              <a:rPr lang="en-US" smtClean="0"/>
              <a:t>3/23/2018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54905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C97647-1C20-4539-8B0E-CCEC12D332BB}" type="datetimeFigureOut">
              <a:rPr lang="en-US" smtClean="0"/>
              <a:t>3/23/2018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95125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97647-1C20-4539-8B0E-CCEC12D332BB}" type="datetimeFigureOut">
              <a:rPr lang="en-US" smtClean="0"/>
              <a:t>3/23/2018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57900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97647-1C20-4539-8B0E-CCEC12D332BB}" type="datetimeFigureOut">
              <a:rPr lang="en-US" smtClean="0"/>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77251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97647-1C20-4539-8B0E-CCEC12D332BB}" type="datetimeFigureOut">
              <a:rPr lang="en-US" smtClean="0"/>
              <a:t>3/23/2018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245994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97647-1C20-4539-8B0E-CCEC12D332BB}" type="datetimeFigureOut">
              <a:rPr lang="en-US" smtClean="0"/>
              <a:t>3/23/2018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5EDF5-046D-42AF-A098-97336F33FD2F}" type="slidenum">
              <a:rPr lang="en-US" smtClean="0"/>
              <a:t>‹#›</a:t>
            </a:fld>
            <a:endParaRPr lang="en-US"/>
          </a:p>
        </p:txBody>
      </p:sp>
    </p:spTree>
    <p:extLst>
      <p:ext uri="{BB962C8B-B14F-4D97-AF65-F5344CB8AC3E}">
        <p14:creationId xmlns:p14="http://schemas.microsoft.com/office/powerpoint/2010/main" val="2498548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jp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1.png"/><Relationship Id="rId5" Type="http://schemas.openxmlformats.org/officeDocument/2006/relationships/image" Target="../media/image1.jp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924800" cy="4525963"/>
          </a:xfrm>
        </p:spPr>
        <p:txBody>
          <a:bodyPr>
            <a:normAutofit/>
          </a:bodyPr>
          <a:lstStyle/>
          <a:p>
            <a:pPr marL="0" indent="0" algn="ctr">
              <a:buNone/>
            </a:pPr>
            <a:endParaRPr lang="en-US" sz="2800" dirty="0">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a:p>
            <a:pPr marL="0" indent="0" algn="ctr">
              <a:buNone/>
            </a:pPr>
            <a:r>
              <a:rPr lang="en-US" sz="4000" dirty="0" smtClean="0">
                <a:latin typeface="Arial" panose="020B0604020202020204" pitchFamily="34" charset="0"/>
                <a:cs typeface="Arial" panose="020B0604020202020204" pitchFamily="34" charset="0"/>
              </a:rPr>
              <a:t>Stroupe Building</a:t>
            </a:r>
          </a:p>
          <a:p>
            <a:pPr marL="0" indent="0" algn="ctr">
              <a:buNone/>
            </a:pPr>
            <a:r>
              <a:rPr lang="en-US" sz="4000" dirty="0" smtClean="0">
                <a:latin typeface="Arial" panose="020B0604020202020204" pitchFamily="34" charset="0"/>
                <a:cs typeface="Arial" panose="020B0604020202020204" pitchFamily="34" charset="0"/>
              </a:rPr>
              <a:t>&amp;</a:t>
            </a:r>
          </a:p>
          <a:p>
            <a:pPr marL="0" indent="0" algn="ctr">
              <a:buNone/>
            </a:pPr>
            <a:r>
              <a:rPr lang="en-US" sz="4000" dirty="0">
                <a:latin typeface="Arial" panose="020B0604020202020204" pitchFamily="34" charset="0"/>
                <a:cs typeface="Arial" panose="020B0604020202020204" pitchFamily="34" charset="0"/>
              </a:rPr>
              <a:t>Roush Hall </a:t>
            </a:r>
          </a:p>
          <a:p>
            <a:pPr marL="0" indent="0" algn="ctr">
              <a:buNone/>
            </a:pPr>
            <a:endParaRPr lang="en-US" sz="4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48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9100" y="1724025"/>
            <a:ext cx="3429000" cy="2571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79700" y="2730500"/>
            <a:ext cx="3556000" cy="2667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53138" y="1719262"/>
            <a:ext cx="3429000" cy="2581275"/>
          </a:xfrm>
          <a:prstGeom prst="rect">
            <a:avLst/>
          </a:prstGeom>
        </p:spPr>
      </p:pic>
      <p:sp>
        <p:nvSpPr>
          <p:cNvPr id="8" name="TextBox 7"/>
          <p:cNvSpPr txBox="1"/>
          <p:nvPr/>
        </p:nvSpPr>
        <p:spPr>
          <a:xfrm>
            <a:off x="609600" y="4724400"/>
            <a:ext cx="1447800" cy="369332"/>
          </a:xfrm>
          <a:prstGeom prst="rect">
            <a:avLst/>
          </a:prstGeom>
          <a:noFill/>
        </p:spPr>
        <p:txBody>
          <a:bodyPr wrap="square" rtlCol="0">
            <a:spAutoFit/>
          </a:bodyPr>
          <a:lstStyle/>
          <a:p>
            <a:r>
              <a:rPr lang="en-US" dirty="0" smtClean="0"/>
              <a:t>1926 Plaque</a:t>
            </a:r>
          </a:p>
        </p:txBody>
      </p:sp>
      <p:sp>
        <p:nvSpPr>
          <p:cNvPr id="9" name="TextBox 8"/>
          <p:cNvSpPr txBox="1"/>
          <p:nvPr/>
        </p:nvSpPr>
        <p:spPr>
          <a:xfrm>
            <a:off x="3543300" y="1916668"/>
            <a:ext cx="1828800" cy="369332"/>
          </a:xfrm>
          <a:prstGeom prst="rect">
            <a:avLst/>
          </a:prstGeom>
          <a:noFill/>
        </p:spPr>
        <p:txBody>
          <a:bodyPr wrap="square" rtlCol="0">
            <a:spAutoFit/>
          </a:bodyPr>
          <a:lstStyle/>
          <a:p>
            <a:r>
              <a:rPr lang="en-US" dirty="0" smtClean="0"/>
              <a:t>Remodeled 1934</a:t>
            </a:r>
            <a:endParaRPr lang="en-US" dirty="0"/>
          </a:p>
        </p:txBody>
      </p:sp>
      <p:sp>
        <p:nvSpPr>
          <p:cNvPr id="10" name="TextBox 9"/>
          <p:cNvSpPr txBox="1"/>
          <p:nvPr/>
        </p:nvSpPr>
        <p:spPr>
          <a:xfrm>
            <a:off x="7010400" y="4724400"/>
            <a:ext cx="1828800" cy="369332"/>
          </a:xfrm>
          <a:prstGeom prst="rect">
            <a:avLst/>
          </a:prstGeom>
          <a:noFill/>
        </p:spPr>
        <p:txBody>
          <a:bodyPr wrap="square" rtlCol="0">
            <a:spAutoFit/>
          </a:bodyPr>
          <a:lstStyle/>
          <a:p>
            <a:r>
              <a:rPr lang="en-US" dirty="0" smtClean="0"/>
              <a:t> 1936 Plaque</a:t>
            </a:r>
            <a:endParaRPr lang="en-US" dirty="0"/>
          </a:p>
        </p:txBody>
      </p:sp>
      <p:sp>
        <p:nvSpPr>
          <p:cNvPr id="3" name="TextBox 2"/>
          <p:cNvSpPr txBox="1"/>
          <p:nvPr/>
        </p:nvSpPr>
        <p:spPr>
          <a:xfrm>
            <a:off x="3429000" y="1304924"/>
            <a:ext cx="2057400" cy="430887"/>
          </a:xfrm>
          <a:prstGeom prst="rect">
            <a:avLst/>
          </a:prstGeom>
          <a:noFill/>
        </p:spPr>
        <p:txBody>
          <a:bodyPr wrap="square" rtlCol="0">
            <a:spAutoFit/>
          </a:bodyPr>
          <a:lstStyle/>
          <a:p>
            <a:r>
              <a:rPr lang="en-US" sz="2200" dirty="0" smtClean="0"/>
              <a:t>Stroupe plaques</a:t>
            </a:r>
            <a:endParaRPr lang="en-US" sz="2200" dirty="0"/>
          </a:p>
        </p:txBody>
      </p:sp>
    </p:spTree>
    <p:extLst>
      <p:ext uri="{BB962C8B-B14F-4D97-AF65-F5344CB8AC3E}">
        <p14:creationId xmlns:p14="http://schemas.microsoft.com/office/powerpoint/2010/main" val="18523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1344374"/>
            <a:ext cx="7188200" cy="4065826"/>
          </a:xfrm>
          <a:prstGeom prst="rect">
            <a:avLst/>
          </a:prstGeom>
        </p:spPr>
      </p:pic>
      <p:sp>
        <p:nvSpPr>
          <p:cNvPr id="6" name="TextBox 5"/>
          <p:cNvSpPr txBox="1"/>
          <p:nvPr/>
        </p:nvSpPr>
        <p:spPr>
          <a:xfrm>
            <a:off x="2133600" y="5429567"/>
            <a:ext cx="5486400" cy="369332"/>
          </a:xfrm>
          <a:prstGeom prst="rect">
            <a:avLst/>
          </a:prstGeom>
          <a:noFill/>
        </p:spPr>
        <p:txBody>
          <a:bodyPr wrap="square" rtlCol="0">
            <a:spAutoFit/>
          </a:bodyPr>
          <a:lstStyle/>
          <a:p>
            <a:r>
              <a:rPr lang="en-US" dirty="0" smtClean="0"/>
              <a:t>Feature under the eaves of the north wall of Stroupe</a:t>
            </a:r>
            <a:endParaRPr lang="en-US" dirty="0"/>
          </a:p>
        </p:txBody>
      </p:sp>
    </p:spTree>
    <p:extLst>
      <p:ext uri="{BB962C8B-B14F-4D97-AF65-F5344CB8AC3E}">
        <p14:creationId xmlns:p14="http://schemas.microsoft.com/office/powerpoint/2010/main" val="1689995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487" y="1447800"/>
            <a:ext cx="5587026" cy="4267200"/>
          </a:xfrm>
          <a:prstGeom prst="rect">
            <a:avLst/>
          </a:prstGeom>
        </p:spPr>
      </p:pic>
    </p:spTree>
    <p:extLst>
      <p:ext uri="{BB962C8B-B14F-4D97-AF65-F5344CB8AC3E}">
        <p14:creationId xmlns:p14="http://schemas.microsoft.com/office/powerpoint/2010/main" val="2302765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2209800"/>
            <a:ext cx="7924800" cy="4724400"/>
          </a:xfrm>
        </p:spPr>
        <p:txBody>
          <a:bodyPr>
            <a:normAutofit/>
          </a:bodyPr>
          <a:lstStyle/>
          <a:p>
            <a:r>
              <a:rPr lang="en-US" sz="2200" dirty="0" smtClean="0">
                <a:latin typeface="Arial" pitchFamily="34" charset="0"/>
                <a:cs typeface="Arial" pitchFamily="34" charset="0"/>
              </a:rPr>
              <a:t>To celebrate and preserve the history of our buildings:</a:t>
            </a:r>
          </a:p>
          <a:p>
            <a:pPr marL="0" indent="0">
              <a:buNone/>
            </a:pPr>
            <a:endParaRPr lang="en-US" sz="1000" dirty="0" smtClean="0">
              <a:latin typeface="Arial" pitchFamily="34" charset="0"/>
              <a:cs typeface="Arial" pitchFamily="34" charset="0"/>
            </a:endParaRPr>
          </a:p>
          <a:p>
            <a:pPr lvl="1"/>
            <a:r>
              <a:rPr lang="en-US" sz="2000" dirty="0" smtClean="0">
                <a:latin typeface="Arial" pitchFamily="34" charset="0"/>
                <a:cs typeface="Arial" pitchFamily="34" charset="0"/>
              </a:rPr>
              <a:t>The Community and Campus Heritage Task Force established during the Master Plan process recommends that a historical marker program be initiated on the Arkansas Tech campus.</a:t>
            </a:r>
          </a:p>
          <a:p>
            <a:pPr lvl="2"/>
            <a:r>
              <a:rPr lang="en-US" sz="1800" dirty="0" smtClean="0">
                <a:latin typeface="Arial" pitchFamily="34" charset="0"/>
                <a:cs typeface="Arial" pitchFamily="34" charset="0"/>
              </a:rPr>
              <a:t>The Task Force has researched such programs and has identified a grant opportunity through the Arkansas Department of Heritage for historical markers. Grants provide one-half of the cost of each marker, which is currently $2,000.</a:t>
            </a:r>
          </a:p>
        </p:txBody>
      </p:sp>
    </p:spTree>
    <p:extLst>
      <p:ext uri="{BB962C8B-B14F-4D97-AF65-F5344CB8AC3E}">
        <p14:creationId xmlns:p14="http://schemas.microsoft.com/office/powerpoint/2010/main" val="3904363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13269"/>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371600"/>
            <a:ext cx="5410200" cy="4087053"/>
          </a:xfrm>
          <a:prstGeom prst="rect">
            <a:avLst/>
          </a:prstGeom>
        </p:spPr>
      </p:pic>
      <p:sp>
        <p:nvSpPr>
          <p:cNvPr id="6" name="TextBox 5"/>
          <p:cNvSpPr txBox="1"/>
          <p:nvPr/>
        </p:nvSpPr>
        <p:spPr>
          <a:xfrm>
            <a:off x="3048000" y="5458653"/>
            <a:ext cx="2743200" cy="369332"/>
          </a:xfrm>
          <a:prstGeom prst="rect">
            <a:avLst/>
          </a:prstGeom>
          <a:noFill/>
        </p:spPr>
        <p:txBody>
          <a:bodyPr wrap="square" rtlCol="0">
            <a:spAutoFit/>
          </a:bodyPr>
          <a:lstStyle/>
          <a:p>
            <a:r>
              <a:rPr lang="en-US" dirty="0" smtClean="0"/>
              <a:t>Historical marker example</a:t>
            </a:r>
            <a:endParaRPr lang="en-US" dirty="0"/>
          </a:p>
        </p:txBody>
      </p:sp>
    </p:spTree>
    <p:extLst>
      <p:ext uri="{BB962C8B-B14F-4D97-AF65-F5344CB8AC3E}">
        <p14:creationId xmlns:p14="http://schemas.microsoft.com/office/powerpoint/2010/main" val="3975749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Rebirth</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1752600"/>
            <a:ext cx="7924800" cy="4724400"/>
          </a:xfrm>
        </p:spPr>
        <p:txBody>
          <a:bodyPr>
            <a:normAutofit/>
          </a:bodyPr>
          <a:lstStyle/>
          <a:p>
            <a:pPr lvl="0"/>
            <a:r>
              <a:rPr lang="en-US" sz="2000" dirty="0" smtClean="0">
                <a:solidFill>
                  <a:prstClr val="black"/>
                </a:solidFill>
                <a:latin typeface="Arial" pitchFamily="34" charset="0"/>
                <a:cs typeface="Arial" pitchFamily="34" charset="0"/>
              </a:rPr>
              <a:t>Plans are in place for the areas once occupied by Stroupe Building and Roush Hall:</a:t>
            </a:r>
          </a:p>
          <a:p>
            <a:pPr lvl="1"/>
            <a:endParaRPr lang="en-US" sz="1000" dirty="0" smtClean="0">
              <a:solidFill>
                <a:prstClr val="black"/>
              </a:solidFill>
              <a:latin typeface="Arial" pitchFamily="34" charset="0"/>
              <a:cs typeface="Arial" pitchFamily="34" charset="0"/>
            </a:endParaRPr>
          </a:p>
          <a:p>
            <a:pPr lvl="1"/>
            <a:r>
              <a:rPr lang="en-US" sz="1800" dirty="0" smtClean="0">
                <a:solidFill>
                  <a:prstClr val="black"/>
                </a:solidFill>
                <a:latin typeface="Arial" pitchFamily="34" charset="0"/>
                <a:cs typeface="Arial" pitchFamily="34" charset="0"/>
              </a:rPr>
              <a:t>Stroupe: plans call for the addition of parking </a:t>
            </a:r>
          </a:p>
          <a:p>
            <a:pPr lvl="2"/>
            <a:r>
              <a:rPr lang="en-US" sz="1600" dirty="0" smtClean="0">
                <a:solidFill>
                  <a:prstClr val="black"/>
                </a:solidFill>
                <a:latin typeface="Arial" pitchFamily="34" charset="0"/>
                <a:cs typeface="Arial" pitchFamily="34" charset="0"/>
              </a:rPr>
              <a:t>Initially to be a graveled parking lot</a:t>
            </a:r>
          </a:p>
          <a:p>
            <a:pPr lvl="2"/>
            <a:r>
              <a:rPr lang="en-US" sz="1600" dirty="0" smtClean="0">
                <a:solidFill>
                  <a:prstClr val="black"/>
                </a:solidFill>
                <a:latin typeface="Arial" pitchFamily="34" charset="0"/>
                <a:cs typeface="Arial" pitchFamily="34" charset="0"/>
              </a:rPr>
              <a:t>Eases a need identified in the Master Plan for parking to service the adjacent residence halls, Multi-Sport Complex and events</a:t>
            </a:r>
          </a:p>
          <a:p>
            <a:pPr marL="914400" lvl="2" indent="0">
              <a:buNone/>
            </a:pPr>
            <a:endParaRPr lang="en-US" sz="1000" dirty="0" smtClean="0">
              <a:solidFill>
                <a:prstClr val="black"/>
              </a:solidFill>
              <a:latin typeface="Arial" pitchFamily="34" charset="0"/>
              <a:cs typeface="Arial" pitchFamily="34" charset="0"/>
            </a:endParaRPr>
          </a:p>
          <a:p>
            <a:pPr lvl="1"/>
            <a:r>
              <a:rPr lang="en-US" sz="1800" dirty="0">
                <a:solidFill>
                  <a:prstClr val="black"/>
                </a:solidFill>
                <a:latin typeface="Arial" pitchFamily="34" charset="0"/>
                <a:cs typeface="Arial" pitchFamily="34" charset="0"/>
              </a:rPr>
              <a:t>Roush: plans from the Department of Residence Life call for a student recreation area with a sand volleyball court, picnic tables, and a grove for hammocks</a:t>
            </a:r>
          </a:p>
          <a:p>
            <a:pPr lvl="2"/>
            <a:r>
              <a:rPr lang="en-US" sz="1600" dirty="0">
                <a:solidFill>
                  <a:prstClr val="black"/>
                </a:solidFill>
                <a:latin typeface="Arial" pitchFamily="34" charset="0"/>
                <a:cs typeface="Arial" pitchFamily="34" charset="0"/>
              </a:rPr>
              <a:t>Scheduled to be available for student use by the beginning of the fall semester 2018</a:t>
            </a:r>
          </a:p>
          <a:p>
            <a:pPr marL="457200" lvl="1" indent="0">
              <a:buNone/>
            </a:pPr>
            <a:endParaRPr lang="en-US" dirty="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855997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5" name="TextBox 4"/>
          <p:cNvSpPr txBox="1"/>
          <p:nvPr/>
        </p:nvSpPr>
        <p:spPr>
          <a:xfrm>
            <a:off x="380006" y="183000"/>
            <a:ext cx="9067800" cy="769441"/>
          </a:xfrm>
          <a:prstGeom prst="rect">
            <a:avLst/>
          </a:prstGeom>
          <a:noFill/>
        </p:spPr>
        <p:txBody>
          <a:bodyPr wrap="square" rtlCol="0">
            <a:spAutoFit/>
          </a:bodyPr>
          <a:lstStyle/>
          <a:p>
            <a:r>
              <a:rPr lang="en-US" sz="4400" dirty="0" smtClean="0">
                <a:solidFill>
                  <a:schemeClr val="bg1"/>
                </a:solidFill>
                <a:latin typeface="Georgia" panose="02040502050405020303" pitchFamily="18" charset="0"/>
              </a:rPr>
              <a:t>Examples of ideas for the area</a:t>
            </a:r>
            <a:endParaRPr lang="en-US" sz="4400" dirty="0">
              <a:solidFill>
                <a:schemeClr val="bg1"/>
              </a:solidFill>
              <a:latin typeface="Georgia" panose="02040502050405020303"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6019"/>
            <a:ext cx="3505200" cy="3124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2628961"/>
            <a:ext cx="3886200" cy="30406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4204" y="1714500"/>
            <a:ext cx="1219200" cy="12192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7696" y="3688378"/>
            <a:ext cx="1229121" cy="92184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0606" y="4793397"/>
            <a:ext cx="1003300" cy="762000"/>
          </a:xfrm>
          <a:prstGeom prst="rect">
            <a:avLst/>
          </a:prstGeom>
        </p:spPr>
      </p:pic>
      <p:sp>
        <p:nvSpPr>
          <p:cNvPr id="11" name="TextBox 10"/>
          <p:cNvSpPr txBox="1"/>
          <p:nvPr/>
        </p:nvSpPr>
        <p:spPr>
          <a:xfrm>
            <a:off x="3857624" y="3124200"/>
            <a:ext cx="1212851" cy="830997"/>
          </a:xfrm>
          <a:prstGeom prst="rect">
            <a:avLst/>
          </a:prstGeom>
          <a:noFill/>
        </p:spPr>
        <p:txBody>
          <a:bodyPr wrap="square" rtlCol="0">
            <a:spAutoFit/>
          </a:bodyPr>
          <a:lstStyle/>
          <a:p>
            <a:r>
              <a:rPr lang="en-US" sz="1500" dirty="0" smtClean="0"/>
              <a:t>Grill and picnic tables</a:t>
            </a:r>
          </a:p>
          <a:p>
            <a:endParaRPr lang="en-US" dirty="0"/>
          </a:p>
        </p:txBody>
      </p:sp>
      <p:sp>
        <p:nvSpPr>
          <p:cNvPr id="12" name="TextBox 11"/>
          <p:cNvSpPr txBox="1"/>
          <p:nvPr/>
        </p:nvSpPr>
        <p:spPr>
          <a:xfrm>
            <a:off x="672106" y="4610219"/>
            <a:ext cx="2362200" cy="369332"/>
          </a:xfrm>
          <a:prstGeom prst="rect">
            <a:avLst/>
          </a:prstGeom>
          <a:noFill/>
        </p:spPr>
        <p:txBody>
          <a:bodyPr wrap="square" rtlCol="0">
            <a:spAutoFit/>
          </a:bodyPr>
          <a:lstStyle/>
          <a:p>
            <a:r>
              <a:rPr lang="en-US" dirty="0" smtClean="0"/>
              <a:t>Sand volleyball court</a:t>
            </a:r>
            <a:endParaRPr lang="en-US" dirty="0"/>
          </a:p>
        </p:txBody>
      </p:sp>
      <p:sp>
        <p:nvSpPr>
          <p:cNvPr id="13" name="TextBox 12"/>
          <p:cNvSpPr txBox="1"/>
          <p:nvPr/>
        </p:nvSpPr>
        <p:spPr>
          <a:xfrm>
            <a:off x="6248400" y="2209800"/>
            <a:ext cx="2819400" cy="646331"/>
          </a:xfrm>
          <a:prstGeom prst="rect">
            <a:avLst/>
          </a:prstGeom>
          <a:noFill/>
        </p:spPr>
        <p:txBody>
          <a:bodyPr wrap="square" rtlCol="0">
            <a:spAutoFit/>
          </a:bodyPr>
          <a:lstStyle/>
          <a:p>
            <a:r>
              <a:rPr lang="en-US" dirty="0" smtClean="0"/>
              <a:t>Hammock grove</a:t>
            </a:r>
          </a:p>
          <a:p>
            <a:endParaRPr lang="en-US" dirty="0"/>
          </a:p>
        </p:txBody>
      </p:sp>
    </p:spTree>
    <p:extLst>
      <p:ext uri="{BB962C8B-B14F-4D97-AF65-F5344CB8AC3E}">
        <p14:creationId xmlns:p14="http://schemas.microsoft.com/office/powerpoint/2010/main" val="3399277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924800" cy="4724400"/>
          </a:xfrm>
        </p:spPr>
        <p:txBody>
          <a:bodyPr>
            <a:normAutofit/>
          </a:bodyPr>
          <a:lstStyle/>
          <a:p>
            <a:pPr marL="0" indent="0" algn="ctr">
              <a:buNone/>
            </a:pPr>
            <a:endParaRPr lang="en-US" sz="2800" dirty="0" smtClean="0">
              <a:latin typeface="Arial" pitchFamily="34" charset="0"/>
              <a:cs typeface="Arial" pitchFamily="34" charset="0"/>
            </a:endParaRPr>
          </a:p>
          <a:p>
            <a:pPr marL="0" indent="0" algn="ctr">
              <a:buNone/>
            </a:pPr>
            <a:endParaRPr lang="en-US" sz="2800" dirty="0">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a:p>
            <a:pPr marL="0" indent="0" algn="ctr">
              <a:buNone/>
            </a:pPr>
            <a:r>
              <a:rPr lang="en-US" dirty="0" smtClean="0">
                <a:latin typeface="Arial" pitchFamily="34" charset="0"/>
                <a:cs typeface="Arial" pitchFamily="34" charset="0"/>
              </a:rPr>
              <a:t>Demolition Photos</a:t>
            </a:r>
          </a:p>
        </p:txBody>
      </p:sp>
    </p:spTree>
    <p:extLst>
      <p:ext uri="{BB962C8B-B14F-4D97-AF65-F5344CB8AC3E}">
        <p14:creationId xmlns:p14="http://schemas.microsoft.com/office/powerpoint/2010/main" val="821141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5, 2018</a:t>
            </a:r>
            <a:endParaRPr lang="en-US" dirty="0">
              <a:solidFill>
                <a:schemeClr val="bg1"/>
              </a:solidFill>
              <a:latin typeface="Georgia"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563" b="16667"/>
          <a:stretch/>
        </p:blipFill>
        <p:spPr>
          <a:xfrm>
            <a:off x="0" y="1752600"/>
            <a:ext cx="4572000" cy="3581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752600"/>
            <a:ext cx="4486275" cy="3581400"/>
          </a:xfrm>
          <a:prstGeom prst="rect">
            <a:avLst/>
          </a:prstGeom>
        </p:spPr>
      </p:pic>
    </p:spTree>
    <p:extLst>
      <p:ext uri="{BB962C8B-B14F-4D97-AF65-F5344CB8AC3E}">
        <p14:creationId xmlns:p14="http://schemas.microsoft.com/office/powerpoint/2010/main" val="1464212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5,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1175"/>
            <a:ext cx="4572000" cy="35718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0163" y="1319213"/>
            <a:ext cx="3571874" cy="4495800"/>
          </a:xfrm>
          <a:prstGeom prst="rect">
            <a:avLst/>
          </a:prstGeom>
        </p:spPr>
      </p:pic>
      <p:sp>
        <p:nvSpPr>
          <p:cNvPr id="7" name="TextBox 6"/>
          <p:cNvSpPr txBox="1"/>
          <p:nvPr/>
        </p:nvSpPr>
        <p:spPr>
          <a:xfrm>
            <a:off x="4800600" y="5410200"/>
            <a:ext cx="4419600" cy="307777"/>
          </a:xfrm>
          <a:prstGeom prst="rect">
            <a:avLst/>
          </a:prstGeom>
          <a:noFill/>
        </p:spPr>
        <p:txBody>
          <a:bodyPr wrap="square" rtlCol="0">
            <a:spAutoFit/>
          </a:bodyPr>
          <a:lstStyle/>
          <a:p>
            <a:r>
              <a:rPr lang="en-US" sz="1400" dirty="0" smtClean="0"/>
              <a:t>Portion of Fargo Ave; traffic routed through parking lot</a:t>
            </a:r>
            <a:endParaRPr lang="en-US" sz="1400" dirty="0"/>
          </a:p>
        </p:txBody>
      </p:sp>
    </p:spTree>
    <p:extLst>
      <p:ext uri="{BB962C8B-B14F-4D97-AF65-F5344CB8AC3E}">
        <p14:creationId xmlns:p14="http://schemas.microsoft.com/office/powerpoint/2010/main" val="3304651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8370"/>
            <a:ext cx="8229600" cy="888999"/>
          </a:xfrm>
        </p:spPr>
        <p:txBody>
          <a:bodyPr>
            <a:noAutofit/>
          </a:bodyPr>
          <a:lstStyle/>
          <a:p>
            <a:pPr algn="l"/>
            <a:r>
              <a:rPr lang="en-US" dirty="0">
                <a:solidFill>
                  <a:schemeClr val="bg1"/>
                </a:solidFill>
                <a:latin typeface="Georgia" pitchFamily="18" charset="0"/>
              </a:rPr>
              <a:t/>
            </a:r>
            <a:br>
              <a:rPr lang="en-US" dirty="0">
                <a:solidFill>
                  <a:schemeClr val="bg1"/>
                </a:solidFill>
                <a:latin typeface="Georgia" pitchFamily="18" charset="0"/>
              </a:rPr>
            </a:br>
            <a:r>
              <a:rPr lang="en-US" dirty="0">
                <a:solidFill>
                  <a:schemeClr val="bg1"/>
                </a:solidFill>
                <a:latin typeface="Georgia" pitchFamily="18" charset="0"/>
              </a:rPr>
              <a:t>Stroupe Building</a:t>
            </a:r>
            <a:r>
              <a:rPr lang="en-US" dirty="0" smtClean="0">
                <a:solidFill>
                  <a:schemeClr val="bg1"/>
                </a:solidFill>
                <a:latin typeface="Georgia" pitchFamily="18" charset="0"/>
              </a:rPr>
              <a:t/>
            </a:r>
            <a:br>
              <a:rPr lang="en-US" dirty="0" smtClean="0">
                <a:solidFill>
                  <a:schemeClr val="bg1"/>
                </a:solidFill>
                <a:latin typeface="Georgia" pitchFamily="18" charset="0"/>
              </a:rPr>
            </a:br>
            <a:endParaRPr lang="en-US" dirty="0">
              <a:solidFill>
                <a:schemeClr val="bg1"/>
              </a:solidFill>
              <a:latin typeface="Georgia" pitchFamily="18" charset="0"/>
            </a:endParaRPr>
          </a:p>
        </p:txBody>
      </p:sp>
      <p:sp>
        <p:nvSpPr>
          <p:cNvPr id="4" name="Title 1"/>
          <p:cNvSpPr txBox="1">
            <a:spLocks/>
          </p:cNvSpPr>
          <p:nvPr/>
        </p:nvSpPr>
        <p:spPr>
          <a:xfrm>
            <a:off x="457200" y="6070601"/>
            <a:ext cx="8229600" cy="685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bg1"/>
              </a:solidFill>
              <a:latin typeface="Georgia" pitchFamily="18" charset="0"/>
            </a:endParaRPr>
          </a:p>
        </p:txBody>
      </p:sp>
      <p:sp>
        <p:nvSpPr>
          <p:cNvPr id="7" name="Rectangle 6"/>
          <p:cNvSpPr/>
          <p:nvPr/>
        </p:nvSpPr>
        <p:spPr>
          <a:xfrm>
            <a:off x="4800600" y="1798439"/>
            <a:ext cx="4191000" cy="347787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Construction completed in the winter of </a:t>
            </a:r>
            <a:r>
              <a:rPr lang="en-US" sz="2000" dirty="0" smtClean="0">
                <a:solidFill>
                  <a:schemeClr val="bg1"/>
                </a:solidFill>
              </a:rPr>
              <a:t>1925-1926; funding totaled $30,000</a:t>
            </a:r>
            <a:endParaRPr lang="en-US" sz="2000" dirty="0">
              <a:solidFill>
                <a:schemeClr val="bg1"/>
              </a:solidFill>
            </a:endParaRPr>
          </a:p>
          <a:p>
            <a:endParaRPr lang="en-US" sz="1000" dirty="0">
              <a:solidFill>
                <a:schemeClr val="bg1"/>
              </a:solidFill>
            </a:endParaRPr>
          </a:p>
          <a:p>
            <a:pPr marL="285750" indent="-285750">
              <a:buFont typeface="Arial" panose="020B0604020202020204" pitchFamily="34" charset="0"/>
              <a:buChar char="•"/>
            </a:pPr>
            <a:r>
              <a:rPr lang="en-US" sz="2000" dirty="0">
                <a:solidFill>
                  <a:schemeClr val="bg1"/>
                </a:solidFill>
              </a:rPr>
              <a:t>Dedicated in August 1926 as a dual-purpose </a:t>
            </a:r>
            <a:r>
              <a:rPr lang="en-US" sz="2000" dirty="0" smtClean="0">
                <a:solidFill>
                  <a:schemeClr val="bg1"/>
                </a:solidFill>
              </a:rPr>
              <a:t>facility: to house </a:t>
            </a:r>
            <a:r>
              <a:rPr lang="en-US" sz="2000" dirty="0">
                <a:solidFill>
                  <a:schemeClr val="bg1"/>
                </a:solidFill>
              </a:rPr>
              <a:t>two National Guard units and provide an indoor area for basketball </a:t>
            </a:r>
            <a:r>
              <a:rPr lang="en-US" sz="2000" dirty="0" smtClean="0">
                <a:solidFill>
                  <a:schemeClr val="bg1"/>
                </a:solidFill>
              </a:rPr>
              <a:t>&amp; </a:t>
            </a:r>
            <a:r>
              <a:rPr lang="en-US" sz="2000" dirty="0">
                <a:solidFill>
                  <a:schemeClr val="bg1"/>
                </a:solidFill>
              </a:rPr>
              <a:t>PE</a:t>
            </a:r>
          </a:p>
          <a:p>
            <a:pPr marL="285750" indent="-285750">
              <a:buFont typeface="Arial" panose="020B0604020202020204" pitchFamily="34" charset="0"/>
              <a:buChar char="•"/>
            </a:pPr>
            <a:endParaRPr lang="en-US" sz="1000" dirty="0">
              <a:solidFill>
                <a:schemeClr val="bg1"/>
              </a:solidFill>
            </a:endParaRPr>
          </a:p>
          <a:p>
            <a:pPr marL="285750" indent="-285750">
              <a:buFont typeface="Arial" panose="020B0604020202020204" pitchFamily="34" charset="0"/>
              <a:buChar char="•"/>
            </a:pPr>
            <a:r>
              <a:rPr lang="en-US" sz="2000" dirty="0">
                <a:solidFill>
                  <a:schemeClr val="bg1"/>
                </a:solidFill>
              </a:rPr>
              <a:t>Named for Henry Stroupe </a:t>
            </a:r>
            <a:r>
              <a:rPr lang="en-US" sz="2000" dirty="0" smtClean="0">
                <a:solidFill>
                  <a:schemeClr val="bg1"/>
                </a:solidFill>
              </a:rPr>
              <a:t>who </a:t>
            </a:r>
            <a:r>
              <a:rPr lang="en-US" sz="2000" dirty="0">
                <a:solidFill>
                  <a:schemeClr val="bg1"/>
                </a:solidFill>
              </a:rPr>
              <a:t>served on the Board of Trustees 1911 - 1933</a:t>
            </a:r>
          </a:p>
        </p:txBody>
      </p:sp>
      <p:sp>
        <p:nvSpPr>
          <p:cNvPr id="9" name="TextBox 8"/>
          <p:cNvSpPr txBox="1"/>
          <p:nvPr/>
        </p:nvSpPr>
        <p:spPr>
          <a:xfrm>
            <a:off x="838200" y="5029200"/>
            <a:ext cx="3124200" cy="369332"/>
          </a:xfrm>
          <a:prstGeom prst="rect">
            <a:avLst/>
          </a:prstGeom>
          <a:noFill/>
        </p:spPr>
        <p:txBody>
          <a:bodyPr wrap="square" rtlCol="0">
            <a:spAutoFit/>
          </a:bodyPr>
          <a:lstStyle/>
          <a:p>
            <a:r>
              <a:rPr lang="en-US" dirty="0">
                <a:solidFill>
                  <a:schemeClr val="bg1"/>
                </a:solidFill>
              </a:rPr>
              <a:t>Stroupe Building circa 1946</a:t>
            </a:r>
          </a:p>
        </p:txBody>
      </p:sp>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071509"/>
            <a:ext cx="4648200" cy="2895600"/>
          </a:xfrm>
        </p:spPr>
      </p:pic>
    </p:spTree>
    <p:extLst>
      <p:ext uri="{BB962C8B-B14F-4D97-AF65-F5344CB8AC3E}">
        <p14:creationId xmlns:p14="http://schemas.microsoft.com/office/powerpoint/2010/main" val="485338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Roush – March 5, 2018</a:t>
            </a:r>
            <a:endParaRPr lang="en-US" dirty="0">
              <a:solidFill>
                <a:schemeClr val="bg1"/>
              </a:solidFill>
              <a:latin typeface="Georgia"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4343400" cy="37147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752599"/>
            <a:ext cx="4724399" cy="3714751"/>
          </a:xfrm>
          <a:prstGeom prst="rect">
            <a:avLst/>
          </a:prstGeom>
        </p:spPr>
      </p:pic>
    </p:spTree>
    <p:extLst>
      <p:ext uri="{BB962C8B-B14F-4D97-AF65-F5344CB8AC3E}">
        <p14:creationId xmlns:p14="http://schemas.microsoft.com/office/powerpoint/2010/main" val="1734299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12, 2018</a:t>
            </a:r>
            <a:endParaRPr lang="en-US" dirty="0">
              <a:solidFill>
                <a:schemeClr val="bg1"/>
              </a:solidFill>
              <a:latin typeface="Georgia"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6400"/>
            <a:ext cx="4572000" cy="3733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676400"/>
            <a:ext cx="4495800" cy="3733800"/>
          </a:xfrm>
          <a:prstGeom prst="rect">
            <a:avLst/>
          </a:prstGeom>
        </p:spPr>
      </p:pic>
    </p:spTree>
    <p:extLst>
      <p:ext uri="{BB962C8B-B14F-4D97-AF65-F5344CB8AC3E}">
        <p14:creationId xmlns:p14="http://schemas.microsoft.com/office/powerpoint/2010/main" val="150021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12, 2018</a:t>
            </a:r>
            <a:endParaRPr lang="en-US" dirty="0">
              <a:solidFill>
                <a:schemeClr val="bg1"/>
              </a:solidFill>
              <a:latin typeface="Georgia"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6400"/>
            <a:ext cx="4648200" cy="3733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676400"/>
            <a:ext cx="4419600" cy="3733800"/>
          </a:xfrm>
          <a:prstGeom prst="rect">
            <a:avLst/>
          </a:prstGeom>
        </p:spPr>
      </p:pic>
    </p:spTree>
    <p:extLst>
      <p:ext uri="{BB962C8B-B14F-4D97-AF65-F5344CB8AC3E}">
        <p14:creationId xmlns:p14="http://schemas.microsoft.com/office/powerpoint/2010/main" val="1861705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16, 2018</a:t>
            </a:r>
            <a:endParaRPr lang="en-US" dirty="0">
              <a:solidFill>
                <a:schemeClr val="bg1"/>
              </a:solidFill>
              <a:latin typeface="Georgi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676400"/>
            <a:ext cx="4505325" cy="3810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76400"/>
            <a:ext cx="4572000" cy="3810000"/>
          </a:xfrm>
          <a:prstGeom prst="rect">
            <a:avLst/>
          </a:prstGeom>
        </p:spPr>
      </p:pic>
    </p:spTree>
    <p:extLst>
      <p:ext uri="{BB962C8B-B14F-4D97-AF65-F5344CB8AC3E}">
        <p14:creationId xmlns:p14="http://schemas.microsoft.com/office/powerpoint/2010/main" val="3256331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16,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447800"/>
            <a:ext cx="7518400" cy="4267200"/>
          </a:xfrm>
          <a:prstGeom prst="rect">
            <a:avLst/>
          </a:prstGeom>
        </p:spPr>
      </p:pic>
    </p:spTree>
    <p:extLst>
      <p:ext uri="{BB962C8B-B14F-4D97-AF65-F5344CB8AC3E}">
        <p14:creationId xmlns:p14="http://schemas.microsoft.com/office/powerpoint/2010/main" val="1152649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19,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1176"/>
            <a:ext cx="4495800" cy="3629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81176"/>
            <a:ext cx="4572000" cy="3629024"/>
          </a:xfrm>
          <a:prstGeom prst="rect">
            <a:avLst/>
          </a:prstGeom>
        </p:spPr>
      </p:pic>
    </p:spTree>
    <p:extLst>
      <p:ext uri="{BB962C8B-B14F-4D97-AF65-F5344CB8AC3E}">
        <p14:creationId xmlns:p14="http://schemas.microsoft.com/office/powerpoint/2010/main" val="2224482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19,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4800" y="1447799"/>
            <a:ext cx="3733799" cy="4343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752598"/>
            <a:ext cx="4724400" cy="3733801"/>
          </a:xfrm>
          <a:prstGeom prst="rect">
            <a:avLst/>
          </a:prstGeom>
        </p:spPr>
      </p:pic>
    </p:spTree>
    <p:extLst>
      <p:ext uri="{BB962C8B-B14F-4D97-AF65-F5344CB8AC3E}">
        <p14:creationId xmlns:p14="http://schemas.microsoft.com/office/powerpoint/2010/main" val="67123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a.m. March 20,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676400"/>
            <a:ext cx="4505325" cy="37338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474" y="1676400"/>
            <a:ext cx="4581525" cy="3733801"/>
          </a:xfrm>
          <a:prstGeom prst="rect">
            <a:avLst/>
          </a:prstGeom>
        </p:spPr>
      </p:pic>
    </p:spTree>
    <p:extLst>
      <p:ext uri="{BB962C8B-B14F-4D97-AF65-F5344CB8AC3E}">
        <p14:creationId xmlns:p14="http://schemas.microsoft.com/office/powerpoint/2010/main" val="16434103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p.m. March 20,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598"/>
            <a:ext cx="4419600" cy="3733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752597"/>
            <a:ext cx="4638675" cy="3733801"/>
          </a:xfrm>
          <a:prstGeom prst="rect">
            <a:avLst/>
          </a:prstGeom>
        </p:spPr>
      </p:pic>
    </p:spTree>
    <p:extLst>
      <p:ext uri="{BB962C8B-B14F-4D97-AF65-F5344CB8AC3E}">
        <p14:creationId xmlns:p14="http://schemas.microsoft.com/office/powerpoint/2010/main" val="1275690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21,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4800" y="1447799"/>
            <a:ext cx="3733799" cy="4343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752595"/>
            <a:ext cx="4648200" cy="37338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596"/>
            <a:ext cx="4419600" cy="3733801"/>
          </a:xfrm>
          <a:prstGeom prst="rect">
            <a:avLst/>
          </a:prstGeom>
        </p:spPr>
      </p:pic>
    </p:spTree>
    <p:extLst>
      <p:ext uri="{BB962C8B-B14F-4D97-AF65-F5344CB8AC3E}">
        <p14:creationId xmlns:p14="http://schemas.microsoft.com/office/powerpoint/2010/main" val="2885501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888999"/>
          </a:xfrm>
        </p:spPr>
        <p:txBody>
          <a:bodyPr>
            <a:normAutofit/>
          </a:bodyPr>
          <a:lstStyle/>
          <a:p>
            <a:pPr algn="l"/>
            <a:r>
              <a:rPr lang="en-US" dirty="0" smtClean="0">
                <a:solidFill>
                  <a:schemeClr val="bg1"/>
                </a:solidFill>
                <a:latin typeface="Georgia" pitchFamily="18" charset="0"/>
              </a:rPr>
              <a:t>Stroupe Building</a:t>
            </a:r>
            <a:endParaRPr lang="en-US" dirty="0">
              <a:solidFill>
                <a:schemeClr val="bg1"/>
              </a:solidFill>
              <a:latin typeface="Georgia" pitchFamily="18" charset="0"/>
            </a:endParaRPr>
          </a:p>
        </p:txBody>
      </p:sp>
      <p:sp>
        <p:nvSpPr>
          <p:cNvPr id="6" name="TextBox 5"/>
          <p:cNvSpPr txBox="1"/>
          <p:nvPr/>
        </p:nvSpPr>
        <p:spPr>
          <a:xfrm>
            <a:off x="5638800" y="5122483"/>
            <a:ext cx="2819781" cy="369332"/>
          </a:xfrm>
          <a:prstGeom prst="rect">
            <a:avLst/>
          </a:prstGeom>
          <a:noFill/>
        </p:spPr>
        <p:txBody>
          <a:bodyPr wrap="square" rtlCol="0">
            <a:spAutoFit/>
          </a:bodyPr>
          <a:lstStyle/>
          <a:p>
            <a:r>
              <a:rPr lang="en-US" dirty="0" smtClean="0"/>
              <a:t>Stroupe Building</a:t>
            </a:r>
            <a:endParaRPr lang="en-US" dirty="0"/>
          </a:p>
        </p:txBody>
      </p:sp>
      <p:sp>
        <p:nvSpPr>
          <p:cNvPr id="7" name="TextBox 6"/>
          <p:cNvSpPr txBox="1"/>
          <p:nvPr/>
        </p:nvSpPr>
        <p:spPr>
          <a:xfrm>
            <a:off x="228600" y="2590800"/>
            <a:ext cx="3505200"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Former home of Arkansas Tech Baseball program</a:t>
            </a:r>
          </a:p>
          <a:p>
            <a:endParaRPr lang="en-US" sz="1000" dirty="0" smtClean="0"/>
          </a:p>
          <a:p>
            <a:pPr marL="285750" indent="-285750">
              <a:buFont typeface="Arial" panose="020B0604020202020204" pitchFamily="34" charset="0"/>
              <a:buChar char="•"/>
            </a:pPr>
            <a:r>
              <a:rPr lang="en-US" sz="2000" dirty="0" smtClean="0"/>
              <a:t>Replaced by Multi-Sport Complex in February 2018</a:t>
            </a:r>
          </a:p>
          <a:p>
            <a:endParaRPr lang="en-US" sz="1000" dirty="0" smtClean="0"/>
          </a:p>
          <a:p>
            <a:pPr marL="285750" indent="-285750">
              <a:buFont typeface="Arial" panose="020B0604020202020204" pitchFamily="34" charset="0"/>
              <a:buChar char="•"/>
            </a:pPr>
            <a:r>
              <a:rPr lang="en-US" sz="2000" dirty="0" smtClean="0"/>
              <a:t>Demolition in March 2018</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949419"/>
            <a:ext cx="5334000" cy="3169285"/>
          </a:xfrm>
          <a:prstGeom prst="rect">
            <a:avLst/>
          </a:prstGeom>
        </p:spPr>
      </p:pic>
    </p:spTree>
    <p:extLst>
      <p:ext uri="{BB962C8B-B14F-4D97-AF65-F5344CB8AC3E}">
        <p14:creationId xmlns:p14="http://schemas.microsoft.com/office/powerpoint/2010/main" val="106325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888999"/>
          </a:xfrm>
        </p:spPr>
        <p:txBody>
          <a:bodyPr>
            <a:normAutofit/>
          </a:bodyPr>
          <a:lstStyle/>
          <a:p>
            <a:pPr algn="l"/>
            <a:r>
              <a:rPr lang="en-US" dirty="0" smtClean="0">
                <a:solidFill>
                  <a:schemeClr val="bg1"/>
                </a:solidFill>
                <a:latin typeface="Georgia" pitchFamily="18" charset="0"/>
              </a:rPr>
              <a:t>Stroupe – March 21, </a:t>
            </a:r>
            <a:r>
              <a:rPr lang="en-US" dirty="0" smtClean="0">
                <a:solidFill>
                  <a:schemeClr val="bg1"/>
                </a:solidFill>
                <a:latin typeface="Georgia" pitchFamily="18" charset="0"/>
              </a:rPr>
              <a:t>2018 (video)</a:t>
            </a:r>
            <a:endParaRPr lang="en-US" dirty="0">
              <a:solidFill>
                <a:schemeClr val="bg1"/>
              </a:solidFill>
              <a:latin typeface="Georgia" pitchFamily="18" charset="0"/>
            </a:endParaRPr>
          </a:p>
        </p:txBody>
      </p:sp>
      <p:pic>
        <p:nvPicPr>
          <p:cNvPr id="5" name="Stroupe Demolition 3-21-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1371600"/>
            <a:ext cx="7772400" cy="4371975"/>
          </a:xfrm>
          <a:prstGeom prst="rect">
            <a:avLst/>
          </a:prstGeom>
        </p:spPr>
      </p:pic>
    </p:spTree>
    <p:extLst>
      <p:ext uri="{BB962C8B-B14F-4D97-AF65-F5344CB8AC3E}">
        <p14:creationId xmlns:p14="http://schemas.microsoft.com/office/powerpoint/2010/main" val="2813679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22,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599"/>
            <a:ext cx="4495799" cy="37242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52599"/>
            <a:ext cx="4571999" cy="3724276"/>
          </a:xfrm>
          <a:prstGeom prst="rect">
            <a:avLst/>
          </a:prstGeom>
        </p:spPr>
      </p:pic>
    </p:spTree>
    <p:extLst>
      <p:ext uri="{BB962C8B-B14F-4D97-AF65-F5344CB8AC3E}">
        <p14:creationId xmlns:p14="http://schemas.microsoft.com/office/powerpoint/2010/main" val="1334768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22,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6400"/>
            <a:ext cx="4572000" cy="3733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676400"/>
            <a:ext cx="4495800" cy="3733800"/>
          </a:xfrm>
          <a:prstGeom prst="rect">
            <a:avLst/>
          </a:prstGeom>
        </p:spPr>
      </p:pic>
    </p:spTree>
    <p:extLst>
      <p:ext uri="{BB962C8B-B14F-4D97-AF65-F5344CB8AC3E}">
        <p14:creationId xmlns:p14="http://schemas.microsoft.com/office/powerpoint/2010/main" val="1280165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22,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5925"/>
            <a:ext cx="4495800" cy="37242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76400"/>
            <a:ext cx="4572000" cy="3733800"/>
          </a:xfrm>
          <a:prstGeom prst="rect">
            <a:avLst/>
          </a:prstGeom>
        </p:spPr>
      </p:pic>
    </p:spTree>
    <p:extLst>
      <p:ext uri="{BB962C8B-B14F-4D97-AF65-F5344CB8AC3E}">
        <p14:creationId xmlns:p14="http://schemas.microsoft.com/office/powerpoint/2010/main" val="401096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968"/>
            <a:ext cx="8229600" cy="888999"/>
          </a:xfrm>
        </p:spPr>
        <p:txBody>
          <a:bodyPr>
            <a:normAutofit fontScale="90000"/>
          </a:bodyPr>
          <a:lstStyle/>
          <a:p>
            <a:pPr algn="l"/>
            <a:r>
              <a:rPr lang="en-US" dirty="0" smtClean="0">
                <a:solidFill>
                  <a:schemeClr val="bg1"/>
                </a:solidFill>
                <a:latin typeface="Georgia" pitchFamily="18" charset="0"/>
              </a:rPr>
              <a:t/>
            </a:r>
            <a:br>
              <a:rPr lang="en-US" dirty="0" smtClean="0">
                <a:solidFill>
                  <a:schemeClr val="bg1"/>
                </a:solidFill>
                <a:latin typeface="Georgia" pitchFamily="18" charset="0"/>
              </a:rPr>
            </a:br>
            <a:r>
              <a:rPr lang="en-US" sz="4900" dirty="0" smtClean="0">
                <a:solidFill>
                  <a:schemeClr val="bg1"/>
                </a:solidFill>
                <a:latin typeface="Georgia" pitchFamily="18" charset="0"/>
              </a:rPr>
              <a:t>Roush Hall</a:t>
            </a:r>
            <a:r>
              <a:rPr lang="en-US" dirty="0" smtClean="0">
                <a:solidFill>
                  <a:schemeClr val="bg1"/>
                </a:solidFill>
                <a:latin typeface="Georgia" pitchFamily="18" charset="0"/>
              </a:rPr>
              <a:t/>
            </a:r>
            <a:br>
              <a:rPr lang="en-US" dirty="0" smtClean="0">
                <a:solidFill>
                  <a:schemeClr val="bg1"/>
                </a:solidFill>
                <a:latin typeface="Georgia" pitchFamily="18" charset="0"/>
              </a:rPr>
            </a:br>
            <a:endParaRPr lang="en-US" dirty="0">
              <a:solidFill>
                <a:schemeClr val="bg1"/>
              </a:solidFill>
              <a:latin typeface="Georgia" pitchFamily="18" charset="0"/>
            </a:endParaRPr>
          </a:p>
        </p:txBody>
      </p:sp>
      <p:sp>
        <p:nvSpPr>
          <p:cNvPr id="4" name="Title 1"/>
          <p:cNvSpPr txBox="1">
            <a:spLocks/>
          </p:cNvSpPr>
          <p:nvPr/>
        </p:nvSpPr>
        <p:spPr>
          <a:xfrm>
            <a:off x="457200" y="6070601"/>
            <a:ext cx="8229600" cy="685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bg1"/>
              </a:solidFill>
              <a:latin typeface="Georgia"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7400"/>
            <a:ext cx="4682793" cy="3072384"/>
          </a:xfrm>
          <a:prstGeom prst="rect">
            <a:avLst/>
          </a:prstGeom>
        </p:spPr>
      </p:pic>
      <p:sp>
        <p:nvSpPr>
          <p:cNvPr id="7" name="Rectangle 6"/>
          <p:cNvSpPr/>
          <p:nvPr/>
        </p:nvSpPr>
        <p:spPr>
          <a:xfrm>
            <a:off x="4876800" y="2438400"/>
            <a:ext cx="4038600" cy="2523768"/>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lumMod val="95000"/>
                  </a:schemeClr>
                </a:solidFill>
              </a:rPr>
              <a:t>Built as a women’s dormitory; completed late summer of 1963 at a cost of $335,692</a:t>
            </a:r>
          </a:p>
          <a:p>
            <a:endParaRPr lang="en-US" sz="900" dirty="0">
              <a:solidFill>
                <a:schemeClr val="bg1">
                  <a:lumMod val="95000"/>
                </a:schemeClr>
              </a:solidFill>
            </a:endParaRPr>
          </a:p>
          <a:p>
            <a:pPr marL="285750" indent="-285750">
              <a:buFont typeface="Arial" panose="020B0604020202020204" pitchFamily="34" charset="0"/>
              <a:buChar char="•"/>
            </a:pPr>
            <a:r>
              <a:rPr lang="en-US" sz="2000" dirty="0">
                <a:solidFill>
                  <a:schemeClr val="bg1">
                    <a:lumMod val="95000"/>
                  </a:schemeClr>
                </a:solidFill>
              </a:rPr>
              <a:t>Dedicated at Homecoming 1963</a:t>
            </a:r>
          </a:p>
          <a:p>
            <a:endParaRPr lang="en-US" sz="900" dirty="0">
              <a:solidFill>
                <a:schemeClr val="bg1">
                  <a:lumMod val="95000"/>
                </a:schemeClr>
              </a:solidFill>
            </a:endParaRPr>
          </a:p>
          <a:p>
            <a:pPr marL="285750" indent="-285750">
              <a:buFont typeface="Arial" panose="020B0604020202020204" pitchFamily="34" charset="0"/>
              <a:buChar char="•"/>
            </a:pPr>
            <a:r>
              <a:rPr lang="en-US" sz="2000" dirty="0">
                <a:solidFill>
                  <a:schemeClr val="bg1">
                    <a:lumMod val="95000"/>
                  </a:schemeClr>
                </a:solidFill>
              </a:rPr>
              <a:t>Named for Myrtle Roush who was the first full-time librarian to be put in charge of the </a:t>
            </a:r>
            <a:r>
              <a:rPr lang="en-US" sz="2000" dirty="0" smtClean="0">
                <a:solidFill>
                  <a:schemeClr val="bg1">
                    <a:lumMod val="95000"/>
                  </a:schemeClr>
                </a:solidFill>
              </a:rPr>
              <a:t>library</a:t>
            </a:r>
            <a:endParaRPr lang="en-US" sz="2000" dirty="0">
              <a:solidFill>
                <a:schemeClr val="bg1">
                  <a:lumMod val="95000"/>
                </a:schemeClr>
              </a:solidFill>
            </a:endParaRPr>
          </a:p>
        </p:txBody>
      </p:sp>
      <p:sp>
        <p:nvSpPr>
          <p:cNvPr id="9" name="TextBox 8"/>
          <p:cNvSpPr txBox="1"/>
          <p:nvPr/>
        </p:nvSpPr>
        <p:spPr>
          <a:xfrm>
            <a:off x="1219200" y="5230860"/>
            <a:ext cx="2667000" cy="369332"/>
          </a:xfrm>
          <a:prstGeom prst="rect">
            <a:avLst/>
          </a:prstGeom>
          <a:noFill/>
        </p:spPr>
        <p:txBody>
          <a:bodyPr wrap="square" rtlCol="0">
            <a:spAutoFit/>
          </a:bodyPr>
          <a:lstStyle/>
          <a:p>
            <a:r>
              <a:rPr lang="en-US" dirty="0" smtClean="0">
                <a:solidFill>
                  <a:schemeClr val="bg1"/>
                </a:solidFill>
              </a:rPr>
              <a:t>Roush Hall circa 1980</a:t>
            </a:r>
            <a:endParaRPr lang="en-US" dirty="0">
              <a:solidFill>
                <a:schemeClr val="bg1"/>
              </a:solidFill>
            </a:endParaRPr>
          </a:p>
        </p:txBody>
      </p:sp>
    </p:spTree>
    <p:extLst>
      <p:ext uri="{BB962C8B-B14F-4D97-AF65-F5344CB8AC3E}">
        <p14:creationId xmlns:p14="http://schemas.microsoft.com/office/powerpoint/2010/main" val="1002755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Roush Hall </a:t>
            </a:r>
            <a:endParaRPr lang="en-US" dirty="0">
              <a:solidFill>
                <a:schemeClr val="bg1"/>
              </a:solidFill>
              <a:latin typeface="Georgia" pitchFamily="18" charset="0"/>
            </a:endParaRPr>
          </a:p>
        </p:txBody>
      </p:sp>
      <p:sp>
        <p:nvSpPr>
          <p:cNvPr id="6" name="TextBox 5"/>
          <p:cNvSpPr txBox="1"/>
          <p:nvPr/>
        </p:nvSpPr>
        <p:spPr>
          <a:xfrm>
            <a:off x="6324600" y="5090129"/>
            <a:ext cx="2209800" cy="369332"/>
          </a:xfrm>
          <a:prstGeom prst="rect">
            <a:avLst/>
          </a:prstGeom>
          <a:noFill/>
        </p:spPr>
        <p:txBody>
          <a:bodyPr wrap="square" rtlCol="0">
            <a:spAutoFit/>
          </a:bodyPr>
          <a:lstStyle/>
          <a:p>
            <a:r>
              <a:rPr lang="en-US" dirty="0" smtClean="0"/>
              <a:t>Roush Hall</a:t>
            </a:r>
            <a:endParaRPr lang="en-US" dirty="0"/>
          </a:p>
        </p:txBody>
      </p:sp>
      <p:sp>
        <p:nvSpPr>
          <p:cNvPr id="7" name="TextBox 6"/>
          <p:cNvSpPr txBox="1"/>
          <p:nvPr/>
        </p:nvSpPr>
        <p:spPr>
          <a:xfrm>
            <a:off x="304800" y="2590800"/>
            <a:ext cx="4267200"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Men’s </a:t>
            </a:r>
            <a:r>
              <a:rPr lang="en-US" sz="2000" dirty="0"/>
              <a:t>r</a:t>
            </a:r>
            <a:r>
              <a:rPr lang="en-US" sz="2000" dirty="0" smtClean="0"/>
              <a:t>esidence </a:t>
            </a:r>
            <a:r>
              <a:rPr lang="en-US" sz="2000" dirty="0"/>
              <a:t>h</a:t>
            </a:r>
            <a:r>
              <a:rPr lang="en-US" sz="2000" dirty="0" smtClean="0"/>
              <a:t>all in later years</a:t>
            </a:r>
          </a:p>
          <a:p>
            <a:endParaRPr lang="en-US" sz="1000" dirty="0" smtClean="0"/>
          </a:p>
          <a:p>
            <a:pPr marL="285750" indent="-285750">
              <a:buFont typeface="Arial" panose="020B0604020202020204" pitchFamily="34" charset="0"/>
              <a:buChar char="•"/>
            </a:pPr>
            <a:r>
              <a:rPr lang="en-US" sz="2000" dirty="0" smtClean="0"/>
              <a:t>Reached the end of its useful life in August 2016; vacant for eighteen months</a:t>
            </a:r>
          </a:p>
          <a:p>
            <a:endParaRPr lang="en-US" sz="1000" dirty="0" smtClean="0"/>
          </a:p>
          <a:p>
            <a:pPr marL="285750" indent="-285750">
              <a:buFont typeface="Arial" panose="020B0604020202020204" pitchFamily="34" charset="0"/>
              <a:buChar char="•"/>
            </a:pPr>
            <a:r>
              <a:rPr lang="en-US" sz="2000" dirty="0" smtClean="0"/>
              <a:t>Demolition in March 2018</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724" y="2093945"/>
            <a:ext cx="4494276" cy="2996184"/>
          </a:xfrm>
          <a:prstGeom prst="rect">
            <a:avLst/>
          </a:prstGeom>
        </p:spPr>
      </p:pic>
    </p:spTree>
    <p:extLst>
      <p:ext uri="{BB962C8B-B14F-4D97-AF65-F5344CB8AC3E}">
        <p14:creationId xmlns:p14="http://schemas.microsoft.com/office/powerpoint/2010/main" val="1549545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Demolition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1066800" y="2438400"/>
            <a:ext cx="7315200" cy="3352800"/>
          </a:xfrm>
        </p:spPr>
        <p:txBody>
          <a:bodyPr>
            <a:normAutofit/>
          </a:bodyPr>
          <a:lstStyle/>
          <a:p>
            <a:pPr lvl="0"/>
            <a:r>
              <a:rPr lang="en-US" sz="2000" dirty="0" smtClean="0">
                <a:solidFill>
                  <a:prstClr val="black"/>
                </a:solidFill>
                <a:latin typeface="Arial" pitchFamily="34" charset="0"/>
                <a:cs typeface="Arial" pitchFamily="34" charset="0"/>
              </a:rPr>
              <a:t>Demolition of Stroupe Building and Roush Hall in process</a:t>
            </a:r>
          </a:p>
          <a:p>
            <a:pPr marL="0" lvl="0" indent="0">
              <a:buNone/>
            </a:pPr>
            <a:endParaRPr lang="en-US" sz="1000" dirty="0" smtClean="0">
              <a:solidFill>
                <a:prstClr val="black"/>
              </a:solidFill>
              <a:latin typeface="Arial" pitchFamily="34" charset="0"/>
              <a:cs typeface="Arial" pitchFamily="34" charset="0"/>
            </a:endParaRPr>
          </a:p>
          <a:p>
            <a:pPr lvl="0"/>
            <a:r>
              <a:rPr lang="en-US" sz="2000" dirty="0" smtClean="0">
                <a:solidFill>
                  <a:prstClr val="black"/>
                </a:solidFill>
                <a:latin typeface="Arial" pitchFamily="34" charset="0"/>
                <a:cs typeface="Arial" pitchFamily="34" charset="0"/>
              </a:rPr>
              <a:t>Contractor: Bowden Specialties</a:t>
            </a:r>
          </a:p>
          <a:p>
            <a:pPr marL="0" lvl="0" indent="0">
              <a:buNone/>
            </a:pPr>
            <a:endParaRPr lang="en-US" sz="1000" dirty="0" smtClean="0">
              <a:solidFill>
                <a:prstClr val="black"/>
              </a:solidFill>
              <a:latin typeface="Arial" pitchFamily="34" charset="0"/>
              <a:cs typeface="Arial" pitchFamily="34" charset="0"/>
            </a:endParaRPr>
          </a:p>
          <a:p>
            <a:pPr lvl="0"/>
            <a:r>
              <a:rPr lang="en-US" sz="2000" dirty="0" smtClean="0">
                <a:solidFill>
                  <a:prstClr val="black"/>
                </a:solidFill>
                <a:latin typeface="Arial" pitchFamily="34" charset="0"/>
                <a:cs typeface="Arial" pitchFamily="34" charset="0"/>
              </a:rPr>
              <a:t>Cost of demolition:</a:t>
            </a:r>
          </a:p>
          <a:p>
            <a:pPr lvl="1"/>
            <a:r>
              <a:rPr lang="en-US" sz="1800" dirty="0" smtClean="0">
                <a:solidFill>
                  <a:prstClr val="black"/>
                </a:solidFill>
                <a:latin typeface="Arial" pitchFamily="34" charset="0"/>
                <a:cs typeface="Arial" pitchFamily="34" charset="0"/>
              </a:rPr>
              <a:t>Stroupe Building	$165,454</a:t>
            </a:r>
          </a:p>
          <a:p>
            <a:pPr lvl="1"/>
            <a:r>
              <a:rPr lang="en-US" sz="1800" dirty="0" smtClean="0">
                <a:solidFill>
                  <a:prstClr val="black"/>
                </a:solidFill>
                <a:latin typeface="Arial" pitchFamily="34" charset="0"/>
                <a:cs typeface="Arial" pitchFamily="34" charset="0"/>
              </a:rPr>
              <a:t>Roush </a:t>
            </a:r>
            <a:r>
              <a:rPr lang="en-US" sz="1800" dirty="0">
                <a:solidFill>
                  <a:prstClr val="black"/>
                </a:solidFill>
                <a:latin typeface="Arial" pitchFamily="34" charset="0"/>
                <a:cs typeface="Arial" pitchFamily="34" charset="0"/>
              </a:rPr>
              <a:t>Hall	$167,460</a:t>
            </a:r>
          </a:p>
          <a:p>
            <a:pPr lvl="1"/>
            <a:endParaRPr lang="en-US" sz="1800" dirty="0" smtClean="0">
              <a:solidFill>
                <a:prstClr val="black"/>
              </a:solidFill>
              <a:latin typeface="Arial" pitchFamily="34" charset="0"/>
              <a:cs typeface="Arial" pitchFamily="34" charset="0"/>
            </a:endParaRPr>
          </a:p>
          <a:p>
            <a:pPr lvl="1"/>
            <a:endParaRPr lang="en-US" sz="1800" dirty="0">
              <a:solidFill>
                <a:prstClr val="black"/>
              </a:solidFill>
              <a:latin typeface="Arial" pitchFamily="34" charset="0"/>
              <a:cs typeface="Arial" pitchFamily="34" charset="0"/>
            </a:endParaRPr>
          </a:p>
          <a:p>
            <a:pPr marL="457200" lvl="1" indent="0">
              <a:buNone/>
            </a:pPr>
            <a:endParaRPr lang="en-US" sz="2000" dirty="0" smtClean="0">
              <a:solidFill>
                <a:prstClr val="black"/>
              </a:solidFill>
              <a:latin typeface="Arial" pitchFamily="34" charset="0"/>
              <a:cs typeface="Arial" pitchFamily="34" charset="0"/>
            </a:endParaRPr>
          </a:p>
          <a:p>
            <a:pPr lvl="1"/>
            <a:endParaRPr lang="en-US" sz="2000" dirty="0" smtClean="0">
              <a:solidFill>
                <a:prstClr val="black"/>
              </a:solidFill>
              <a:latin typeface="Arial" pitchFamily="34" charset="0"/>
              <a:cs typeface="Arial" pitchFamily="34" charset="0"/>
            </a:endParaRPr>
          </a:p>
          <a:p>
            <a:pPr lvl="1"/>
            <a:endParaRPr lang="en-US" sz="2000" dirty="0">
              <a:solidFill>
                <a:prstClr val="black"/>
              </a:solidFill>
              <a:latin typeface="Arial" pitchFamily="34" charset="0"/>
              <a:cs typeface="Arial" pitchFamily="34" charset="0"/>
            </a:endParaRPr>
          </a:p>
          <a:p>
            <a:pPr lvl="1"/>
            <a:endParaRPr lang="en-US" sz="2000" dirty="0" smtClean="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750797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Demolition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457200" y="1447800"/>
            <a:ext cx="7924800" cy="4724400"/>
          </a:xfrm>
        </p:spPr>
        <p:txBody>
          <a:bodyPr>
            <a:normAutofit/>
          </a:bodyPr>
          <a:lstStyle/>
          <a:p>
            <a:pPr marL="457200" lvl="1" indent="0">
              <a:buNone/>
            </a:pPr>
            <a:r>
              <a:rPr lang="en-US" sz="2200" dirty="0" smtClean="0">
                <a:solidFill>
                  <a:prstClr val="black"/>
                </a:solidFill>
                <a:latin typeface="Arial" pitchFamily="34" charset="0"/>
                <a:cs typeface="Arial" pitchFamily="34" charset="0"/>
              </a:rPr>
              <a:t>Timeline:</a:t>
            </a:r>
          </a:p>
          <a:p>
            <a:pPr marL="457200" lvl="1" indent="0">
              <a:buNone/>
            </a:pPr>
            <a:endParaRPr lang="en-US" sz="800" dirty="0" smtClean="0">
              <a:solidFill>
                <a:prstClr val="black"/>
              </a:solidFill>
              <a:latin typeface="Arial" pitchFamily="34" charset="0"/>
              <a:cs typeface="Arial" pitchFamily="34" charset="0"/>
            </a:endParaRPr>
          </a:p>
          <a:p>
            <a:pPr lvl="1"/>
            <a:r>
              <a:rPr lang="en-US" sz="2000" dirty="0" smtClean="0">
                <a:solidFill>
                  <a:prstClr val="black"/>
                </a:solidFill>
                <a:latin typeface="Arial" pitchFamily="34" charset="0"/>
                <a:cs typeface="Arial" pitchFamily="34" charset="0"/>
              </a:rPr>
              <a:t>Temporary fencing </a:t>
            </a:r>
            <a:r>
              <a:rPr lang="en-US" sz="2000" dirty="0">
                <a:solidFill>
                  <a:prstClr val="black"/>
                </a:solidFill>
                <a:latin typeface="Arial" pitchFamily="34" charset="0"/>
                <a:cs typeface="Arial" pitchFamily="34" charset="0"/>
              </a:rPr>
              <a:t>installed March 1</a:t>
            </a:r>
          </a:p>
          <a:p>
            <a:pPr lvl="2"/>
            <a:r>
              <a:rPr lang="en-US" sz="1800" dirty="0">
                <a:solidFill>
                  <a:prstClr val="black"/>
                </a:solidFill>
                <a:latin typeface="Arial" pitchFamily="34" charset="0"/>
                <a:cs typeface="Arial" pitchFamily="34" charset="0"/>
              </a:rPr>
              <a:t>Closing part of Fargo Street west of </a:t>
            </a:r>
            <a:r>
              <a:rPr lang="en-US" sz="1800" dirty="0" smtClean="0">
                <a:solidFill>
                  <a:prstClr val="black"/>
                </a:solidFill>
                <a:latin typeface="Arial" pitchFamily="34" charset="0"/>
                <a:cs typeface="Arial" pitchFamily="34" charset="0"/>
              </a:rPr>
              <a:t>Stroupe, one-half </a:t>
            </a:r>
            <a:r>
              <a:rPr lang="en-US" sz="1800" dirty="0">
                <a:solidFill>
                  <a:prstClr val="black"/>
                </a:solidFill>
                <a:latin typeface="Arial" pitchFamily="34" charset="0"/>
                <a:cs typeface="Arial" pitchFamily="34" charset="0"/>
              </a:rPr>
              <a:t>of the south parking lot at </a:t>
            </a:r>
            <a:r>
              <a:rPr lang="en-US" sz="1800" dirty="0" smtClean="0">
                <a:solidFill>
                  <a:prstClr val="black"/>
                </a:solidFill>
                <a:latin typeface="Arial" pitchFamily="34" charset="0"/>
                <a:cs typeface="Arial" pitchFamily="34" charset="0"/>
              </a:rPr>
              <a:t>Stroupe, and parking </a:t>
            </a:r>
            <a:r>
              <a:rPr lang="en-US" sz="1800" dirty="0">
                <a:solidFill>
                  <a:prstClr val="black"/>
                </a:solidFill>
                <a:latin typeface="Arial" pitchFamily="34" charset="0"/>
                <a:cs typeface="Arial" pitchFamily="34" charset="0"/>
              </a:rPr>
              <a:t>spaces north of Stroupe</a:t>
            </a:r>
          </a:p>
          <a:p>
            <a:pPr lvl="1"/>
            <a:r>
              <a:rPr lang="en-US" sz="2000" dirty="0">
                <a:solidFill>
                  <a:prstClr val="black"/>
                </a:solidFill>
                <a:latin typeface="Arial" pitchFamily="34" charset="0"/>
                <a:cs typeface="Arial" pitchFamily="34" charset="0"/>
              </a:rPr>
              <a:t>Interior demolition began in both buildings on March </a:t>
            </a:r>
            <a:r>
              <a:rPr lang="en-US" sz="2000" dirty="0" smtClean="0">
                <a:solidFill>
                  <a:prstClr val="black"/>
                </a:solidFill>
                <a:latin typeface="Arial" pitchFamily="34" charset="0"/>
                <a:cs typeface="Arial" pitchFamily="34" charset="0"/>
              </a:rPr>
              <a:t>2</a:t>
            </a:r>
          </a:p>
          <a:p>
            <a:pPr lvl="1"/>
            <a:r>
              <a:rPr lang="en-US" sz="2000" dirty="0" smtClean="0">
                <a:solidFill>
                  <a:prstClr val="black"/>
                </a:solidFill>
                <a:latin typeface="Arial" pitchFamily="34" charset="0"/>
                <a:cs typeface="Arial" pitchFamily="34" charset="0"/>
              </a:rPr>
              <a:t>Fiber hub in Stroupe relocated to the ground vault in the northeast corner of the Stroupe lot </a:t>
            </a:r>
          </a:p>
          <a:p>
            <a:pPr lvl="1"/>
            <a:r>
              <a:rPr lang="en-US" sz="2000" dirty="0" smtClean="0">
                <a:solidFill>
                  <a:prstClr val="black"/>
                </a:solidFill>
                <a:latin typeface="Arial" pitchFamily="34" charset="0"/>
                <a:cs typeface="Arial" pitchFamily="34" charset="0"/>
              </a:rPr>
              <a:t>Asbestos abatement began the week of March 5-9</a:t>
            </a:r>
          </a:p>
          <a:p>
            <a:pPr lvl="2"/>
            <a:r>
              <a:rPr lang="en-US" sz="1800" dirty="0" smtClean="0">
                <a:solidFill>
                  <a:prstClr val="black"/>
                </a:solidFill>
                <a:latin typeface="Arial" pitchFamily="34" charset="0"/>
                <a:cs typeface="Arial" pitchFamily="34" charset="0"/>
              </a:rPr>
              <a:t>Stroupe: abatement expected to take two days</a:t>
            </a:r>
          </a:p>
          <a:p>
            <a:pPr lvl="2"/>
            <a:r>
              <a:rPr lang="en-US" sz="1800" dirty="0" smtClean="0">
                <a:solidFill>
                  <a:prstClr val="black"/>
                </a:solidFill>
                <a:latin typeface="Arial" pitchFamily="34" charset="0"/>
                <a:cs typeface="Arial" pitchFamily="34" charset="0"/>
              </a:rPr>
              <a:t>Roush: abatement began after completion at Stroupe; expected to take fourteen days</a:t>
            </a:r>
          </a:p>
          <a:p>
            <a:pPr marL="914400" lvl="2" indent="0">
              <a:buNone/>
            </a:pPr>
            <a:endParaRPr lang="en-US" sz="1800" dirty="0" smtClean="0">
              <a:solidFill>
                <a:prstClr val="black"/>
              </a:solidFill>
              <a:latin typeface="Arial" pitchFamily="34" charset="0"/>
              <a:cs typeface="Arial" pitchFamily="34" charset="0"/>
            </a:endParaRPr>
          </a:p>
          <a:p>
            <a:pPr lvl="1"/>
            <a:endParaRPr lang="en-US" dirty="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424931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Demolition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1295400"/>
            <a:ext cx="7924800" cy="4724400"/>
          </a:xfrm>
        </p:spPr>
        <p:txBody>
          <a:bodyPr>
            <a:normAutofit lnSpcReduction="10000"/>
          </a:bodyPr>
          <a:lstStyle/>
          <a:p>
            <a:pPr marL="457200" lvl="1" indent="0">
              <a:buNone/>
            </a:pPr>
            <a:r>
              <a:rPr lang="en-US" sz="2200" dirty="0" smtClean="0">
                <a:solidFill>
                  <a:prstClr val="black"/>
                </a:solidFill>
                <a:latin typeface="Arial" pitchFamily="34" charset="0"/>
                <a:cs typeface="Arial" pitchFamily="34" charset="0"/>
              </a:rPr>
              <a:t>Timeline, continued</a:t>
            </a:r>
            <a:r>
              <a:rPr lang="en-US" sz="2000" dirty="0" smtClean="0">
                <a:solidFill>
                  <a:prstClr val="black"/>
                </a:solidFill>
                <a:latin typeface="Arial" pitchFamily="34" charset="0"/>
                <a:cs typeface="Arial" pitchFamily="34" charset="0"/>
              </a:rPr>
              <a:t>:</a:t>
            </a:r>
          </a:p>
          <a:p>
            <a:pPr marL="457200" lvl="1" indent="0">
              <a:buNone/>
            </a:pPr>
            <a:endParaRPr lang="en-US" sz="800" dirty="0" smtClean="0">
              <a:solidFill>
                <a:prstClr val="black"/>
              </a:solidFill>
              <a:latin typeface="Arial" pitchFamily="34" charset="0"/>
              <a:cs typeface="Arial" pitchFamily="34" charset="0"/>
            </a:endParaRPr>
          </a:p>
          <a:p>
            <a:pPr lvl="1"/>
            <a:r>
              <a:rPr lang="en-US" sz="2000" dirty="0">
                <a:solidFill>
                  <a:prstClr val="black"/>
                </a:solidFill>
                <a:latin typeface="Arial" pitchFamily="34" charset="0"/>
                <a:cs typeface="Arial" pitchFamily="34" charset="0"/>
              </a:rPr>
              <a:t>Water </a:t>
            </a:r>
            <a:r>
              <a:rPr lang="en-US" sz="2000" dirty="0" smtClean="0">
                <a:solidFill>
                  <a:prstClr val="black"/>
                </a:solidFill>
                <a:latin typeface="Arial" pitchFamily="34" charset="0"/>
                <a:cs typeface="Arial" pitchFamily="34" charset="0"/>
              </a:rPr>
              <a:t>to be shut </a:t>
            </a:r>
            <a:r>
              <a:rPr lang="en-US" sz="2000" dirty="0">
                <a:solidFill>
                  <a:prstClr val="black"/>
                </a:solidFill>
                <a:latin typeface="Arial" pitchFamily="34" charset="0"/>
                <a:cs typeface="Arial" pitchFamily="34" charset="0"/>
              </a:rPr>
              <a:t>off </a:t>
            </a:r>
            <a:r>
              <a:rPr lang="en-US" sz="2000" dirty="0" smtClean="0">
                <a:solidFill>
                  <a:prstClr val="black"/>
                </a:solidFill>
                <a:latin typeface="Arial" pitchFamily="34" charset="0"/>
                <a:cs typeface="Arial" pitchFamily="34" charset="0"/>
              </a:rPr>
              <a:t>March </a:t>
            </a:r>
            <a:r>
              <a:rPr lang="en-US" sz="2000" dirty="0">
                <a:solidFill>
                  <a:prstClr val="black"/>
                </a:solidFill>
                <a:latin typeface="Arial" pitchFamily="34" charset="0"/>
                <a:cs typeface="Arial" pitchFamily="34" charset="0"/>
              </a:rPr>
              <a:t>16, the day before Spring Break </a:t>
            </a:r>
            <a:r>
              <a:rPr lang="en-US" sz="2000" dirty="0" smtClean="0">
                <a:solidFill>
                  <a:prstClr val="black"/>
                </a:solidFill>
                <a:latin typeface="Arial" pitchFamily="34" charset="0"/>
                <a:cs typeface="Arial" pitchFamily="34" charset="0"/>
              </a:rPr>
              <a:t>begins in order to </a:t>
            </a:r>
            <a:r>
              <a:rPr lang="en-US" sz="2000" dirty="0">
                <a:solidFill>
                  <a:prstClr val="black"/>
                </a:solidFill>
                <a:latin typeface="Arial" pitchFamily="34" charset="0"/>
                <a:cs typeface="Arial" pitchFamily="34" charset="0"/>
              </a:rPr>
              <a:t>disconnect Stroupe and Roush </a:t>
            </a:r>
          </a:p>
          <a:p>
            <a:pPr lvl="2"/>
            <a:r>
              <a:rPr lang="en-US" sz="1800" dirty="0">
                <a:solidFill>
                  <a:prstClr val="black"/>
                </a:solidFill>
                <a:latin typeface="Arial" pitchFamily="34" charset="0"/>
                <a:cs typeface="Arial" pitchFamily="34" charset="0"/>
              </a:rPr>
              <a:t>Shut off at 1 p.m.; work anticipated to take no longer than 3.5 </a:t>
            </a:r>
            <a:r>
              <a:rPr lang="en-US" sz="1800" dirty="0" smtClean="0">
                <a:solidFill>
                  <a:prstClr val="black"/>
                </a:solidFill>
                <a:latin typeface="Arial" pitchFamily="34" charset="0"/>
                <a:cs typeface="Arial" pitchFamily="34" charset="0"/>
              </a:rPr>
              <a:t>hours</a:t>
            </a:r>
          </a:p>
          <a:p>
            <a:pPr lvl="2"/>
            <a:r>
              <a:rPr lang="en-US" sz="1800" dirty="0" smtClean="0">
                <a:solidFill>
                  <a:prstClr val="black"/>
                </a:solidFill>
                <a:latin typeface="Arial" pitchFamily="34" charset="0"/>
                <a:cs typeface="Arial" pitchFamily="34" charset="0"/>
              </a:rPr>
              <a:t>Twelve buildings affected: Administration, Crabaugh, Wilson, Williamson, </a:t>
            </a:r>
            <a:r>
              <a:rPr lang="en-US" sz="1800" dirty="0" err="1" smtClean="0">
                <a:solidFill>
                  <a:prstClr val="black"/>
                </a:solidFill>
                <a:latin typeface="Arial" pitchFamily="34" charset="0"/>
                <a:cs typeface="Arial" pitchFamily="34" charset="0"/>
              </a:rPr>
              <a:t>Critz</a:t>
            </a:r>
            <a:r>
              <a:rPr lang="en-US" sz="1800" dirty="0" smtClean="0">
                <a:solidFill>
                  <a:prstClr val="black"/>
                </a:solidFill>
                <a:latin typeface="Arial" pitchFamily="34" charset="0"/>
                <a:cs typeface="Arial" pitchFamily="34" charset="0"/>
              </a:rPr>
              <a:t>, Hughes, M Street, Caraway, Tomlinson, Browning, Public Safety, Techionery/Museum</a:t>
            </a:r>
            <a:endParaRPr lang="en-US" sz="1800" dirty="0">
              <a:solidFill>
                <a:prstClr val="black"/>
              </a:solidFill>
              <a:latin typeface="Arial" pitchFamily="34" charset="0"/>
              <a:cs typeface="Arial" pitchFamily="34" charset="0"/>
            </a:endParaRPr>
          </a:p>
          <a:p>
            <a:pPr lvl="2"/>
            <a:r>
              <a:rPr lang="en-US" sz="1800" dirty="0">
                <a:solidFill>
                  <a:prstClr val="black"/>
                </a:solidFill>
                <a:latin typeface="Arial" pitchFamily="34" charset="0"/>
                <a:cs typeface="Arial" pitchFamily="34" charset="0"/>
              </a:rPr>
              <a:t>Pre-shutdown work will begin on Wednesday, March 14. The chance of a water line rupture exists and would out of necessity accelerate the shut off</a:t>
            </a:r>
          </a:p>
          <a:p>
            <a:pPr lvl="1"/>
            <a:r>
              <a:rPr lang="en-US" sz="2000" dirty="0" smtClean="0">
                <a:solidFill>
                  <a:prstClr val="black"/>
                </a:solidFill>
                <a:latin typeface="Arial" pitchFamily="34" charset="0"/>
                <a:cs typeface="Arial" pitchFamily="34" charset="0"/>
              </a:rPr>
              <a:t>Exterior demolition to begin March </a:t>
            </a:r>
            <a:r>
              <a:rPr lang="en-US" sz="2000" dirty="0">
                <a:solidFill>
                  <a:prstClr val="black"/>
                </a:solidFill>
                <a:latin typeface="Arial" pitchFamily="34" charset="0"/>
                <a:cs typeface="Arial" pitchFamily="34" charset="0"/>
              </a:rPr>
              <a:t>17</a:t>
            </a:r>
          </a:p>
          <a:p>
            <a:pPr lvl="1"/>
            <a:r>
              <a:rPr lang="en-US" sz="2000" dirty="0">
                <a:solidFill>
                  <a:prstClr val="black"/>
                </a:solidFill>
                <a:latin typeface="Arial" pitchFamily="34" charset="0"/>
                <a:cs typeface="Arial" pitchFamily="34" charset="0"/>
              </a:rPr>
              <a:t>Expected completion of demolition: </a:t>
            </a:r>
          </a:p>
          <a:p>
            <a:pPr lvl="2"/>
            <a:r>
              <a:rPr lang="en-US" sz="1800" dirty="0">
                <a:solidFill>
                  <a:prstClr val="black"/>
                </a:solidFill>
                <a:latin typeface="Arial" pitchFamily="34" charset="0"/>
                <a:cs typeface="Arial" pitchFamily="34" charset="0"/>
              </a:rPr>
              <a:t>Stroupe: April 8</a:t>
            </a:r>
          </a:p>
          <a:p>
            <a:pPr lvl="2"/>
            <a:r>
              <a:rPr lang="en-US" sz="1800" dirty="0">
                <a:solidFill>
                  <a:prstClr val="black"/>
                </a:solidFill>
                <a:latin typeface="Arial" pitchFamily="34" charset="0"/>
                <a:cs typeface="Arial" pitchFamily="34" charset="0"/>
              </a:rPr>
              <a:t>Roush: May 6</a:t>
            </a:r>
          </a:p>
          <a:p>
            <a:pPr lvl="1"/>
            <a:endParaRPr lang="en-US" dirty="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092219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1981200"/>
            <a:ext cx="7924800" cy="4724400"/>
          </a:xfrm>
        </p:spPr>
        <p:txBody>
          <a:bodyPr>
            <a:normAutofit/>
          </a:bodyPr>
          <a:lstStyle/>
          <a:p>
            <a:endParaRPr lang="en-US" sz="2800" dirty="0" smtClean="0">
              <a:latin typeface="Arial" pitchFamily="34" charset="0"/>
              <a:cs typeface="Arial" pitchFamily="34" charset="0"/>
            </a:endParaRPr>
          </a:p>
          <a:p>
            <a:r>
              <a:rPr lang="en-US" sz="2200" dirty="0" smtClean="0">
                <a:latin typeface="Arial" pitchFamily="34" charset="0"/>
                <a:cs typeface="Arial" pitchFamily="34" charset="0"/>
              </a:rPr>
              <a:t>To celebrate and preserve the history of our buildings:</a:t>
            </a:r>
          </a:p>
          <a:p>
            <a:pPr marL="0" indent="0">
              <a:buNone/>
            </a:pPr>
            <a:endParaRPr lang="en-US" sz="1000" dirty="0" smtClean="0">
              <a:latin typeface="Arial" pitchFamily="34" charset="0"/>
              <a:cs typeface="Arial" pitchFamily="34" charset="0"/>
            </a:endParaRPr>
          </a:p>
          <a:p>
            <a:pPr lvl="1"/>
            <a:r>
              <a:rPr lang="en-US" sz="2000" dirty="0" smtClean="0">
                <a:latin typeface="Arial" pitchFamily="34" charset="0"/>
                <a:cs typeface="Arial" pitchFamily="34" charset="0"/>
              </a:rPr>
              <a:t>Dedication plaques have been removed; the smaller dedication plaques are housed in the Tech Museum while the large “National Guard Armory 1926” concrete building marker that was in the north wall of Stroupe is in storage until a suitable re-use is determined. </a:t>
            </a:r>
          </a:p>
        </p:txBody>
      </p:sp>
    </p:spTree>
    <p:extLst>
      <p:ext uri="{BB962C8B-B14F-4D97-AF65-F5344CB8AC3E}">
        <p14:creationId xmlns:p14="http://schemas.microsoft.com/office/powerpoint/2010/main" val="3325807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3247</TotalTime>
  <Words>877</Words>
  <Application>Microsoft Office PowerPoint</Application>
  <PresentationFormat>On-screen Show (4:3)</PresentationFormat>
  <Paragraphs>162</Paragraphs>
  <Slides>33</Slides>
  <Notes>32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Georgia</vt:lpstr>
      <vt:lpstr>Office Theme</vt:lpstr>
      <vt:lpstr>PowerPoint Presentation</vt:lpstr>
      <vt:lpstr> Stroupe Building </vt:lpstr>
      <vt:lpstr>Stroupe Building</vt:lpstr>
      <vt:lpstr> Roush Hall </vt:lpstr>
      <vt:lpstr>Roush Hall </vt:lpstr>
      <vt:lpstr>Demolition</vt:lpstr>
      <vt:lpstr>Demolition</vt:lpstr>
      <vt:lpstr>Demolition</vt:lpstr>
      <vt:lpstr>Historic Preservation</vt:lpstr>
      <vt:lpstr>Historic Preservation</vt:lpstr>
      <vt:lpstr>Historic Preservation</vt:lpstr>
      <vt:lpstr>Historic Preservation</vt:lpstr>
      <vt:lpstr>Historic Preservation</vt:lpstr>
      <vt:lpstr>Historic Preservation</vt:lpstr>
      <vt:lpstr>Rebirth</vt:lpstr>
      <vt:lpstr>PowerPoint Presentation</vt:lpstr>
      <vt:lpstr>PowerPoint Presentation</vt:lpstr>
      <vt:lpstr>Stroupe – March 5, 2018</vt:lpstr>
      <vt:lpstr>Stroupe – March 5, 2018</vt:lpstr>
      <vt:lpstr>Roush – March 5, 2018</vt:lpstr>
      <vt:lpstr>Stroupe – March 12, 2018</vt:lpstr>
      <vt:lpstr>Roush – March 12, 2018</vt:lpstr>
      <vt:lpstr>Stroupe – March 16, 2018</vt:lpstr>
      <vt:lpstr>Roush – March 16, 2018</vt:lpstr>
      <vt:lpstr>Stroupe – March 19, 2018</vt:lpstr>
      <vt:lpstr>Stroupe – March 19, 2018</vt:lpstr>
      <vt:lpstr>Stroupe – a.m. March 20, 2018</vt:lpstr>
      <vt:lpstr>Stroupe – p.m. March 20, 2018</vt:lpstr>
      <vt:lpstr>Stroupe – March 21, 2018</vt:lpstr>
      <vt:lpstr>Stroupe – March 21, 2018 (video)</vt:lpstr>
      <vt:lpstr>Stroupe – March 22, 2018</vt:lpstr>
      <vt:lpstr>Roush – March 22, 2018</vt:lpstr>
      <vt:lpstr>Roush – March 22, 2018</vt:lpstr>
    </vt:vector>
  </TitlesOfParts>
  <Company>Arkansas Tech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Stoker</dc:creator>
  <cp:lastModifiedBy>Jayne Jones</cp:lastModifiedBy>
  <cp:revision>135</cp:revision>
  <dcterms:created xsi:type="dcterms:W3CDTF">2013-11-06T15:53:32Z</dcterms:created>
  <dcterms:modified xsi:type="dcterms:W3CDTF">2018-03-23T13:58:32Z</dcterms:modified>
</cp:coreProperties>
</file>