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AB"/>
    <a:srgbClr val="B4D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63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6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3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5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3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7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3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3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1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9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0CF6-9E55-476A-BB65-3768B44AFD5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7E517-80C3-4284-93C2-B4588FFE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5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atu.edu/jshs" TargetMode="External"/><Relationship Id="rId4" Type="http://schemas.openxmlformats.org/officeDocument/2006/relationships/hyperlink" Target="mailto:jyoung35@at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EC38C9-C114-47FD-8ABF-CA172C423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407" y="605589"/>
            <a:ext cx="1706880" cy="12972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A88429-7BF1-4A8B-A3A4-FF4090B68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24668"/>
            <a:ext cx="7772400" cy="7917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F88E00-AF16-4AF6-A89E-23A60D53FDBE}"/>
              </a:ext>
            </a:extLst>
          </p:cNvPr>
          <p:cNvSpPr txBox="1"/>
          <p:nvPr/>
        </p:nvSpPr>
        <p:spPr>
          <a:xfrm>
            <a:off x="1347577" y="9004468"/>
            <a:ext cx="555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Sponsored by the DoD and the Departments of the U.S.  Army, Navy, and Airforce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2B5163-D996-44E7-A6C6-66DB64230DE7}"/>
              </a:ext>
            </a:extLst>
          </p:cNvPr>
          <p:cNvSpPr/>
          <p:nvPr/>
        </p:nvSpPr>
        <p:spPr>
          <a:xfrm>
            <a:off x="352806" y="584975"/>
            <a:ext cx="50076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1D3E7B"/>
                </a:solidFill>
                <a:latin typeface="Antonio-Bold"/>
              </a:rPr>
              <a:t>Arkansas Junior Science and Humanities Symposium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A48D8E-849B-40B3-A555-BEF05BCAF20F}"/>
              </a:ext>
            </a:extLst>
          </p:cNvPr>
          <p:cNvSpPr txBox="1"/>
          <p:nvPr/>
        </p:nvSpPr>
        <p:spPr>
          <a:xfrm>
            <a:off x="731519" y="2028080"/>
            <a:ext cx="66278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5AB"/>
                </a:solidFill>
              </a:rPr>
              <a:t>What is the Arkansas Junior Science and Humanities Symposium?</a:t>
            </a:r>
          </a:p>
          <a:p>
            <a:r>
              <a:rPr lang="en-US" sz="1200" dirty="0"/>
              <a:t>The Arkansas Junior Science and Humanities Symposium (AJSHS) is a STEM research competition that serves as the regional qualifier for the National JSHS symposium. </a:t>
            </a:r>
          </a:p>
          <a:p>
            <a:endParaRPr lang="en-US" sz="1200" dirty="0"/>
          </a:p>
          <a:p>
            <a:r>
              <a:rPr lang="en-US" sz="1200" dirty="0"/>
              <a:t>JSHS promotes original research and experimentation in the sciences, technology, engineering, and mathematics (STEM) at the high school level through competition at regional and national levels.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D1DCDF3-2CD2-411A-9A35-EE8C69E6C91B}"/>
              </a:ext>
            </a:extLst>
          </p:cNvPr>
          <p:cNvGrpSpPr/>
          <p:nvPr/>
        </p:nvGrpSpPr>
        <p:grpSpPr>
          <a:xfrm>
            <a:off x="649986" y="3252600"/>
            <a:ext cx="6674358" cy="4524315"/>
            <a:chOff x="616458" y="3917285"/>
            <a:chExt cx="6674358" cy="452431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4962BD0-0C71-4FF7-BF07-9BA5E16698F0}"/>
                </a:ext>
              </a:extLst>
            </p:cNvPr>
            <p:cNvSpPr/>
            <p:nvPr/>
          </p:nvSpPr>
          <p:spPr>
            <a:xfrm>
              <a:off x="616458" y="3917285"/>
              <a:ext cx="3291840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75AB"/>
                  </a:solidFill>
                </a:rPr>
                <a:t>Who can compete?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U.S. Citizens and Lawful Permanent Residents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Arkansas students in 9th–12</a:t>
              </a:r>
              <a:r>
                <a:rPr lang="en-US" sz="1200" baseline="30000" dirty="0"/>
                <a:t>th </a:t>
              </a:r>
              <a:r>
                <a:rPr lang="en-US" sz="1200" dirty="0"/>
                <a:t>(public, private, or homeschool)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8</a:t>
              </a:r>
              <a:r>
                <a:rPr lang="en-US" sz="1200" baseline="30000" dirty="0"/>
                <a:t>th</a:t>
              </a:r>
              <a:r>
                <a:rPr lang="en-US" sz="1200" dirty="0"/>
                <a:t> grade and 9-11</a:t>
              </a:r>
              <a:r>
                <a:rPr lang="en-US" sz="1200" baseline="30000" dirty="0"/>
                <a:t>th</a:t>
              </a:r>
              <a:r>
                <a:rPr lang="en-US" sz="1200" dirty="0"/>
                <a:t> grade students who are interested in competing may attend as observers for one year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dirty="0"/>
            </a:p>
            <a:p>
              <a:pPr lvl="0"/>
              <a:r>
                <a:rPr lang="en-US" sz="1600" dirty="0">
                  <a:solidFill>
                    <a:srgbClr val="0075AB"/>
                  </a:solidFill>
                </a:rPr>
                <a:t>When and where?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The 2025 AJSH will be held on the Arkansas Tech University Russellville campus on February 21</a:t>
              </a:r>
              <a:r>
                <a:rPr lang="en-US" sz="1200" baseline="30000" dirty="0">
                  <a:solidFill>
                    <a:prstClr val="black"/>
                  </a:solidFill>
                </a:rPr>
                <a:t>st</a:t>
              </a:r>
              <a:r>
                <a:rPr lang="en-US" sz="1200" dirty="0">
                  <a:solidFill>
                    <a:prstClr val="black"/>
                  </a:solidFill>
                </a:rPr>
                <a:t>  -22</a:t>
              </a:r>
              <a:r>
                <a:rPr lang="en-US" sz="1200" baseline="30000" dirty="0">
                  <a:solidFill>
                    <a:prstClr val="black"/>
                  </a:solidFill>
                </a:rPr>
                <a:t>nd</a:t>
              </a:r>
              <a:r>
                <a:rPr lang="en-US" sz="1200" dirty="0">
                  <a:solidFill>
                    <a:prstClr val="black"/>
                  </a:solidFill>
                </a:rPr>
                <a:t>.</a:t>
              </a:r>
              <a:endParaRPr lang="en-US" sz="1600" dirty="0">
                <a:solidFill>
                  <a:srgbClr val="0075AB"/>
                </a:solidFill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Students are required to attend all activities (unless permitted by the director)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</a:rPr>
                <a:t>Papers for the oral presentation competition </a:t>
              </a:r>
              <a:r>
                <a:rPr lang="en-US" sz="1200" dirty="0">
                  <a:solidFill>
                    <a:prstClr val="black"/>
                  </a:solidFill>
                </a:rPr>
                <a:t>are due </a:t>
              </a:r>
              <a:r>
                <a:rPr lang="en-US" sz="1200" dirty="0">
                  <a:solidFill>
                    <a:srgbClr val="FF0000"/>
                  </a:solidFill>
                </a:rPr>
                <a:t>January 22</a:t>
              </a:r>
              <a:r>
                <a:rPr lang="en-US" sz="1200" baseline="30000" dirty="0">
                  <a:solidFill>
                    <a:srgbClr val="FF0000"/>
                  </a:solidFill>
                </a:rPr>
                <a:t>nd</a:t>
              </a:r>
              <a:r>
                <a:rPr lang="en-US" sz="1200" dirty="0">
                  <a:solidFill>
                    <a:srgbClr val="FF0000"/>
                  </a:solidFill>
                </a:rPr>
                <a:t> 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The registration deadline for </a:t>
              </a:r>
              <a:r>
                <a:rPr lang="en-US" sz="1200" dirty="0">
                  <a:solidFill>
                    <a:srgbClr val="FF0000"/>
                  </a:solidFill>
                </a:rPr>
                <a:t>observers and poster presenters is February 14</a:t>
              </a:r>
              <a:r>
                <a:rPr lang="en-US" sz="1200" baseline="30000" dirty="0">
                  <a:solidFill>
                    <a:srgbClr val="FF0000"/>
                  </a:solidFill>
                </a:rPr>
                <a:t>th</a:t>
              </a:r>
              <a:r>
                <a:rPr lang="en-US" sz="1200" dirty="0">
                  <a:solidFill>
                    <a:prstClr val="black"/>
                  </a:solidFill>
                </a:rPr>
                <a:t>.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prstClr val="black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1200" dirty="0"/>
            </a:p>
            <a:p>
              <a:pPr lvl="0"/>
              <a:endParaRPr lang="en-US" sz="1600" dirty="0">
                <a:solidFill>
                  <a:srgbClr val="0075AB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9C5DAD-61DD-457A-91BF-D79C501DA9B0}"/>
                </a:ext>
              </a:extLst>
            </p:cNvPr>
            <p:cNvSpPr/>
            <p:nvPr/>
          </p:nvSpPr>
          <p:spPr>
            <a:xfrm>
              <a:off x="3998976" y="3917285"/>
              <a:ext cx="3291840" cy="33239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>
                  <a:solidFill>
                    <a:srgbClr val="0075AB"/>
                  </a:solidFill>
                </a:rPr>
                <a:t>Awards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Scholarships and cash prizes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All expense paid trip to Nationals for oral presenters</a:t>
              </a:r>
              <a:endParaRPr lang="en-US" sz="1600" dirty="0">
                <a:solidFill>
                  <a:srgbClr val="0075AB"/>
                </a:solidFill>
              </a:endParaRPr>
            </a:p>
            <a:p>
              <a:pPr lvl="0"/>
              <a:r>
                <a:rPr lang="en-US" sz="1600" dirty="0">
                  <a:solidFill>
                    <a:srgbClr val="0075AB"/>
                  </a:solidFill>
                </a:rPr>
                <a:t>How much?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Registration for AJSHS is </a:t>
              </a:r>
              <a:r>
                <a:rPr lang="en-US" sz="1200" b="1" u="sng" dirty="0">
                  <a:solidFill>
                    <a:prstClr val="black"/>
                  </a:solidFill>
                </a:rPr>
                <a:t>FREE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Meals and housing during the event are paid for by AJSHS (students and chaperones are housed in a local hotel Friday night)</a:t>
              </a:r>
              <a:endParaRPr lang="en-US" sz="1600" dirty="0">
                <a:solidFill>
                  <a:srgbClr val="0075AB"/>
                </a:solidFill>
              </a:endParaRPr>
            </a:p>
            <a:p>
              <a:pPr lvl="0"/>
              <a:r>
                <a:rPr lang="en-US" sz="1600" dirty="0">
                  <a:solidFill>
                    <a:srgbClr val="0075AB"/>
                  </a:solidFill>
                </a:rPr>
                <a:t>More information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Contact  Dr. Jessica Young at </a:t>
              </a:r>
              <a:r>
                <a:rPr lang="en-US" sz="1200" dirty="0">
                  <a:solidFill>
                    <a:prstClr val="black"/>
                  </a:solidFill>
                  <a:hlinkClick r:id="rId4"/>
                </a:rPr>
                <a:t>jyoung35@atu.edu</a:t>
              </a:r>
              <a:endParaRPr lang="en-US" sz="1200" dirty="0">
                <a:solidFill>
                  <a:prstClr val="black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For Information and registration, visit  </a:t>
              </a:r>
              <a:r>
                <a:rPr lang="en-US" sz="1200" dirty="0">
                  <a:solidFill>
                    <a:prstClr val="black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www.atu.edu/jshs</a:t>
              </a:r>
              <a:r>
                <a:rPr lang="en-US" sz="1200" dirty="0">
                  <a:solidFill>
                    <a:prstClr val="black"/>
                  </a:solidFill>
                </a:rPr>
                <a:t>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prstClr val="black"/>
                </a:solidFill>
              </a:endParaRP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AA2BF882-4D6F-486A-9098-2EEEEA86387C}"/>
              </a:ext>
            </a:extLst>
          </p:cNvPr>
          <p:cNvSpPr/>
          <p:nvPr/>
        </p:nvSpPr>
        <p:spPr>
          <a:xfrm>
            <a:off x="731519" y="7467362"/>
            <a:ext cx="655929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75AB"/>
                </a:solidFill>
              </a:rPr>
              <a:t>Interested in attending but don’t have research to present this year?</a:t>
            </a:r>
          </a:p>
          <a:p>
            <a:pPr lvl="0"/>
            <a:r>
              <a:rPr lang="en-US" sz="1600" dirty="0">
                <a:solidFill>
                  <a:prstClr val="black"/>
                </a:solidFill>
              </a:rPr>
              <a:t>Students are invited to attend as observers for one year!</a:t>
            </a:r>
            <a:endParaRPr lang="en-US" sz="1600" dirty="0">
              <a:solidFill>
                <a:srgbClr val="0075AB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4BFB5F-A42E-442E-901F-559622DF1B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189" y="8053914"/>
            <a:ext cx="3802217" cy="950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F0DBCC-3443-4FC2-9DFE-E28493EBF8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33286" y="6152476"/>
            <a:ext cx="1280561" cy="128056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216C670-2105-4F81-ABF5-AF40C1B2AFA5}"/>
              </a:ext>
            </a:extLst>
          </p:cNvPr>
          <p:cNvSpPr/>
          <p:nvPr/>
        </p:nvSpPr>
        <p:spPr>
          <a:xfrm>
            <a:off x="403483" y="1556245"/>
            <a:ext cx="458610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" panose="020B0604020104020204" pitchFamily="34" charset="0"/>
              </a:rPr>
              <a:t>Save the Date! Feb, 21-22 2025</a:t>
            </a:r>
          </a:p>
        </p:txBody>
      </p:sp>
    </p:spTree>
    <p:extLst>
      <p:ext uri="{BB962C8B-B14F-4D97-AF65-F5344CB8AC3E}">
        <p14:creationId xmlns:p14="http://schemas.microsoft.com/office/powerpoint/2010/main" val="177046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1393</TotalTime>
  <Words>301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Antonio-Bold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Young</dc:creator>
  <cp:lastModifiedBy>Jessica Young</cp:lastModifiedBy>
  <cp:revision>20</cp:revision>
  <cp:lastPrinted>2024-11-11T17:36:37Z</cp:lastPrinted>
  <dcterms:created xsi:type="dcterms:W3CDTF">2022-10-05T18:16:50Z</dcterms:created>
  <dcterms:modified xsi:type="dcterms:W3CDTF">2024-11-11T17:36:45Z</dcterms:modified>
</cp:coreProperties>
</file>