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3" r:id="rId8"/>
    <p:sldId id="265" r:id="rId9"/>
    <p:sldId id="264" r:id="rId10"/>
    <p:sldId id="266" r:id="rId11"/>
    <p:sldId id="267" r:id="rId12"/>
    <p:sldId id="268" r:id="rId13"/>
    <p:sldId id="269" r:id="rId14"/>
    <p:sldId id="273" r:id="rId15"/>
    <p:sldId id="274" r:id="rId16"/>
    <p:sldId id="275" r:id="rId17"/>
    <p:sldId id="276" r:id="rId18"/>
    <p:sldId id="277" r:id="rId19"/>
    <p:sldId id="278" r:id="rId20"/>
    <p:sldId id="279" r:id="rId21"/>
    <p:sldId id="282" r:id="rId22"/>
    <p:sldId id="283" r:id="rId23"/>
    <p:sldId id="281" r:id="rId24"/>
    <p:sldId id="280" r:id="rId25"/>
    <p:sldId id="306" r:id="rId26"/>
    <p:sldId id="284" r:id="rId27"/>
    <p:sldId id="285" r:id="rId28"/>
    <p:sldId id="286" r:id="rId29"/>
    <p:sldId id="287" r:id="rId30"/>
    <p:sldId id="288" r:id="rId31"/>
    <p:sldId id="289" r:id="rId32"/>
    <p:sldId id="290" r:id="rId33"/>
    <p:sldId id="291" r:id="rId34"/>
    <p:sldId id="292"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57DBE3-7487-44F1-B854-CE9E3EB580F2}">
          <p14:sldIdLst>
            <p14:sldId id="256"/>
            <p14:sldId id="257"/>
            <p14:sldId id="258"/>
            <p14:sldId id="259"/>
            <p14:sldId id="260"/>
            <p14:sldId id="261"/>
            <p14:sldId id="263"/>
            <p14:sldId id="265"/>
            <p14:sldId id="264"/>
            <p14:sldId id="266"/>
            <p14:sldId id="267"/>
            <p14:sldId id="268"/>
            <p14:sldId id="269"/>
            <p14:sldId id="273"/>
            <p14:sldId id="274"/>
            <p14:sldId id="275"/>
            <p14:sldId id="276"/>
            <p14:sldId id="277"/>
            <p14:sldId id="278"/>
            <p14:sldId id="279"/>
            <p14:sldId id="282"/>
            <p14:sldId id="283"/>
            <p14:sldId id="281"/>
            <p14:sldId id="280"/>
            <p14:sldId id="306"/>
            <p14:sldId id="284"/>
            <p14:sldId id="285"/>
            <p14:sldId id="286"/>
            <p14:sldId id="287"/>
            <p14:sldId id="288"/>
            <p14:sldId id="289"/>
            <p14:sldId id="290"/>
            <p14:sldId id="291"/>
            <p14:sldId id="292"/>
            <p14:sldId id="294"/>
            <p14:sldId id="295"/>
            <p14:sldId id="296"/>
            <p14:sldId id="297"/>
            <p14:sldId id="298"/>
            <p14:sldId id="299"/>
            <p14:sldId id="300"/>
            <p14:sldId id="301"/>
            <p14:sldId id="302"/>
            <p14:sldId id="303"/>
            <p14:sldId id="304"/>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A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8/7/2017</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8/7/2017</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8/7/2017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8/7/2017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8/7/2017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8/7/2017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8/7/2017</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8/7/2017</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8/7/2017</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igqM6irCWv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b58mzz7mQpg" TargetMode="External"/><Relationship Id="rId2" Type="http://schemas.openxmlformats.org/officeDocument/2006/relationships/hyperlink" Target="https://www.youtube.com/watch?v=Erlw-ODVZx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FaCyQMrSUg8"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atu.edu/studenthandbook"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apennington@atu.edu" TargetMode="External"/><Relationship Id="rId2" Type="http://schemas.openxmlformats.org/officeDocument/2006/relationships/hyperlink" Target="http://www.atu.edu/jerrycares"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hyperlink" Target="http://www.atu.edu/jerrycares" TargetMode="External"/><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Session 5</a:t>
            </a:r>
            <a:endParaRPr lang="en-US" dirty="0"/>
          </a:p>
        </p:txBody>
      </p:sp>
      <p:sp>
        <p:nvSpPr>
          <p:cNvPr id="3" name="Subtitle 2"/>
          <p:cNvSpPr>
            <a:spLocks noGrp="1"/>
          </p:cNvSpPr>
          <p:nvPr>
            <p:ph type="subTitle" idx="1"/>
          </p:nvPr>
        </p:nvSpPr>
        <p:spPr/>
        <p:txBody>
          <a:bodyPr/>
          <a:lstStyle/>
          <a:p>
            <a:r>
              <a:rPr lang="en-US" dirty="0" smtClean="0"/>
              <a:t>Policies and handbook review</a:t>
            </a:r>
            <a:endParaRPr lang="en-US" dirty="0"/>
          </a:p>
        </p:txBody>
      </p:sp>
    </p:spTree>
    <p:extLst>
      <p:ext uri="{BB962C8B-B14F-4D97-AF65-F5344CB8AC3E}">
        <p14:creationId xmlns:p14="http://schemas.microsoft.com/office/powerpoint/2010/main" val="3946971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misconduct</a:t>
            </a:r>
            <a:endParaRPr lang="en-US" dirty="0"/>
          </a:p>
        </p:txBody>
      </p:sp>
      <p:sp>
        <p:nvSpPr>
          <p:cNvPr id="3" name="Text Placeholder 2"/>
          <p:cNvSpPr>
            <a:spLocks noGrp="1"/>
          </p:cNvSpPr>
          <p:nvPr>
            <p:ph type="body" idx="1"/>
          </p:nvPr>
        </p:nvSpPr>
        <p:spPr/>
        <p:txBody>
          <a:bodyPr/>
          <a:lstStyle/>
          <a:p>
            <a:r>
              <a:rPr lang="en-US" dirty="0" smtClean="0"/>
              <a:t>Key concepts of the sexual misconduct policy</a:t>
            </a:r>
            <a:endParaRPr lang="en-US" dirty="0"/>
          </a:p>
        </p:txBody>
      </p:sp>
    </p:spTree>
    <p:extLst>
      <p:ext uri="{BB962C8B-B14F-4D97-AF65-F5344CB8AC3E}">
        <p14:creationId xmlns:p14="http://schemas.microsoft.com/office/powerpoint/2010/main" val="453206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320040"/>
            <a:ext cx="10470930" cy="6300215"/>
          </a:xfrm>
        </p:spPr>
        <p:txBody>
          <a:bodyPr>
            <a:normAutofit/>
          </a:bodyPr>
          <a:lstStyle/>
          <a:p>
            <a:pPr marL="0" indent="0" algn="ctr">
              <a:buNone/>
            </a:pPr>
            <a:r>
              <a:rPr lang="en-US" sz="3600" dirty="0">
                <a:solidFill>
                  <a:schemeClr val="tx1"/>
                </a:solidFill>
              </a:rPr>
              <a:t>First of all, the entire policy can be found in the </a:t>
            </a:r>
            <a:r>
              <a:rPr lang="en-US" sz="3600" dirty="0" smtClean="0">
                <a:solidFill>
                  <a:schemeClr val="tx1"/>
                </a:solidFill>
              </a:rPr>
              <a:t>Student </a:t>
            </a:r>
            <a:r>
              <a:rPr lang="en-US" sz="3600" dirty="0">
                <a:solidFill>
                  <a:schemeClr val="tx1"/>
                </a:solidFill>
              </a:rPr>
              <a:t>Handbook so take </a:t>
            </a:r>
            <a:r>
              <a:rPr lang="en-US" sz="3600" dirty="0" smtClean="0">
                <a:solidFill>
                  <a:schemeClr val="tx1"/>
                </a:solidFill>
              </a:rPr>
              <a:t>time </a:t>
            </a:r>
            <a:r>
              <a:rPr lang="en-US" sz="3600" dirty="0">
                <a:solidFill>
                  <a:schemeClr val="tx1"/>
                </a:solidFill>
              </a:rPr>
              <a:t>to </a:t>
            </a:r>
            <a:r>
              <a:rPr lang="en-US" sz="3600" b="1" dirty="0">
                <a:solidFill>
                  <a:srgbClr val="FFC000"/>
                </a:solidFill>
              </a:rPr>
              <a:t>read it</a:t>
            </a:r>
            <a:r>
              <a:rPr lang="en-US" sz="3600" dirty="0" smtClean="0">
                <a:solidFill>
                  <a:schemeClr val="tx1"/>
                </a:solidFill>
              </a:rPr>
              <a:t>.</a:t>
            </a:r>
          </a:p>
          <a:p>
            <a:pPr marL="0" indent="0" algn="ctr">
              <a:buNone/>
            </a:pPr>
            <a:endParaRPr lang="en-US" dirty="0">
              <a:solidFill>
                <a:schemeClr val="tx1"/>
              </a:solidFill>
            </a:endParaRPr>
          </a:p>
          <a:p>
            <a:pPr marL="0" indent="0">
              <a:buNone/>
            </a:pPr>
            <a:r>
              <a:rPr lang="en-US" sz="2400" dirty="0">
                <a:solidFill>
                  <a:schemeClr val="tx1"/>
                </a:solidFill>
              </a:rPr>
              <a:t>If you or someone you know is a victim of sexual misconduct, this policy provides you with clear information on</a:t>
            </a:r>
            <a:r>
              <a:rPr lang="en-US" sz="2400" dirty="0" smtClean="0">
                <a:solidFill>
                  <a:schemeClr val="tx1"/>
                </a:solidFill>
              </a:rPr>
              <a:t>:</a:t>
            </a:r>
          </a:p>
          <a:p>
            <a:pPr marL="0" indent="0">
              <a:buNone/>
            </a:pPr>
            <a:endParaRPr lang="en-US" sz="2400" dirty="0" smtClean="0">
              <a:solidFill>
                <a:schemeClr val="tx1"/>
              </a:solidFill>
            </a:endParaRPr>
          </a:p>
          <a:p>
            <a:r>
              <a:rPr lang="en-US" sz="2400" dirty="0" smtClean="0">
                <a:solidFill>
                  <a:schemeClr val="tx1"/>
                </a:solidFill>
              </a:rPr>
              <a:t>How </a:t>
            </a:r>
            <a:r>
              <a:rPr lang="en-US" sz="2400" dirty="0">
                <a:solidFill>
                  <a:schemeClr val="tx1"/>
                </a:solidFill>
              </a:rPr>
              <a:t>to get </a:t>
            </a:r>
            <a:r>
              <a:rPr lang="en-US" sz="2400" b="1" dirty="0">
                <a:solidFill>
                  <a:schemeClr val="tx1"/>
                </a:solidFill>
              </a:rPr>
              <a:t>immediate help </a:t>
            </a:r>
            <a:r>
              <a:rPr lang="en-US" sz="2400" dirty="0">
                <a:solidFill>
                  <a:schemeClr val="tx1"/>
                </a:solidFill>
              </a:rPr>
              <a:t>(police and medical</a:t>
            </a:r>
            <a:r>
              <a:rPr lang="en-US" sz="2400" dirty="0" smtClean="0">
                <a:solidFill>
                  <a:schemeClr val="tx1"/>
                </a:solidFill>
              </a:rPr>
              <a:t>)</a:t>
            </a:r>
          </a:p>
          <a:p>
            <a:r>
              <a:rPr lang="en-US" sz="2400" dirty="0" smtClean="0">
                <a:solidFill>
                  <a:schemeClr val="tx1"/>
                </a:solidFill>
              </a:rPr>
              <a:t>How </a:t>
            </a:r>
            <a:r>
              <a:rPr lang="en-US" sz="2400" dirty="0">
                <a:solidFill>
                  <a:schemeClr val="tx1"/>
                </a:solidFill>
              </a:rPr>
              <a:t>to get </a:t>
            </a:r>
            <a:r>
              <a:rPr lang="en-US" sz="2400" b="1" dirty="0">
                <a:solidFill>
                  <a:schemeClr val="tx1"/>
                </a:solidFill>
              </a:rPr>
              <a:t>on-going help </a:t>
            </a:r>
            <a:r>
              <a:rPr lang="en-US" sz="2400" dirty="0">
                <a:solidFill>
                  <a:schemeClr val="tx1"/>
                </a:solidFill>
              </a:rPr>
              <a:t>(campus assistance</a:t>
            </a:r>
            <a:r>
              <a:rPr lang="en-US" sz="2400" dirty="0" smtClean="0">
                <a:solidFill>
                  <a:schemeClr val="tx1"/>
                </a:solidFill>
              </a:rPr>
              <a:t>)</a:t>
            </a:r>
          </a:p>
          <a:p>
            <a:r>
              <a:rPr lang="en-US" sz="2400" dirty="0" smtClean="0">
                <a:solidFill>
                  <a:schemeClr val="tx1"/>
                </a:solidFill>
              </a:rPr>
              <a:t>How </a:t>
            </a:r>
            <a:r>
              <a:rPr lang="en-US" sz="2400" dirty="0">
                <a:solidFill>
                  <a:schemeClr val="tx1"/>
                </a:solidFill>
              </a:rPr>
              <a:t>to </a:t>
            </a:r>
            <a:r>
              <a:rPr lang="en-US" sz="2400" b="1" dirty="0">
                <a:solidFill>
                  <a:schemeClr val="tx1"/>
                </a:solidFill>
              </a:rPr>
              <a:t>report</a:t>
            </a:r>
            <a:r>
              <a:rPr lang="en-US" sz="2400" dirty="0">
                <a:solidFill>
                  <a:schemeClr val="tx1"/>
                </a:solidFill>
              </a:rPr>
              <a:t> an incident </a:t>
            </a:r>
            <a:r>
              <a:rPr lang="en-US" sz="2400" dirty="0" smtClean="0">
                <a:solidFill>
                  <a:schemeClr val="tx1"/>
                </a:solidFill>
              </a:rPr>
              <a:t>(</a:t>
            </a:r>
            <a:r>
              <a:rPr lang="en-US" sz="2400" dirty="0">
                <a:solidFill>
                  <a:schemeClr val="tx1"/>
                </a:solidFill>
              </a:rPr>
              <a:t>with police, with </a:t>
            </a:r>
            <a:r>
              <a:rPr lang="en-US" sz="2400" dirty="0" smtClean="0">
                <a:solidFill>
                  <a:schemeClr val="tx1"/>
                </a:solidFill>
              </a:rPr>
              <a:t>campus officials</a:t>
            </a:r>
            <a:r>
              <a:rPr lang="en-US" sz="2400" dirty="0">
                <a:solidFill>
                  <a:schemeClr val="tx1"/>
                </a:solidFill>
              </a:rPr>
              <a:t>, anonymously</a:t>
            </a:r>
            <a:r>
              <a:rPr lang="en-US" sz="2400" dirty="0" smtClean="0">
                <a:solidFill>
                  <a:schemeClr val="tx1"/>
                </a:solidFill>
              </a:rPr>
              <a:t>)</a:t>
            </a:r>
          </a:p>
          <a:p>
            <a:r>
              <a:rPr lang="en-US" sz="2400" dirty="0" smtClean="0">
                <a:solidFill>
                  <a:schemeClr val="tx1"/>
                </a:solidFill>
              </a:rPr>
              <a:t>How </a:t>
            </a:r>
            <a:r>
              <a:rPr lang="en-US" sz="2400" dirty="0">
                <a:solidFill>
                  <a:schemeClr val="tx1"/>
                </a:solidFill>
              </a:rPr>
              <a:t>incidents are </a:t>
            </a:r>
            <a:r>
              <a:rPr lang="en-US" sz="2400" b="1" dirty="0">
                <a:solidFill>
                  <a:schemeClr val="tx1"/>
                </a:solidFill>
              </a:rPr>
              <a:t>investigated and </a:t>
            </a:r>
            <a:r>
              <a:rPr lang="en-US" sz="2400" b="1" dirty="0" smtClean="0">
                <a:solidFill>
                  <a:schemeClr val="tx1"/>
                </a:solidFill>
              </a:rPr>
              <a:t>resolved</a:t>
            </a:r>
          </a:p>
          <a:p>
            <a:r>
              <a:rPr lang="en-US" sz="2400" dirty="0">
                <a:solidFill>
                  <a:schemeClr val="tx1"/>
                </a:solidFill>
              </a:rPr>
              <a:t>I</a:t>
            </a:r>
            <a:r>
              <a:rPr lang="en-US" sz="2400" dirty="0" smtClean="0">
                <a:solidFill>
                  <a:schemeClr val="tx1"/>
                </a:solidFill>
              </a:rPr>
              <a:t>nformation </a:t>
            </a:r>
            <a:r>
              <a:rPr lang="en-US" sz="2400" dirty="0">
                <a:solidFill>
                  <a:schemeClr val="tx1"/>
                </a:solidFill>
              </a:rPr>
              <a:t>about the </a:t>
            </a:r>
            <a:r>
              <a:rPr lang="en-US" sz="2400" dirty="0" smtClean="0">
                <a:solidFill>
                  <a:schemeClr val="tx1"/>
                </a:solidFill>
              </a:rPr>
              <a:t>ATU </a:t>
            </a:r>
            <a:r>
              <a:rPr lang="en-US" sz="2400" b="1" dirty="0" smtClean="0">
                <a:solidFill>
                  <a:schemeClr val="tx1"/>
                </a:solidFill>
              </a:rPr>
              <a:t>Title </a:t>
            </a:r>
            <a:r>
              <a:rPr lang="en-US" sz="2400" b="1" dirty="0">
                <a:solidFill>
                  <a:schemeClr val="tx1"/>
                </a:solidFill>
              </a:rPr>
              <a:t>IX Coordinator, Jennifer </a:t>
            </a:r>
            <a:r>
              <a:rPr lang="en-US" sz="2400" b="1" dirty="0" smtClean="0">
                <a:solidFill>
                  <a:schemeClr val="tx1"/>
                </a:solidFill>
              </a:rPr>
              <a:t>Fleming</a:t>
            </a:r>
            <a:endParaRPr lang="en-US" sz="2400" b="1" dirty="0">
              <a:solidFill>
                <a:schemeClr val="tx1"/>
              </a:solidFill>
            </a:endParaRPr>
          </a:p>
        </p:txBody>
      </p:sp>
    </p:spTree>
    <p:extLst>
      <p:ext uri="{BB962C8B-B14F-4D97-AF65-F5344CB8AC3E}">
        <p14:creationId xmlns:p14="http://schemas.microsoft.com/office/powerpoint/2010/main" val="421439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543687" cy="4064627"/>
          </a:xfrm>
        </p:spPr>
        <p:txBody>
          <a:bodyPr/>
          <a:lstStyle/>
          <a:p>
            <a:r>
              <a:rPr lang="en-US" dirty="0" smtClean="0"/>
              <a:t>Understanding consent</a:t>
            </a:r>
            <a:endParaRPr lang="en-US" dirty="0"/>
          </a:p>
        </p:txBody>
      </p:sp>
      <p:sp>
        <p:nvSpPr>
          <p:cNvPr id="3" name="Text Placeholder 2"/>
          <p:cNvSpPr>
            <a:spLocks noGrp="1"/>
          </p:cNvSpPr>
          <p:nvPr>
            <p:ph type="body" idx="1"/>
          </p:nvPr>
        </p:nvSpPr>
        <p:spPr/>
        <p:txBody>
          <a:bodyPr/>
          <a:lstStyle/>
          <a:p>
            <a:r>
              <a:rPr lang="en-US" dirty="0" smtClean="0"/>
              <a:t>Consent has </a:t>
            </a:r>
            <a:r>
              <a:rPr lang="en-US" dirty="0" smtClean="0">
                <a:solidFill>
                  <a:schemeClr val="tx1"/>
                </a:solidFill>
              </a:rPr>
              <a:t>not</a:t>
            </a:r>
            <a:r>
              <a:rPr lang="en-US" dirty="0" smtClean="0"/>
              <a:t> been obtained if the person, </a:t>
            </a:r>
            <a:r>
              <a:rPr lang="en-US" dirty="0" smtClean="0">
                <a:solidFill>
                  <a:srgbClr val="FFC000"/>
                </a:solidFill>
              </a:rPr>
              <a:t>male or female</a:t>
            </a:r>
            <a:r>
              <a:rPr lang="en-US" dirty="0" smtClean="0"/>
              <a:t>:</a:t>
            </a:r>
            <a:endParaRPr lang="en-US" dirty="0"/>
          </a:p>
        </p:txBody>
      </p:sp>
    </p:spTree>
    <p:extLst>
      <p:ext uri="{BB962C8B-B14F-4D97-AF65-F5344CB8AC3E}">
        <p14:creationId xmlns:p14="http://schemas.microsoft.com/office/powerpoint/2010/main" val="1230266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251678" y="1874517"/>
            <a:ext cx="10178322" cy="4983483"/>
          </a:xfrm>
        </p:spPr>
        <p:txBody>
          <a:bodyPr>
            <a:normAutofit fontScale="77500" lnSpcReduction="20000"/>
          </a:bodyPr>
          <a:lstStyle/>
          <a:p>
            <a:endParaRPr lang="en-US" dirty="0" smtClean="0">
              <a:solidFill>
                <a:schemeClr val="tx1"/>
              </a:solidFill>
            </a:endParaRPr>
          </a:p>
          <a:p>
            <a:r>
              <a:rPr lang="en-US" sz="2600" dirty="0" smtClean="0">
                <a:solidFill>
                  <a:schemeClr val="tx1"/>
                </a:solidFill>
              </a:rPr>
              <a:t>Is </a:t>
            </a:r>
            <a:r>
              <a:rPr lang="en-US" sz="2600" dirty="0">
                <a:solidFill>
                  <a:schemeClr val="tx1"/>
                </a:solidFill>
              </a:rPr>
              <a:t>under the influence of drugs/alcohol or otherwise incapacitated such as sleeping or </a:t>
            </a:r>
            <a:r>
              <a:rPr lang="en-US" sz="2600" dirty="0" smtClean="0">
                <a:solidFill>
                  <a:schemeClr val="tx1"/>
                </a:solidFill>
              </a:rPr>
              <a:t>unconscious </a:t>
            </a:r>
          </a:p>
          <a:p>
            <a:r>
              <a:rPr lang="en-US" sz="2600" dirty="0">
                <a:solidFill>
                  <a:schemeClr val="tx1"/>
                </a:solidFill>
              </a:rPr>
              <a:t>Is forced or </a:t>
            </a:r>
            <a:r>
              <a:rPr lang="en-US" sz="2600" dirty="0" smtClean="0">
                <a:solidFill>
                  <a:schemeClr val="tx1"/>
                </a:solidFill>
              </a:rPr>
              <a:t>pressured </a:t>
            </a:r>
          </a:p>
          <a:p>
            <a:r>
              <a:rPr lang="en-US" sz="2600" dirty="0">
                <a:solidFill>
                  <a:schemeClr val="tx1"/>
                </a:solidFill>
              </a:rPr>
              <a:t>Changes his or her mind and wants to stop engaging in sexual </a:t>
            </a:r>
            <a:r>
              <a:rPr lang="en-US" sz="2600" dirty="0" smtClean="0">
                <a:solidFill>
                  <a:schemeClr val="tx1"/>
                </a:solidFill>
              </a:rPr>
              <a:t>activity </a:t>
            </a:r>
          </a:p>
          <a:p>
            <a:r>
              <a:rPr lang="en-US" sz="2600" dirty="0">
                <a:solidFill>
                  <a:schemeClr val="tx1"/>
                </a:solidFill>
              </a:rPr>
              <a:t>Feels threatened or </a:t>
            </a:r>
            <a:r>
              <a:rPr lang="en-US" sz="2600" dirty="0" smtClean="0">
                <a:solidFill>
                  <a:schemeClr val="tx1"/>
                </a:solidFill>
              </a:rPr>
              <a:t>coerced </a:t>
            </a:r>
          </a:p>
          <a:p>
            <a:r>
              <a:rPr lang="en-US" sz="2600" dirty="0">
                <a:solidFill>
                  <a:schemeClr val="tx1"/>
                </a:solidFill>
              </a:rPr>
              <a:t>Has </a:t>
            </a:r>
            <a:r>
              <a:rPr lang="en-US" sz="2600" dirty="0" smtClean="0">
                <a:solidFill>
                  <a:schemeClr val="tx1"/>
                </a:solidFill>
              </a:rPr>
              <a:t>said, “</a:t>
            </a:r>
            <a:r>
              <a:rPr lang="en-US" sz="2600" dirty="0">
                <a:solidFill>
                  <a:schemeClr val="tx1"/>
                </a:solidFill>
              </a:rPr>
              <a:t>no</a:t>
            </a:r>
            <a:r>
              <a:rPr lang="en-US" sz="2600" dirty="0" smtClean="0">
                <a:solidFill>
                  <a:schemeClr val="tx1"/>
                </a:solidFill>
              </a:rPr>
              <a:t>” or “</a:t>
            </a:r>
            <a:r>
              <a:rPr lang="en-US" sz="2600" dirty="0">
                <a:solidFill>
                  <a:schemeClr val="tx1"/>
                </a:solidFill>
              </a:rPr>
              <a:t>I‘m not sure</a:t>
            </a:r>
            <a:r>
              <a:rPr lang="en-US" sz="2600" dirty="0" smtClean="0">
                <a:solidFill>
                  <a:schemeClr val="tx1"/>
                </a:solidFill>
              </a:rPr>
              <a:t>” or “</a:t>
            </a:r>
            <a:r>
              <a:rPr lang="en-US" sz="2600" dirty="0">
                <a:solidFill>
                  <a:schemeClr val="tx1"/>
                </a:solidFill>
              </a:rPr>
              <a:t>I don’t know</a:t>
            </a:r>
            <a:r>
              <a:rPr lang="en-US" sz="2600" dirty="0" smtClean="0">
                <a:solidFill>
                  <a:schemeClr val="tx1"/>
                </a:solidFill>
              </a:rPr>
              <a:t>” </a:t>
            </a:r>
          </a:p>
          <a:p>
            <a:r>
              <a:rPr lang="en-US" sz="2600" dirty="0">
                <a:solidFill>
                  <a:schemeClr val="tx1"/>
                </a:solidFill>
              </a:rPr>
              <a:t>Uses non-verbal cues such as a head nod, failure to resist, silence, or any hint of </a:t>
            </a:r>
            <a:r>
              <a:rPr lang="en-US" sz="2600" dirty="0" smtClean="0">
                <a:solidFill>
                  <a:schemeClr val="tx1"/>
                </a:solidFill>
              </a:rPr>
              <a:t>uncertainty</a:t>
            </a:r>
          </a:p>
          <a:p>
            <a:pPr marL="0" indent="0">
              <a:buNone/>
            </a:pPr>
            <a:endParaRPr lang="en-US" sz="2600" dirty="0" smtClean="0">
              <a:solidFill>
                <a:schemeClr val="tx1"/>
              </a:solidFill>
            </a:endParaRPr>
          </a:p>
          <a:p>
            <a:pPr marL="0" indent="0">
              <a:buNone/>
            </a:pPr>
            <a:r>
              <a:rPr lang="en-US" sz="2600" b="1" dirty="0">
                <a:solidFill>
                  <a:schemeClr val="tx1"/>
                </a:solidFill>
              </a:rPr>
              <a:t>P</a:t>
            </a:r>
            <a:r>
              <a:rPr lang="en-US" sz="2600" b="1" dirty="0" smtClean="0">
                <a:solidFill>
                  <a:schemeClr val="tx1"/>
                </a:solidFill>
              </a:rPr>
              <a:t>revious </a:t>
            </a:r>
            <a:r>
              <a:rPr lang="en-US" sz="2600" b="1" dirty="0">
                <a:solidFill>
                  <a:schemeClr val="tx1"/>
                </a:solidFill>
              </a:rPr>
              <a:t>sexual activity with you or another does not grant future </a:t>
            </a:r>
            <a:r>
              <a:rPr lang="en-US" sz="2600" b="1" dirty="0" smtClean="0">
                <a:solidFill>
                  <a:schemeClr val="tx1"/>
                </a:solidFill>
              </a:rPr>
              <a:t>consent.</a:t>
            </a:r>
          </a:p>
          <a:p>
            <a:pPr marL="0" indent="0">
              <a:buNone/>
            </a:pPr>
            <a:endParaRPr lang="en-US" sz="2600" b="1" dirty="0">
              <a:solidFill>
                <a:schemeClr val="tx1"/>
              </a:solidFill>
            </a:endParaRPr>
          </a:p>
          <a:p>
            <a:pPr marL="0" indent="0">
              <a:buNone/>
            </a:pPr>
            <a:r>
              <a:rPr lang="en-US" sz="2600" b="1" dirty="0" smtClean="0">
                <a:solidFill>
                  <a:schemeClr val="tx1"/>
                </a:solidFill>
              </a:rPr>
              <a:t>Just remember, affirmative consent, </a:t>
            </a:r>
            <a:r>
              <a:rPr lang="en-US" sz="2600" b="1" dirty="0" smtClean="0">
                <a:solidFill>
                  <a:srgbClr val="07A116"/>
                </a:solidFill>
              </a:rPr>
              <a:t>“yes”, </a:t>
            </a:r>
            <a:r>
              <a:rPr lang="en-US" sz="2600" b="1" dirty="0" smtClean="0">
                <a:solidFill>
                  <a:schemeClr val="tx1"/>
                </a:solidFill>
              </a:rPr>
              <a:t>must be given each and every time for each and every activity.</a:t>
            </a:r>
            <a:r>
              <a:rPr lang="en-US" sz="2600" b="1" dirty="0">
                <a:solidFill>
                  <a:schemeClr val="tx1"/>
                </a:solidFill>
              </a:rPr>
              <a:t/>
            </a:r>
            <a:br>
              <a:rPr lang="en-US" sz="2600" b="1" dirty="0">
                <a:solidFill>
                  <a:schemeClr val="tx1"/>
                </a:solidFill>
              </a:rPr>
            </a:br>
            <a:r>
              <a:rPr lang="en-US" b="1" dirty="0">
                <a:solidFill>
                  <a:schemeClr val="tx1"/>
                </a:solidFill>
              </a:rPr>
              <a:t/>
            </a:r>
            <a:br>
              <a:rPr lang="en-US" b="1" dirty="0">
                <a:solidFill>
                  <a:schemeClr val="tx1"/>
                </a:solidFill>
              </a:rPr>
            </a:br>
            <a:endParaRPr lang="en-US" b="1" dirty="0">
              <a:solidFill>
                <a:schemeClr val="tx1"/>
              </a:solidFill>
            </a:endParaRPr>
          </a:p>
        </p:txBody>
      </p:sp>
      <p:pic>
        <p:nvPicPr>
          <p:cNvPr id="12"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4361" y="539661"/>
            <a:ext cx="6993863" cy="1177579"/>
          </a:xfr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650" y="2842352"/>
            <a:ext cx="550622" cy="37767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335" y="3152740"/>
            <a:ext cx="550622" cy="37767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686" y="3542735"/>
            <a:ext cx="550622" cy="37767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180" y="3920405"/>
            <a:ext cx="550622" cy="37767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129" y="2464682"/>
            <a:ext cx="550622" cy="37767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1231" y="4290637"/>
            <a:ext cx="550622" cy="377670"/>
          </a:xfrm>
          <a:prstGeom prst="rect">
            <a:avLst/>
          </a:prstGeom>
        </p:spPr>
      </p:pic>
      <p:sp>
        <p:nvSpPr>
          <p:cNvPr id="22" name="Title 21"/>
          <p:cNvSpPr>
            <a:spLocks noGrp="1"/>
          </p:cNvSpPr>
          <p:nvPr>
            <p:ph type="title"/>
          </p:nvPr>
        </p:nvSpPr>
        <p:spPr>
          <a:xfrm>
            <a:off x="1119825" y="382384"/>
            <a:ext cx="10178322" cy="1492132"/>
          </a:xfrm>
          <a:solidFill>
            <a:schemeClr val="tx1"/>
          </a:solidFill>
        </p:spPr>
        <p:txBody>
          <a:bodyPr/>
          <a:lstStyle/>
          <a:p>
            <a:r>
              <a:rPr lang="en-US" dirty="0" smtClean="0"/>
              <a:t>	</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087" y="465260"/>
            <a:ext cx="7834513" cy="1319122"/>
          </a:xfrm>
          <a:prstGeom prst="rect">
            <a:avLst/>
          </a:prstGeom>
        </p:spPr>
      </p:pic>
    </p:spTree>
    <p:extLst>
      <p:ext uri="{BB962C8B-B14F-4D97-AF65-F5344CB8AC3E}">
        <p14:creationId xmlns:p14="http://schemas.microsoft.com/office/powerpoint/2010/main" val="1217821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Consent has only been obtained if the person says </a:t>
            </a:r>
            <a:r>
              <a:rPr lang="en-US" dirty="0" smtClean="0">
                <a:solidFill>
                  <a:srgbClr val="07A116"/>
                </a:solidFill>
              </a:rPr>
              <a:t>“yes!”</a:t>
            </a:r>
            <a:endParaRPr lang="en-US" dirty="0">
              <a:solidFill>
                <a:srgbClr val="07A116"/>
              </a:solidFill>
            </a:endParaRPr>
          </a:p>
        </p:txBody>
      </p:sp>
      <p:pic>
        <p:nvPicPr>
          <p:cNvPr id="4" name="igqM6irCWvM"/>
          <p:cNvPicPr>
            <a:picLocks noRot="1" noChangeAspect="1"/>
          </p:cNvPicPr>
          <p:nvPr>
            <a:videoFile r:link="rId1"/>
          </p:nvPr>
        </p:nvPicPr>
        <p:blipFill>
          <a:blip r:embed="rId3"/>
          <a:stretch>
            <a:fillRect/>
          </a:stretch>
        </p:blipFill>
        <p:spPr>
          <a:xfrm>
            <a:off x="2226030" y="1941957"/>
            <a:ext cx="8229617" cy="4629160"/>
          </a:xfrm>
          <a:prstGeom prst="rect">
            <a:avLst/>
          </a:prstGeom>
        </p:spPr>
      </p:pic>
    </p:spTree>
    <p:extLst>
      <p:ext uri="{BB962C8B-B14F-4D97-AF65-F5344CB8AC3E}">
        <p14:creationId xmlns:p14="http://schemas.microsoft.com/office/powerpoint/2010/main" val="1759799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490035" cy="4064627"/>
          </a:xfrm>
        </p:spPr>
        <p:txBody>
          <a:bodyPr>
            <a:normAutofit fontScale="90000"/>
          </a:bodyPr>
          <a:lstStyle/>
          <a:p>
            <a:r>
              <a:rPr lang="en-US" dirty="0" smtClean="0"/>
              <a:t>Understanding confidentiality when reporting</a:t>
            </a:r>
            <a:endParaRPr lang="en-US" dirty="0"/>
          </a:p>
        </p:txBody>
      </p:sp>
    </p:spTree>
    <p:extLst>
      <p:ext uri="{BB962C8B-B14F-4D97-AF65-F5344CB8AC3E}">
        <p14:creationId xmlns:p14="http://schemas.microsoft.com/office/powerpoint/2010/main" val="3974790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4727" y="319488"/>
            <a:ext cx="10382135" cy="6643171"/>
          </a:xfrm>
        </p:spPr>
        <p:txBody>
          <a:bodyPr>
            <a:normAutofit fontScale="92500" lnSpcReduction="10000"/>
          </a:bodyPr>
          <a:lstStyle/>
          <a:p>
            <a:pPr marL="0" indent="0">
              <a:buNone/>
            </a:pPr>
            <a:r>
              <a:rPr lang="en-US" dirty="0">
                <a:solidFill>
                  <a:schemeClr val="tx1"/>
                </a:solidFill>
              </a:rPr>
              <a:t>The University encourages victims of sexual misconduct </a:t>
            </a:r>
            <a:r>
              <a:rPr lang="en-US" b="1" dirty="0">
                <a:solidFill>
                  <a:srgbClr val="FFC000"/>
                </a:solidFill>
              </a:rPr>
              <a:t>to talk to somebody </a:t>
            </a:r>
            <a:r>
              <a:rPr lang="en-US" dirty="0">
                <a:solidFill>
                  <a:schemeClr val="tx1"/>
                </a:solidFill>
              </a:rPr>
              <a:t>about what happened so that victims can get the support they need, and so that the University can respond appropriately. </a:t>
            </a:r>
            <a:endParaRPr lang="en-US" dirty="0" smtClean="0">
              <a:solidFill>
                <a:schemeClr val="tx1"/>
              </a:solidFill>
            </a:endParaRPr>
          </a:p>
          <a:p>
            <a:r>
              <a:rPr lang="en-US" dirty="0">
                <a:solidFill>
                  <a:schemeClr val="tx1"/>
                </a:solidFill>
              </a:rPr>
              <a:t>Different employees on campus have different abilities to maintain a victim’s confidentiality. </a:t>
            </a:r>
            <a:r>
              <a:rPr lang="en-US" dirty="0" smtClean="0">
                <a:solidFill>
                  <a:schemeClr val="tx1"/>
                </a:solidFill>
              </a:rPr>
              <a:t> </a:t>
            </a:r>
          </a:p>
          <a:p>
            <a:r>
              <a:rPr lang="en-US" dirty="0" smtClean="0">
                <a:solidFill>
                  <a:schemeClr val="tx1"/>
                </a:solidFill>
              </a:rPr>
              <a:t>Some </a:t>
            </a:r>
            <a:r>
              <a:rPr lang="en-US" dirty="0">
                <a:solidFill>
                  <a:schemeClr val="tx1"/>
                </a:solidFill>
              </a:rPr>
              <a:t>employees are required to maintain near complete confidentiality; talking to them is sometimes called a </a:t>
            </a:r>
            <a:r>
              <a:rPr lang="en-US" b="1" dirty="0">
                <a:solidFill>
                  <a:schemeClr val="tx1"/>
                </a:solidFill>
              </a:rPr>
              <a:t>“privileged communication.” </a:t>
            </a:r>
            <a:endParaRPr lang="en-US" b="1" dirty="0" smtClean="0">
              <a:solidFill>
                <a:schemeClr val="tx1"/>
              </a:solidFill>
            </a:endParaRPr>
          </a:p>
          <a:p>
            <a:r>
              <a:rPr lang="en-US" b="1" dirty="0" smtClean="0">
                <a:solidFill>
                  <a:srgbClr val="FFC000"/>
                </a:solidFill>
              </a:rPr>
              <a:t>Professional</a:t>
            </a:r>
            <a:r>
              <a:rPr lang="en-US" b="1" dirty="0">
                <a:solidFill>
                  <a:srgbClr val="FFC000"/>
                </a:solidFill>
              </a:rPr>
              <a:t>, licensed counselors </a:t>
            </a:r>
            <a:r>
              <a:rPr lang="en-US" dirty="0">
                <a:solidFill>
                  <a:schemeClr val="tx1"/>
                </a:solidFill>
              </a:rPr>
              <a:t>who provide mental-health counseling are generally not required to report any information about an incident to the Title IX coordinator without a victim’s permission. </a:t>
            </a:r>
            <a:endParaRPr lang="en-US" dirty="0" smtClean="0">
              <a:solidFill>
                <a:schemeClr val="tx1"/>
              </a:solidFill>
            </a:endParaRPr>
          </a:p>
          <a:p>
            <a:pPr marL="0" indent="0">
              <a:buNone/>
            </a:pPr>
            <a:endParaRPr lang="en-US" dirty="0" smtClean="0">
              <a:solidFill>
                <a:schemeClr val="tx1"/>
              </a:solidFill>
            </a:endParaRPr>
          </a:p>
          <a:p>
            <a:pPr marL="0" indent="0">
              <a:buNone/>
            </a:pPr>
            <a:r>
              <a:rPr lang="en-US" dirty="0" smtClean="0">
                <a:solidFill>
                  <a:schemeClr val="tx1"/>
                </a:solidFill>
              </a:rPr>
              <a:t>At </a:t>
            </a:r>
            <a:r>
              <a:rPr lang="en-US" dirty="0">
                <a:solidFill>
                  <a:schemeClr val="tx1"/>
                </a:solidFill>
              </a:rPr>
              <a:t>Arkansas Tech, these employees are the licensed counselors staffed in the Health and Wellness Center</a:t>
            </a:r>
            <a:r>
              <a:rPr lang="en-US" dirty="0" smtClean="0">
                <a:solidFill>
                  <a:schemeClr val="tx1"/>
                </a:solidFill>
              </a:rPr>
              <a:t>:</a:t>
            </a: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pPr marL="0" indent="0">
              <a:buNone/>
            </a:pPr>
            <a:endParaRPr lang="en-US" dirty="0" smtClean="0">
              <a:solidFill>
                <a:schemeClr val="tx1"/>
              </a:solidFill>
            </a:endParaRPr>
          </a:p>
          <a:p>
            <a:pPr marL="0" indent="0">
              <a:buNone/>
            </a:pPr>
            <a:r>
              <a:rPr lang="en-US" sz="1500" b="1" dirty="0">
                <a:solidFill>
                  <a:schemeClr val="tx1"/>
                </a:solidFill>
              </a:rPr>
              <a:t> </a:t>
            </a:r>
            <a:r>
              <a:rPr lang="en-US" sz="1500" b="1" dirty="0" smtClean="0">
                <a:solidFill>
                  <a:schemeClr val="tx1"/>
                </a:solidFill>
              </a:rPr>
              <a:t>                                  Kristy Davis                 Craig </a:t>
            </a:r>
            <a:r>
              <a:rPr lang="en-US" sz="1500" b="1" dirty="0">
                <a:solidFill>
                  <a:schemeClr val="tx1"/>
                </a:solidFill>
              </a:rPr>
              <a:t>Witcher   </a:t>
            </a:r>
            <a:r>
              <a:rPr lang="en-US" sz="1500" b="1" dirty="0" smtClean="0">
                <a:solidFill>
                  <a:schemeClr val="tx1"/>
                </a:solidFill>
              </a:rPr>
              <a:t>         Hunter </a:t>
            </a:r>
            <a:r>
              <a:rPr lang="en-US" sz="1500" b="1" dirty="0">
                <a:solidFill>
                  <a:schemeClr val="tx1"/>
                </a:solidFill>
              </a:rPr>
              <a:t>Bramlitt       </a:t>
            </a:r>
            <a:r>
              <a:rPr lang="en-US" sz="1500" b="1" dirty="0" smtClean="0">
                <a:solidFill>
                  <a:schemeClr val="tx1"/>
                </a:solidFill>
              </a:rPr>
              <a:t>         Janis </a:t>
            </a:r>
            <a:r>
              <a:rPr lang="en-US" sz="1500" b="1" dirty="0">
                <a:solidFill>
                  <a:schemeClr val="tx1"/>
                </a:solidFill>
              </a:rPr>
              <a:t>Taylor</a:t>
            </a:r>
            <a:r>
              <a:rPr lang="en-US" sz="1500" dirty="0">
                <a:solidFill>
                  <a:schemeClr val="tx1"/>
                </a:solidFill>
              </a:rPr>
              <a:t>		</a:t>
            </a:r>
            <a:br>
              <a:rPr lang="en-US" sz="1500" dirty="0">
                <a:solidFill>
                  <a:schemeClr val="tx1"/>
                </a:solidFill>
              </a:rPr>
            </a:br>
            <a:r>
              <a:rPr lang="en-US" dirty="0" smtClean="0">
                <a:solidFill>
                  <a:schemeClr val="tx1"/>
                </a:solidFill>
              </a:rPr>
              <a:t>		</a:t>
            </a:r>
            <a:endParaRPr lang="en-US" sz="17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985" y="4034926"/>
            <a:ext cx="1411994" cy="21179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201" y="4034924"/>
            <a:ext cx="1411995" cy="21179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584" y="4034924"/>
            <a:ext cx="1410161" cy="21152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1133" y="4034924"/>
            <a:ext cx="1411994" cy="2117991"/>
          </a:xfrm>
          <a:prstGeom prst="rect">
            <a:avLst/>
          </a:prstGeom>
        </p:spPr>
      </p:pic>
    </p:spTree>
    <p:extLst>
      <p:ext uri="{BB962C8B-B14F-4D97-AF65-F5344CB8AC3E}">
        <p14:creationId xmlns:p14="http://schemas.microsoft.com/office/powerpoint/2010/main" val="2036467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165253"/>
            <a:ext cx="10178322" cy="6433851"/>
          </a:xfrm>
        </p:spPr>
        <p:txBody>
          <a:bodyPr/>
          <a:lstStyle/>
          <a:p>
            <a:r>
              <a:rPr lang="en-US" dirty="0">
                <a:solidFill>
                  <a:schemeClr val="tx1"/>
                </a:solidFill>
              </a:rPr>
              <a:t>The medical professionals who work in the Health and Wellness Center can generally talk to a victim without revealing any personally identifying information about an incident to the University. </a:t>
            </a:r>
            <a:endParaRPr lang="en-US" dirty="0" smtClean="0">
              <a:solidFill>
                <a:schemeClr val="tx1"/>
              </a:solidFill>
            </a:endParaRPr>
          </a:p>
          <a:p>
            <a:r>
              <a:rPr lang="en-US" dirty="0" smtClean="0">
                <a:solidFill>
                  <a:schemeClr val="tx1"/>
                </a:solidFill>
              </a:rPr>
              <a:t>A </a:t>
            </a:r>
            <a:r>
              <a:rPr lang="en-US" dirty="0">
                <a:solidFill>
                  <a:schemeClr val="tx1"/>
                </a:solidFill>
              </a:rPr>
              <a:t>victim can seek assistance and support from these individuals </a:t>
            </a:r>
            <a:r>
              <a:rPr lang="en-US" b="1" dirty="0">
                <a:solidFill>
                  <a:schemeClr val="tx1"/>
                </a:solidFill>
              </a:rPr>
              <a:t>without triggering a University investigation </a:t>
            </a:r>
            <a:r>
              <a:rPr lang="en-US" dirty="0">
                <a:solidFill>
                  <a:schemeClr val="tx1"/>
                </a:solidFill>
              </a:rPr>
              <a:t>that could reveal the victim’s identity or that the victim has disclosed the incident. </a:t>
            </a:r>
          </a:p>
          <a:p>
            <a:pPr marL="0" indent="0">
              <a:buNone/>
            </a:pPr>
            <a:endParaRPr lang="en-US" dirty="0" smtClean="0">
              <a:solidFill>
                <a:schemeClr val="tx1"/>
              </a:solidFill>
            </a:endParaRPr>
          </a:p>
          <a:p>
            <a:pPr marL="0" indent="0">
              <a:buNone/>
            </a:pPr>
            <a:r>
              <a:rPr lang="en-US" dirty="0" smtClean="0">
                <a:solidFill>
                  <a:schemeClr val="tx1"/>
                </a:solidFill>
              </a:rPr>
              <a:t>At </a:t>
            </a:r>
            <a:r>
              <a:rPr lang="en-US" dirty="0">
                <a:solidFill>
                  <a:schemeClr val="tx1"/>
                </a:solidFill>
              </a:rPr>
              <a:t>Arkansas Tech, these employees are the </a:t>
            </a:r>
            <a:r>
              <a:rPr lang="en-US" b="1" dirty="0">
                <a:solidFill>
                  <a:srgbClr val="FFC000"/>
                </a:solidFill>
              </a:rPr>
              <a:t>medical professionals </a:t>
            </a:r>
            <a:r>
              <a:rPr lang="en-US" dirty="0">
                <a:solidFill>
                  <a:schemeClr val="tx1"/>
                </a:solidFill>
              </a:rPr>
              <a:t>staffed in the Health and Wellness Center</a:t>
            </a:r>
            <a:r>
              <a:rPr lang="en-US" dirty="0" smtClean="0">
                <a:solidFill>
                  <a:schemeClr val="tx1"/>
                </a:solidFill>
              </a:rPr>
              <a:t>:</a:t>
            </a: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r>
              <a:rPr lang="en-US" b="1" dirty="0" smtClean="0">
                <a:solidFill>
                  <a:schemeClr val="tx1"/>
                </a:solidFill>
              </a:rPr>
              <a:t>                                      Becky Gray</a:t>
            </a:r>
            <a:r>
              <a:rPr lang="en-US" dirty="0" smtClean="0">
                <a:solidFill>
                  <a:schemeClr val="tx1"/>
                </a:solidFill>
              </a:rPr>
              <a:t>	</a:t>
            </a:r>
            <a:r>
              <a:rPr lang="en-US" b="1" dirty="0" smtClean="0">
                <a:solidFill>
                  <a:schemeClr val="tx1"/>
                </a:solidFill>
              </a:rPr>
              <a:t>         Heather Stout</a:t>
            </a:r>
            <a:endParaRPr lang="en-US"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752" y="3214169"/>
            <a:ext cx="1904082" cy="28561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918" y="3258234"/>
            <a:ext cx="1904082" cy="2856123"/>
          </a:xfrm>
          <a:prstGeom prst="rect">
            <a:avLst/>
          </a:prstGeom>
        </p:spPr>
      </p:pic>
    </p:spTree>
    <p:extLst>
      <p:ext uri="{BB962C8B-B14F-4D97-AF65-F5344CB8AC3E}">
        <p14:creationId xmlns:p14="http://schemas.microsoft.com/office/powerpoint/2010/main" val="2863787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297454"/>
            <a:ext cx="10282982" cy="6560545"/>
          </a:xfrm>
        </p:spPr>
        <p:txBody>
          <a:bodyPr>
            <a:normAutofit/>
          </a:bodyPr>
          <a:lstStyle/>
          <a:p>
            <a:pPr marL="0" indent="0">
              <a:buNone/>
            </a:pPr>
            <a:r>
              <a:rPr lang="en-US" dirty="0">
                <a:solidFill>
                  <a:schemeClr val="tx1"/>
                </a:solidFill>
              </a:rPr>
              <a:t>Other than those just discussed, most employees are known </a:t>
            </a:r>
            <a:r>
              <a:rPr lang="en-US" dirty="0" smtClean="0">
                <a:solidFill>
                  <a:schemeClr val="tx1"/>
                </a:solidFill>
              </a:rPr>
              <a:t>as </a:t>
            </a:r>
            <a:r>
              <a:rPr lang="en-US" b="1" dirty="0" smtClean="0">
                <a:solidFill>
                  <a:srgbClr val="FFC000"/>
                </a:solidFill>
              </a:rPr>
              <a:t>RESPONSIBLE EMPLOYEES.</a:t>
            </a: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pPr marL="0" indent="0">
              <a:buNone/>
            </a:pPr>
            <a:r>
              <a:rPr lang="en-US" dirty="0" smtClean="0">
                <a:solidFill>
                  <a:schemeClr val="tx1"/>
                </a:solidFill>
              </a:rPr>
              <a:t>A </a:t>
            </a:r>
            <a:r>
              <a:rPr lang="en-US" dirty="0">
                <a:solidFill>
                  <a:schemeClr val="tx1"/>
                </a:solidFill>
              </a:rPr>
              <a:t>responsible employee </a:t>
            </a:r>
            <a:r>
              <a:rPr lang="en-US" b="1" dirty="0">
                <a:solidFill>
                  <a:srgbClr val="FFC000"/>
                </a:solidFill>
              </a:rPr>
              <a:t>must report </a:t>
            </a:r>
            <a:r>
              <a:rPr lang="en-US" dirty="0">
                <a:solidFill>
                  <a:schemeClr val="tx1"/>
                </a:solidFill>
              </a:rPr>
              <a:t>to the Title IX coordinator all relevant details about the alleged sexual violence shared by the victim and the University will need to begin an investigation to determine what happened.</a:t>
            </a:r>
            <a:br>
              <a:rPr lang="en-US" dirty="0">
                <a:solidFill>
                  <a:schemeClr val="tx1"/>
                </a:solidFill>
              </a:rPr>
            </a:br>
            <a:r>
              <a:rPr lang="en-US" dirty="0">
                <a:solidFill>
                  <a:schemeClr val="tx1"/>
                </a:solidFill>
              </a:rPr>
              <a:t/>
            </a:r>
            <a:br>
              <a:rPr lang="en-US" dirty="0">
                <a:solidFill>
                  <a:schemeClr val="tx1"/>
                </a:solidFill>
              </a:rPr>
            </a:br>
            <a:r>
              <a:rPr lang="en-US" b="1" dirty="0">
                <a:solidFill>
                  <a:schemeClr val="tx1"/>
                </a:solidFill>
              </a:rPr>
              <a:t>Resident Directors, Resident Assistants, Area Coordinators, Associate Deans, Dean of Students, President, Vice Presidents, Assistant Vice Presidents, Academic Department Heads, Academic Deans, Athletic Director, Assistant Coaches, Head Coaches, Faculty Advisors for Student Groups, employees in the Department of Public Safety.</a:t>
            </a:r>
            <a:br>
              <a:rPr lang="en-US" b="1" dirty="0">
                <a:solidFill>
                  <a:schemeClr val="tx1"/>
                </a:solidFill>
              </a:rPr>
            </a:br>
            <a:r>
              <a:rPr lang="en-US" b="1" dirty="0">
                <a:solidFill>
                  <a:schemeClr val="tx1"/>
                </a:solidFill>
              </a:rPr>
              <a:t/>
            </a:r>
            <a:br>
              <a:rPr lang="en-US" b="1" dirty="0">
                <a:solidFill>
                  <a:schemeClr val="tx1"/>
                </a:solidFill>
              </a:rPr>
            </a:br>
            <a:endParaRPr lang="en-US"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611" y="1000240"/>
            <a:ext cx="3143250" cy="1905000"/>
          </a:xfrm>
          <a:prstGeom prst="rect">
            <a:avLst/>
          </a:prstGeom>
        </p:spPr>
      </p:pic>
    </p:spTree>
    <p:extLst>
      <p:ext uri="{BB962C8B-B14F-4D97-AF65-F5344CB8AC3E}">
        <p14:creationId xmlns:p14="http://schemas.microsoft.com/office/powerpoint/2010/main" val="685086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a:t>
            </a:r>
            <a:endParaRPr lang="en-US" dirty="0"/>
          </a:p>
        </p:txBody>
      </p:sp>
    </p:spTree>
    <p:extLst>
      <p:ext uri="{BB962C8B-B14F-4D97-AF65-F5344CB8AC3E}">
        <p14:creationId xmlns:p14="http://schemas.microsoft.com/office/powerpoint/2010/main" val="3826918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Jerry cares</a:t>
            </a:r>
            <a:endParaRPr lang="en-US" dirty="0"/>
          </a:p>
        </p:txBody>
      </p:sp>
      <p:sp>
        <p:nvSpPr>
          <p:cNvPr id="3" name="Content Placeholder 2"/>
          <p:cNvSpPr>
            <a:spLocks noGrp="1"/>
          </p:cNvSpPr>
          <p:nvPr>
            <p:ph idx="1"/>
          </p:nvPr>
        </p:nvSpPr>
        <p:spPr>
          <a:xfrm>
            <a:off x="1251678" y="1179576"/>
            <a:ext cx="10178322" cy="5678424"/>
          </a:xfrm>
        </p:spPr>
        <p:txBody>
          <a:bodyPr>
            <a:normAutofit/>
          </a:bodyPr>
          <a:lstStyle/>
          <a:p>
            <a:pPr marL="0" indent="0">
              <a:buNone/>
            </a:pPr>
            <a:r>
              <a:rPr lang="en-US" dirty="0"/>
              <a:t>As a student, faculty, or staff member at Arkansas Tech, you’re part of something big. </a:t>
            </a:r>
            <a:r>
              <a:rPr lang="en-US" dirty="0" smtClean="0"/>
              <a:t> </a:t>
            </a:r>
            <a:r>
              <a:rPr lang="en-US" b="1" dirty="0" smtClean="0">
                <a:solidFill>
                  <a:schemeClr val="tx1"/>
                </a:solidFill>
              </a:rPr>
              <a:t>You’re </a:t>
            </a:r>
            <a:r>
              <a:rPr lang="en-US" b="1" dirty="0">
                <a:solidFill>
                  <a:schemeClr val="tx1"/>
                </a:solidFill>
              </a:rPr>
              <a:t>part of a family</a:t>
            </a:r>
            <a:r>
              <a:rPr lang="en-US" dirty="0"/>
              <a:t> - a strong family, sharing life together. </a:t>
            </a:r>
            <a:endParaRPr lang="en-US" dirty="0" smtClean="0"/>
          </a:p>
          <a:p>
            <a:pPr marL="0" indent="0">
              <a:buNone/>
            </a:pPr>
            <a:r>
              <a:rPr lang="en-US" dirty="0" smtClean="0"/>
              <a:t>These </a:t>
            </a:r>
            <a:r>
              <a:rPr lang="en-US" dirty="0"/>
              <a:t>relationships make Tech a </a:t>
            </a:r>
            <a:r>
              <a:rPr lang="en-US" b="1" dirty="0">
                <a:solidFill>
                  <a:schemeClr val="tx1"/>
                </a:solidFill>
              </a:rPr>
              <a:t>special place</a:t>
            </a:r>
            <a:r>
              <a:rPr lang="en-US" dirty="0"/>
              <a:t>. </a:t>
            </a:r>
          </a:p>
          <a:p>
            <a:pPr marL="0" indent="0">
              <a:buNone/>
            </a:pPr>
            <a:r>
              <a:rPr lang="en-US" dirty="0"/>
              <a:t>Just like any family, university families face </a:t>
            </a:r>
            <a:r>
              <a:rPr lang="en-US" b="1" dirty="0">
                <a:solidFill>
                  <a:schemeClr val="tx1"/>
                </a:solidFill>
              </a:rPr>
              <a:t>tough issues </a:t>
            </a:r>
            <a:r>
              <a:rPr lang="en-US" dirty="0"/>
              <a:t>together. </a:t>
            </a:r>
            <a:r>
              <a:rPr lang="en-US" dirty="0" smtClean="0"/>
              <a:t> </a:t>
            </a:r>
          </a:p>
          <a:p>
            <a:pPr marL="0" indent="0">
              <a:buNone/>
            </a:pPr>
            <a:r>
              <a:rPr lang="en-US" dirty="0" smtClean="0"/>
              <a:t>We </a:t>
            </a:r>
            <a:r>
              <a:rPr lang="en-US" dirty="0"/>
              <a:t>share in </a:t>
            </a:r>
            <a:r>
              <a:rPr lang="en-US" dirty="0" smtClean="0"/>
              <a:t>the </a:t>
            </a:r>
            <a:r>
              <a:rPr lang="en-US" dirty="0"/>
              <a:t>responsibility of </a:t>
            </a:r>
            <a:r>
              <a:rPr lang="en-US" b="1" dirty="0">
                <a:solidFill>
                  <a:schemeClr val="tx1"/>
                </a:solidFill>
              </a:rPr>
              <a:t>working together </a:t>
            </a:r>
            <a:r>
              <a:rPr lang="en-US" dirty="0"/>
              <a:t>to ensure that we have </a:t>
            </a:r>
            <a:r>
              <a:rPr lang="en-US" dirty="0" smtClean="0"/>
              <a:t>a </a:t>
            </a:r>
            <a:r>
              <a:rPr lang="en-US" b="1" dirty="0" smtClean="0">
                <a:solidFill>
                  <a:schemeClr val="tx1"/>
                </a:solidFill>
              </a:rPr>
              <a:t>safe and supportive environment</a:t>
            </a:r>
            <a:r>
              <a:rPr lang="en-US" dirty="0" smtClean="0">
                <a:solidFill>
                  <a:schemeClr val="tx1"/>
                </a:solidFill>
              </a:rPr>
              <a:t>.</a:t>
            </a:r>
            <a:endParaRPr lang="en-US" dirty="0">
              <a:solidFill>
                <a:schemeClr val="tx1"/>
              </a:solidFill>
            </a:endParaRPr>
          </a:p>
          <a:p>
            <a:pPr marL="0" indent="0">
              <a:buNone/>
            </a:pPr>
            <a:r>
              <a:rPr lang="en-US" dirty="0"/>
              <a:t>Ignoring or pretending problems don’t exist is not the answer. </a:t>
            </a:r>
            <a:r>
              <a:rPr lang="en-US" dirty="0" smtClean="0"/>
              <a:t> </a:t>
            </a:r>
            <a:r>
              <a:rPr lang="en-US" b="1" dirty="0" smtClean="0">
                <a:solidFill>
                  <a:schemeClr val="tx1"/>
                </a:solidFill>
              </a:rPr>
              <a:t>We </a:t>
            </a:r>
            <a:r>
              <a:rPr lang="en-US" b="1" dirty="0">
                <a:solidFill>
                  <a:schemeClr val="tx1"/>
                </a:solidFill>
              </a:rPr>
              <a:t>need to get involved. </a:t>
            </a:r>
            <a:r>
              <a:rPr lang="en-US" b="1" dirty="0" smtClean="0">
                <a:solidFill>
                  <a:schemeClr val="tx1"/>
                </a:solidFill>
              </a:rPr>
              <a:t> We </a:t>
            </a:r>
            <a:r>
              <a:rPr lang="en-US" b="1" dirty="0">
                <a:solidFill>
                  <a:schemeClr val="tx1"/>
                </a:solidFill>
              </a:rPr>
              <a:t>need to speak up. </a:t>
            </a:r>
            <a:endParaRPr lang="en-US" b="1" dirty="0" smtClean="0">
              <a:solidFill>
                <a:schemeClr val="tx1"/>
              </a:solidFill>
            </a:endParaRPr>
          </a:p>
          <a:p>
            <a:pPr marL="0" indent="0">
              <a:buNone/>
            </a:pPr>
            <a:r>
              <a:rPr lang="en-US" dirty="0" smtClean="0"/>
              <a:t>This session isn’t designed to scare you. It is designed to equip </a:t>
            </a:r>
            <a:r>
              <a:rPr lang="en-US" dirty="0"/>
              <a:t>you with tools, training, and resources necessary to </a:t>
            </a:r>
            <a:r>
              <a:rPr lang="en-US" b="1" dirty="0">
                <a:solidFill>
                  <a:schemeClr val="tx1"/>
                </a:solidFill>
              </a:rPr>
              <a:t>take action</a:t>
            </a:r>
            <a:r>
              <a:rPr lang="en-US" dirty="0"/>
              <a:t>. </a:t>
            </a:r>
            <a:r>
              <a:rPr lang="en-US" dirty="0" smtClean="0"/>
              <a:t> The Jerry Cares campaign is all about taking care of your family, watching their backs, helping you be successful, and keeping our campus safe!</a:t>
            </a:r>
          </a:p>
          <a:p>
            <a:pPr marL="0" indent="0" algn="ctr">
              <a:buNone/>
            </a:pPr>
            <a:endParaRPr lang="en-US" b="1" dirty="0" smtClean="0">
              <a:solidFill>
                <a:schemeClr val="tx1"/>
              </a:solidFill>
            </a:endParaRPr>
          </a:p>
          <a:p>
            <a:pPr marL="0" indent="0" algn="ctr">
              <a:buNone/>
            </a:pPr>
            <a:endParaRPr lang="en-US" b="1" dirty="0">
              <a:solidFill>
                <a:schemeClr val="tx1"/>
              </a:solidFill>
            </a:endParaRPr>
          </a:p>
          <a:p>
            <a:pPr marL="0" indent="0" algn="ctr">
              <a:buNone/>
            </a:pPr>
            <a:r>
              <a:rPr lang="en-US" b="1" dirty="0" smtClean="0">
                <a:solidFill>
                  <a:schemeClr val="tx1"/>
                </a:solidFill>
              </a:rPr>
              <a:t>We </a:t>
            </a:r>
            <a:r>
              <a:rPr lang="en-US" b="1" dirty="0">
                <a:solidFill>
                  <a:schemeClr val="tx1"/>
                </a:solidFill>
              </a:rPr>
              <a:t>support. We inspire. We act. Together We Fight On!</a:t>
            </a:r>
            <a:endParaRPr lang="en-US" dirty="0">
              <a:solidFill>
                <a:schemeClr val="tx1"/>
              </a:solidFill>
            </a:endParaRPr>
          </a:p>
        </p:txBody>
      </p:sp>
    </p:spTree>
    <p:extLst>
      <p:ext uri="{BB962C8B-B14F-4D97-AF65-F5344CB8AC3E}">
        <p14:creationId xmlns:p14="http://schemas.microsoft.com/office/powerpoint/2010/main" val="389943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382385"/>
            <a:ext cx="10492303" cy="1492132"/>
          </a:xfrm>
        </p:spPr>
        <p:txBody>
          <a:bodyPr>
            <a:normAutofit fontScale="90000"/>
          </a:bodyPr>
          <a:lstStyle/>
          <a:p>
            <a:r>
              <a:rPr lang="en-US" dirty="0"/>
              <a:t>Anyone wishing to make a sexual misconduct complaint should contact:</a:t>
            </a:r>
            <a:br>
              <a:rPr lang="en-US" dirty="0"/>
            </a:br>
            <a:endParaRPr lang="en-US" dirty="0"/>
          </a:p>
        </p:txBody>
      </p:sp>
      <p:sp>
        <p:nvSpPr>
          <p:cNvPr id="3" name="Content Placeholder 2"/>
          <p:cNvSpPr>
            <a:spLocks noGrp="1"/>
          </p:cNvSpPr>
          <p:nvPr>
            <p:ph idx="1"/>
          </p:nvPr>
        </p:nvSpPr>
        <p:spPr>
          <a:xfrm>
            <a:off x="1251678" y="2544895"/>
            <a:ext cx="10178322" cy="4527933"/>
          </a:xfrm>
        </p:spPr>
        <p:txBody>
          <a:bodyPr>
            <a:normAutofit/>
          </a:bodyPr>
          <a:lstStyle/>
          <a:p>
            <a:pPr marL="0" indent="0">
              <a:lnSpc>
                <a:spcPct val="100000"/>
              </a:lnSpc>
              <a:buNone/>
            </a:pPr>
            <a:r>
              <a:rPr lang="en-US" b="1" dirty="0">
                <a:solidFill>
                  <a:srgbClr val="FFC000"/>
                </a:solidFill>
              </a:rPr>
              <a:t>Jennifer Fleming, Title IX Coordinator</a:t>
            </a:r>
            <a:r>
              <a:rPr lang="en-US" dirty="0">
                <a:solidFill>
                  <a:schemeClr val="tx1"/>
                </a:solidFill>
              </a:rPr>
              <a:t>, whose office is in Room 212 of the Administration Building. </a:t>
            </a:r>
            <a:endParaRPr lang="en-US" dirty="0" smtClean="0">
              <a:solidFill>
                <a:schemeClr val="tx1"/>
              </a:solidFill>
            </a:endParaRPr>
          </a:p>
          <a:p>
            <a:pPr marL="0" indent="0">
              <a:lnSpc>
                <a:spcPct val="100000"/>
              </a:lnSpc>
              <a:buNone/>
            </a:pPr>
            <a:r>
              <a:rPr lang="en-US" dirty="0">
                <a:solidFill>
                  <a:schemeClr val="tx1"/>
                </a:solidFill>
              </a:rPr>
              <a:t/>
            </a:r>
            <a:br>
              <a:rPr lang="en-US" dirty="0">
                <a:solidFill>
                  <a:schemeClr val="tx1"/>
                </a:solidFill>
              </a:rPr>
            </a:br>
            <a:r>
              <a:rPr lang="en-US" dirty="0">
                <a:solidFill>
                  <a:schemeClr val="tx1"/>
                </a:solidFill>
              </a:rPr>
              <a:t>As the Title IX Coordinator, Ms. Fleming receives </a:t>
            </a:r>
            <a:r>
              <a:rPr lang="en-US" dirty="0" smtClean="0">
                <a:solidFill>
                  <a:schemeClr val="tx1"/>
                </a:solidFill>
              </a:rPr>
              <a:t/>
            </a:r>
            <a:br>
              <a:rPr lang="en-US" dirty="0" smtClean="0">
                <a:solidFill>
                  <a:schemeClr val="tx1"/>
                </a:solidFill>
              </a:rPr>
            </a:br>
            <a:r>
              <a:rPr lang="en-US" dirty="0" smtClean="0">
                <a:solidFill>
                  <a:schemeClr val="tx1"/>
                </a:solidFill>
              </a:rPr>
              <a:t>and </a:t>
            </a:r>
            <a:r>
              <a:rPr lang="en-US" dirty="0">
                <a:solidFill>
                  <a:schemeClr val="tx1"/>
                </a:solidFill>
              </a:rPr>
              <a:t>investigates reports of discrimination, including sexual misconduct. </a:t>
            </a:r>
            <a:br>
              <a:rPr lang="en-US" dirty="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Ms</a:t>
            </a:r>
            <a:r>
              <a:rPr lang="en-US" dirty="0">
                <a:solidFill>
                  <a:schemeClr val="tx1"/>
                </a:solidFill>
              </a:rPr>
              <a:t>. Fleming may be contacted </a:t>
            </a:r>
            <a:br>
              <a:rPr lang="en-US" dirty="0">
                <a:solidFill>
                  <a:schemeClr val="tx1"/>
                </a:solidFill>
              </a:rPr>
            </a:br>
            <a:r>
              <a:rPr lang="en-US" dirty="0">
                <a:solidFill>
                  <a:schemeClr val="tx1"/>
                </a:solidFill>
              </a:rPr>
              <a:t>during business hours </a:t>
            </a:r>
            <a:br>
              <a:rPr lang="en-US" dirty="0">
                <a:solidFill>
                  <a:schemeClr val="tx1"/>
                </a:solidFill>
              </a:rPr>
            </a:br>
            <a:r>
              <a:rPr lang="en-US" dirty="0">
                <a:solidFill>
                  <a:schemeClr val="tx1"/>
                </a:solidFill>
              </a:rPr>
              <a:t>(8:00 a.m. to 5:00 p.m., Monday through Friday)</a:t>
            </a:r>
            <a:br>
              <a:rPr lang="en-US" dirty="0">
                <a:solidFill>
                  <a:schemeClr val="tx1"/>
                </a:solidFill>
              </a:rPr>
            </a:br>
            <a:r>
              <a:rPr lang="en-US" dirty="0">
                <a:solidFill>
                  <a:schemeClr val="tx1"/>
                </a:solidFill>
              </a:rPr>
              <a:t>by phone </a:t>
            </a:r>
            <a:r>
              <a:rPr lang="en-US" dirty="0" smtClean="0">
                <a:solidFill>
                  <a:schemeClr val="tx1"/>
                </a:solidFill>
              </a:rPr>
              <a:t>at (</a:t>
            </a:r>
            <a:r>
              <a:rPr lang="en-US" dirty="0">
                <a:solidFill>
                  <a:schemeClr val="tx1"/>
                </a:solidFill>
              </a:rPr>
              <a:t>479) </a:t>
            </a:r>
            <a:r>
              <a:rPr lang="en-US" dirty="0" smtClean="0">
                <a:solidFill>
                  <a:schemeClr val="tx1"/>
                </a:solidFill>
              </a:rPr>
              <a:t>498-6020 and email at </a:t>
            </a:r>
            <a:r>
              <a:rPr lang="en-US" dirty="0">
                <a:solidFill>
                  <a:schemeClr val="tx1"/>
                </a:solidFill>
              </a:rPr>
              <a:t>jfleming@atu.edu</a:t>
            </a:r>
            <a:br>
              <a:rPr lang="en-US" dirty="0">
                <a:solidFill>
                  <a:schemeClr val="tx1"/>
                </a:solidFill>
              </a:rPr>
            </a:br>
            <a:endParaRPr lang="en-US"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4848" y="3236203"/>
            <a:ext cx="2203374" cy="3305062"/>
          </a:xfrm>
          <a:prstGeom prst="rect">
            <a:avLst/>
          </a:prstGeom>
        </p:spPr>
      </p:pic>
    </p:spTree>
    <p:extLst>
      <p:ext uri="{BB962C8B-B14F-4D97-AF65-F5344CB8AC3E}">
        <p14:creationId xmlns:p14="http://schemas.microsoft.com/office/powerpoint/2010/main" val="980987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Bystander intervention</a:t>
            </a:r>
            <a:endParaRPr lang="en-US" dirty="0"/>
          </a:p>
        </p:txBody>
      </p:sp>
      <p:sp>
        <p:nvSpPr>
          <p:cNvPr id="5" name="Text Placeholder 4"/>
          <p:cNvSpPr>
            <a:spLocks noGrp="1"/>
          </p:cNvSpPr>
          <p:nvPr>
            <p:ph type="body" idx="1"/>
          </p:nvPr>
        </p:nvSpPr>
        <p:spPr/>
        <p:txBody>
          <a:bodyPr>
            <a:normAutofit/>
          </a:bodyPr>
          <a:lstStyle/>
          <a:p>
            <a:r>
              <a:rPr lang="en-US" b="0" dirty="0" smtClean="0"/>
              <a:t>See something, do something</a:t>
            </a:r>
            <a:endParaRPr lang="en-US" dirty="0"/>
          </a:p>
        </p:txBody>
      </p:sp>
    </p:spTree>
    <p:extLst>
      <p:ext uri="{BB962C8B-B14F-4D97-AF65-F5344CB8AC3E}">
        <p14:creationId xmlns:p14="http://schemas.microsoft.com/office/powerpoint/2010/main" val="3119077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961673"/>
          </a:xfrm>
        </p:spPr>
        <p:txBody>
          <a:bodyPr>
            <a:normAutofit/>
          </a:bodyPr>
          <a:lstStyle/>
          <a:p>
            <a:r>
              <a:rPr lang="en-US" dirty="0" smtClean="0"/>
              <a:t>You have a role to play!</a:t>
            </a:r>
            <a:endParaRPr lang="en-US" dirty="0"/>
          </a:p>
        </p:txBody>
      </p:sp>
      <p:sp>
        <p:nvSpPr>
          <p:cNvPr id="3" name="Content Placeholder 2"/>
          <p:cNvSpPr>
            <a:spLocks noGrp="1"/>
          </p:cNvSpPr>
          <p:nvPr>
            <p:ph idx="1"/>
          </p:nvPr>
        </p:nvSpPr>
        <p:spPr>
          <a:xfrm>
            <a:off x="1251678" y="1432193"/>
            <a:ext cx="10178322" cy="5332164"/>
          </a:xfrm>
        </p:spPr>
        <p:txBody>
          <a:bodyPr>
            <a:normAutofit/>
          </a:bodyPr>
          <a:lstStyle/>
          <a:p>
            <a:pPr marL="0" indent="0">
              <a:buNone/>
            </a:pPr>
            <a:r>
              <a:rPr lang="en-US" sz="3500" b="1" dirty="0" smtClean="0">
                <a:solidFill>
                  <a:srgbClr val="FFC000"/>
                </a:solidFill>
              </a:rPr>
              <a:t>Taking action and preventing or interrupting dangerous activity doesn’t have to be hard. But many people won’t. Instead, they think… </a:t>
            </a:r>
          </a:p>
          <a:p>
            <a:pPr marL="0" indent="0">
              <a:buNone/>
            </a:pPr>
            <a:endParaRPr lang="en-US" sz="1600" b="1" dirty="0" smtClean="0">
              <a:solidFill>
                <a:srgbClr val="FFC000"/>
              </a:solidFill>
            </a:endParaRPr>
          </a:p>
          <a:p>
            <a:r>
              <a:rPr lang="en-US" sz="3600" dirty="0" smtClean="0">
                <a:solidFill>
                  <a:schemeClr val="tx1"/>
                </a:solidFill>
              </a:rPr>
              <a:t>I </a:t>
            </a:r>
            <a:r>
              <a:rPr lang="en-US" sz="3600" dirty="0">
                <a:solidFill>
                  <a:schemeClr val="tx1"/>
                </a:solidFill>
              </a:rPr>
              <a:t>don’t know the whole story. Surely, this isn’t </a:t>
            </a:r>
            <a:r>
              <a:rPr lang="en-US" sz="3600" dirty="0" smtClean="0">
                <a:solidFill>
                  <a:schemeClr val="tx1"/>
                </a:solidFill>
              </a:rPr>
              <a:t>happening.</a:t>
            </a:r>
          </a:p>
          <a:p>
            <a:r>
              <a:rPr lang="en-US" sz="3600" dirty="0" smtClean="0">
                <a:solidFill>
                  <a:schemeClr val="tx1"/>
                </a:solidFill>
              </a:rPr>
              <a:t>It’s </a:t>
            </a:r>
            <a:r>
              <a:rPr lang="en-US" sz="3600" dirty="0">
                <a:solidFill>
                  <a:schemeClr val="tx1"/>
                </a:solidFill>
              </a:rPr>
              <a:t>not my </a:t>
            </a:r>
            <a:r>
              <a:rPr lang="en-US" sz="3600" dirty="0" smtClean="0">
                <a:solidFill>
                  <a:schemeClr val="tx1"/>
                </a:solidFill>
              </a:rPr>
              <a:t>problem.</a:t>
            </a:r>
          </a:p>
          <a:p>
            <a:r>
              <a:rPr lang="en-US" sz="3600" dirty="0" smtClean="0">
                <a:solidFill>
                  <a:schemeClr val="tx1"/>
                </a:solidFill>
              </a:rPr>
              <a:t>Someone </a:t>
            </a:r>
            <a:r>
              <a:rPr lang="en-US" sz="3600" dirty="0">
                <a:solidFill>
                  <a:schemeClr val="tx1"/>
                </a:solidFill>
              </a:rPr>
              <a:t>else will do something. </a:t>
            </a:r>
          </a:p>
          <a:p>
            <a:endParaRPr lang="en-US" b="1" dirty="0">
              <a:solidFill>
                <a:schemeClr val="tx1"/>
              </a:solidFill>
            </a:endParaRPr>
          </a:p>
        </p:txBody>
      </p:sp>
    </p:spTree>
    <p:extLst>
      <p:ext uri="{BB962C8B-B14F-4D97-AF65-F5344CB8AC3E}">
        <p14:creationId xmlns:p14="http://schemas.microsoft.com/office/powerpoint/2010/main" val="2017752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tx1"/>
                </a:solidFill>
              </a:rPr>
              <a:t>But, </a:t>
            </a:r>
            <a:r>
              <a:rPr lang="en-US" sz="5400" b="1" dirty="0">
                <a:solidFill>
                  <a:schemeClr val="tx1"/>
                </a:solidFill>
              </a:rPr>
              <a:t>It could be as simple </a:t>
            </a:r>
            <a:r>
              <a:rPr lang="en-US" sz="5400" b="1" dirty="0" smtClean="0">
                <a:solidFill>
                  <a:schemeClr val="tx1"/>
                </a:solidFill>
              </a:rPr>
              <a:t>as. . .</a:t>
            </a:r>
            <a:r>
              <a:rPr lang="en-US" sz="5400" b="1" dirty="0">
                <a:solidFill>
                  <a:srgbClr val="FFC000"/>
                </a:solidFill>
              </a:rPr>
              <a:t/>
            </a:r>
            <a:br>
              <a:rPr lang="en-US" sz="5400" b="1" dirty="0">
                <a:solidFill>
                  <a:srgbClr val="FFC000"/>
                </a:solidFill>
              </a:rPr>
            </a:br>
            <a:endParaRPr lang="en-US" dirty="0"/>
          </a:p>
        </p:txBody>
      </p:sp>
      <p:sp>
        <p:nvSpPr>
          <p:cNvPr id="5" name="Content Placeholder 4"/>
          <p:cNvSpPr>
            <a:spLocks noGrp="1"/>
          </p:cNvSpPr>
          <p:nvPr>
            <p:ph idx="1"/>
          </p:nvPr>
        </p:nvSpPr>
        <p:spPr>
          <a:xfrm>
            <a:off x="1251678" y="1377107"/>
            <a:ext cx="10178322" cy="5288097"/>
          </a:xfrm>
        </p:spPr>
        <p:txBody>
          <a:bodyPr>
            <a:normAutofit/>
          </a:bodyPr>
          <a:lstStyle/>
          <a:p>
            <a:r>
              <a:rPr lang="en-US" dirty="0" smtClean="0">
                <a:solidFill>
                  <a:schemeClr val="tx1"/>
                </a:solidFill>
              </a:rPr>
              <a:t>“Accidentally</a:t>
            </a:r>
            <a:r>
              <a:rPr lang="en-US" dirty="0">
                <a:solidFill>
                  <a:schemeClr val="tx1"/>
                </a:solidFill>
              </a:rPr>
              <a:t>” spilling a drink on a person who is attempting to take advantage of another at a party.  This can interrupt harmful plans and give the victim an out.</a:t>
            </a:r>
          </a:p>
          <a:p>
            <a:r>
              <a:rPr lang="en-US" dirty="0">
                <a:solidFill>
                  <a:schemeClr val="tx1"/>
                </a:solidFill>
              </a:rPr>
              <a:t>Speaking up and not letting friends leave a party or go to a secluded area with a new acquaintance. Staying in groups is safer.</a:t>
            </a:r>
          </a:p>
          <a:p>
            <a:r>
              <a:rPr lang="en-US" dirty="0">
                <a:solidFill>
                  <a:schemeClr val="tx1"/>
                </a:solidFill>
              </a:rPr>
              <a:t>Inserting yourself into a conversation where another person seems unsafe, creating a distraction. </a:t>
            </a:r>
            <a:r>
              <a:rPr lang="en-US" dirty="0" smtClean="0">
                <a:solidFill>
                  <a:schemeClr val="tx1"/>
                </a:solidFill>
              </a:rPr>
              <a:t>(i.e. You see someone in trouble at a party, maybe you approach and say “Hey, your friend needs help. Come with me.”)</a:t>
            </a:r>
            <a:endParaRPr lang="en-US" dirty="0">
              <a:solidFill>
                <a:schemeClr val="tx1"/>
              </a:solidFill>
            </a:endParaRPr>
          </a:p>
          <a:p>
            <a:r>
              <a:rPr lang="en-US" dirty="0">
                <a:solidFill>
                  <a:schemeClr val="tx1"/>
                </a:solidFill>
              </a:rPr>
              <a:t>Not being afraid to call police if a situation seems to be escalating, like when someone starts yelling at or hitting another</a:t>
            </a:r>
            <a:r>
              <a:rPr lang="en-US" dirty="0" smtClean="0">
                <a:solidFill>
                  <a:schemeClr val="tx1"/>
                </a:solidFill>
              </a:rPr>
              <a:t>.</a:t>
            </a:r>
          </a:p>
          <a:p>
            <a:endParaRPr lang="en-US" dirty="0"/>
          </a:p>
          <a:p>
            <a:pPr marL="0" indent="0" algn="ctr">
              <a:buNone/>
            </a:pPr>
            <a:r>
              <a:rPr lang="en-US" b="1" dirty="0">
                <a:solidFill>
                  <a:schemeClr val="tx1"/>
                </a:solidFill>
              </a:rPr>
              <a:t>Remembering to trust your instincts. If you think something is wrong in a situation, chances are most people around you feel the same </a:t>
            </a:r>
            <a:r>
              <a:rPr lang="en-US" b="1" dirty="0" smtClean="0">
                <a:solidFill>
                  <a:schemeClr val="tx1"/>
                </a:solidFill>
              </a:rPr>
              <a:t>way. Take </a:t>
            </a:r>
            <a:r>
              <a:rPr lang="en-US" b="1" dirty="0">
                <a:solidFill>
                  <a:schemeClr val="tx1"/>
                </a:solidFill>
              </a:rPr>
              <a:t>action and speak up. Others will typically follow.</a:t>
            </a:r>
          </a:p>
          <a:p>
            <a:endParaRPr lang="en-US" dirty="0"/>
          </a:p>
        </p:txBody>
      </p:sp>
    </p:spTree>
    <p:extLst>
      <p:ext uri="{BB962C8B-B14F-4D97-AF65-F5344CB8AC3E}">
        <p14:creationId xmlns:p14="http://schemas.microsoft.com/office/powerpoint/2010/main" val="3752688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Simple actions can make a big difference, just watch snack man. . .</a:t>
            </a:r>
            <a:endParaRPr lang="en-US" dirty="0"/>
          </a:p>
        </p:txBody>
      </p:sp>
      <p:sp>
        <p:nvSpPr>
          <p:cNvPr id="9" name="Content Placeholder 8"/>
          <p:cNvSpPr>
            <a:spLocks noGrp="1"/>
          </p:cNvSpPr>
          <p:nvPr>
            <p:ph idx="1"/>
          </p:nvPr>
        </p:nvSpPr>
        <p:spPr>
          <a:xfrm>
            <a:off x="1251677" y="2286001"/>
            <a:ext cx="10492303" cy="4169883"/>
          </a:xfrm>
        </p:spPr>
        <p:txBody>
          <a:bodyPr/>
          <a:lstStyle/>
          <a:p>
            <a:r>
              <a:rPr lang="en-US" sz="2800" b="1" dirty="0"/>
              <a:t>Video #1</a:t>
            </a:r>
            <a:r>
              <a:rPr lang="en-US" sz="2800" dirty="0"/>
              <a:t>	</a:t>
            </a:r>
            <a:r>
              <a:rPr lang="en-US" sz="2800" dirty="0">
                <a:solidFill>
                  <a:schemeClr val="tx1"/>
                </a:solidFill>
                <a:hlinkClick r:id="rId2"/>
              </a:rPr>
              <a:t>https://</a:t>
            </a:r>
            <a:r>
              <a:rPr lang="en-US" sz="2800" dirty="0" smtClean="0">
                <a:solidFill>
                  <a:schemeClr val="tx1"/>
                </a:solidFill>
                <a:hlinkClick r:id="rId2"/>
              </a:rPr>
              <a:t>www.youtube.com/watch?v=Erlw-ODVZxU</a:t>
            </a:r>
            <a:endParaRPr lang="en-US" sz="2800" dirty="0" smtClean="0">
              <a:solidFill>
                <a:schemeClr val="tx1"/>
              </a:solidFill>
            </a:endParaRPr>
          </a:p>
          <a:p>
            <a:endParaRPr lang="en-US" sz="2800" dirty="0"/>
          </a:p>
          <a:p>
            <a:r>
              <a:rPr lang="en-US" sz="2800" b="1" dirty="0"/>
              <a:t>Video #2</a:t>
            </a:r>
            <a:r>
              <a:rPr lang="en-US" sz="2800" dirty="0"/>
              <a:t>	</a:t>
            </a:r>
            <a:r>
              <a:rPr lang="en-US" sz="2800" dirty="0">
                <a:hlinkClick r:id="rId3"/>
              </a:rPr>
              <a:t>https://</a:t>
            </a:r>
            <a:r>
              <a:rPr lang="en-US" sz="2800" dirty="0" smtClean="0">
                <a:hlinkClick r:id="rId3"/>
              </a:rPr>
              <a:t>www.youtube.com/watch?v=b58mzz7mQpg</a:t>
            </a:r>
            <a:endParaRPr lang="en-US" sz="2800" dirty="0" smtClean="0"/>
          </a:p>
          <a:p>
            <a:endParaRPr lang="en-US" dirty="0"/>
          </a:p>
        </p:txBody>
      </p:sp>
    </p:spTree>
    <p:extLst>
      <p:ext uri="{BB962C8B-B14F-4D97-AF65-F5344CB8AC3E}">
        <p14:creationId xmlns:p14="http://schemas.microsoft.com/office/powerpoint/2010/main" val="3065762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Bystander 101</a:t>
            </a:r>
            <a:endParaRPr lang="en-US" dirty="0"/>
          </a:p>
        </p:txBody>
      </p:sp>
      <p:sp>
        <p:nvSpPr>
          <p:cNvPr id="3" name="Content Placeholder 2"/>
          <p:cNvSpPr>
            <a:spLocks noGrp="1"/>
          </p:cNvSpPr>
          <p:nvPr>
            <p:ph idx="1"/>
          </p:nvPr>
        </p:nvSpPr>
        <p:spPr>
          <a:xfrm>
            <a:off x="1251678" y="1325880"/>
            <a:ext cx="10178322" cy="5285231"/>
          </a:xfrm>
        </p:spPr>
        <p:txBody>
          <a:bodyPr>
            <a:noAutofit/>
          </a:bodyPr>
          <a:lstStyle/>
          <a:p>
            <a:pPr marL="457200" indent="-457200">
              <a:buFont typeface="+mj-lt"/>
              <a:buAutoNum type="arabicPeriod"/>
            </a:pPr>
            <a:r>
              <a:rPr lang="en-US" sz="4400" b="1" dirty="0" smtClean="0">
                <a:solidFill>
                  <a:srgbClr val="FFC000"/>
                </a:solidFill>
              </a:rPr>
              <a:t>NOTICE</a:t>
            </a:r>
            <a:r>
              <a:rPr lang="en-US" sz="4400" dirty="0" smtClean="0">
                <a:solidFill>
                  <a:schemeClr val="tx1"/>
                </a:solidFill>
              </a:rPr>
              <a:t> something is not right</a:t>
            </a:r>
          </a:p>
          <a:p>
            <a:pPr marL="457200" indent="-457200">
              <a:buFont typeface="+mj-lt"/>
              <a:buAutoNum type="arabicPeriod"/>
            </a:pPr>
            <a:r>
              <a:rPr lang="en-US" sz="4400" b="1" dirty="0" smtClean="0">
                <a:solidFill>
                  <a:srgbClr val="FFC000"/>
                </a:solidFill>
              </a:rPr>
              <a:t>IDENTIFY</a:t>
            </a:r>
            <a:r>
              <a:rPr lang="en-US" sz="4400" dirty="0" smtClean="0">
                <a:solidFill>
                  <a:schemeClr val="tx1"/>
                </a:solidFill>
              </a:rPr>
              <a:t> that someone needs help</a:t>
            </a:r>
          </a:p>
          <a:p>
            <a:pPr marL="457200" indent="-457200">
              <a:buFont typeface="+mj-lt"/>
              <a:buAutoNum type="arabicPeriod"/>
            </a:pPr>
            <a:r>
              <a:rPr lang="en-US" sz="4400" b="1" dirty="0" smtClean="0">
                <a:solidFill>
                  <a:srgbClr val="FFC000"/>
                </a:solidFill>
              </a:rPr>
              <a:t>DECIDE TO ACT</a:t>
            </a:r>
            <a:r>
              <a:rPr lang="en-US" sz="4400" dirty="0" smtClean="0">
                <a:solidFill>
                  <a:schemeClr val="tx1"/>
                </a:solidFill>
              </a:rPr>
              <a:t>, and develop an intervention strategy</a:t>
            </a:r>
          </a:p>
          <a:p>
            <a:pPr marL="457200" indent="-457200">
              <a:buFont typeface="+mj-lt"/>
              <a:buAutoNum type="arabicPeriod"/>
            </a:pPr>
            <a:r>
              <a:rPr lang="en-US" sz="4400" b="1" dirty="0" smtClean="0">
                <a:solidFill>
                  <a:srgbClr val="FFC000"/>
                </a:solidFill>
              </a:rPr>
              <a:t>INTERVENE SAFELY</a:t>
            </a:r>
            <a:r>
              <a:rPr lang="en-US" sz="4400" dirty="0" smtClean="0">
                <a:solidFill>
                  <a:schemeClr val="tx1"/>
                </a:solidFill>
              </a:rPr>
              <a:t>, either alone or with others</a:t>
            </a:r>
            <a:endParaRPr lang="en-US" sz="4400" dirty="0">
              <a:solidFill>
                <a:schemeClr val="tx1"/>
              </a:solidFill>
            </a:endParaRPr>
          </a:p>
        </p:txBody>
      </p:sp>
      <p:pic>
        <p:nvPicPr>
          <p:cNvPr id="4" name="Picture 3"/>
          <p:cNvPicPr>
            <a:picLocks noChangeAspect="1"/>
          </p:cNvPicPr>
          <p:nvPr/>
        </p:nvPicPr>
        <p:blipFill>
          <a:blip r:embed="rId2"/>
          <a:stretch>
            <a:fillRect/>
          </a:stretch>
        </p:blipFill>
        <p:spPr>
          <a:xfrm>
            <a:off x="6793992" y="5374131"/>
            <a:ext cx="3903916" cy="1108774"/>
          </a:xfrm>
          <a:prstGeom prst="rect">
            <a:avLst/>
          </a:prstGeom>
        </p:spPr>
      </p:pic>
    </p:spTree>
    <p:extLst>
      <p:ext uri="{BB962C8B-B14F-4D97-AF65-F5344CB8AC3E}">
        <p14:creationId xmlns:p14="http://schemas.microsoft.com/office/powerpoint/2010/main" val="2035038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347473"/>
            <a:ext cx="10178322" cy="5532120"/>
          </a:xfrm>
        </p:spPr>
        <p:txBody>
          <a:bodyPr>
            <a:normAutofit/>
          </a:bodyPr>
          <a:lstStyle/>
          <a:p>
            <a:pPr marL="0" indent="0" algn="ctr">
              <a:buNone/>
            </a:pPr>
            <a:r>
              <a:rPr lang="en-US" sz="5400" dirty="0" smtClean="0">
                <a:solidFill>
                  <a:schemeClr val="tx1"/>
                </a:solidFill>
              </a:rPr>
              <a:t>Did you know that </a:t>
            </a:r>
            <a:r>
              <a:rPr lang="en-US" sz="5400" b="1" dirty="0" smtClean="0">
                <a:solidFill>
                  <a:schemeClr val="tx1"/>
                </a:solidFill>
              </a:rPr>
              <a:t>50 percent </a:t>
            </a:r>
            <a:r>
              <a:rPr lang="en-US" sz="5400" dirty="0" smtClean="0">
                <a:solidFill>
                  <a:schemeClr val="tx1"/>
                </a:solidFill>
              </a:rPr>
              <a:t>of sexual assaults on college campuses involve alcohol consumption by the perpetrator, the victim, or both?</a:t>
            </a:r>
            <a:endParaRPr lang="en-US" sz="5400" dirty="0">
              <a:solidFill>
                <a:schemeClr val="tx1"/>
              </a:solidFill>
            </a:endParaRPr>
          </a:p>
        </p:txBody>
      </p:sp>
      <p:pic>
        <p:nvPicPr>
          <p:cNvPr id="1026" name="Picture 2" descr="Image result for light bu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042" y="4069557"/>
            <a:ext cx="2135594" cy="247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012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&amp; Other drug abuse prevention</a:t>
            </a:r>
            <a:endParaRPr lang="en-US" dirty="0"/>
          </a:p>
        </p:txBody>
      </p:sp>
      <p:sp>
        <p:nvSpPr>
          <p:cNvPr id="3" name="Content Placeholder 2"/>
          <p:cNvSpPr>
            <a:spLocks noGrp="1"/>
          </p:cNvSpPr>
          <p:nvPr>
            <p:ph idx="1"/>
          </p:nvPr>
        </p:nvSpPr>
        <p:spPr>
          <a:xfrm>
            <a:off x="1251678" y="1755648"/>
            <a:ext cx="10178322" cy="5102352"/>
          </a:xfrm>
        </p:spPr>
        <p:txBody>
          <a:bodyPr>
            <a:normAutofit fontScale="92500" lnSpcReduction="10000"/>
          </a:bodyPr>
          <a:lstStyle/>
          <a:p>
            <a:pPr marL="0" indent="0">
              <a:buNone/>
            </a:pPr>
            <a:r>
              <a:rPr lang="en-US" b="1" dirty="0" smtClean="0">
                <a:solidFill>
                  <a:srgbClr val="FFC000"/>
                </a:solidFill>
              </a:rPr>
              <a:t>This is key to your success…</a:t>
            </a:r>
          </a:p>
          <a:p>
            <a:r>
              <a:rPr lang="en-US" b="1" dirty="0" smtClean="0">
                <a:solidFill>
                  <a:schemeClr val="tx1"/>
                </a:solidFill>
              </a:rPr>
              <a:t>Responsible choices </a:t>
            </a:r>
            <a:r>
              <a:rPr lang="en-US" dirty="0" smtClean="0">
                <a:solidFill>
                  <a:schemeClr val="tx1"/>
                </a:solidFill>
              </a:rPr>
              <a:t>about </a:t>
            </a:r>
            <a:r>
              <a:rPr lang="en-US" dirty="0">
                <a:solidFill>
                  <a:schemeClr val="tx1"/>
                </a:solidFill>
              </a:rPr>
              <a:t>alcohol is a must. </a:t>
            </a:r>
            <a:endParaRPr lang="en-US" dirty="0" smtClean="0">
              <a:solidFill>
                <a:schemeClr val="tx1"/>
              </a:solidFill>
            </a:endParaRPr>
          </a:p>
          <a:p>
            <a:r>
              <a:rPr lang="en-US" dirty="0" smtClean="0">
                <a:solidFill>
                  <a:schemeClr val="tx1"/>
                </a:solidFill>
              </a:rPr>
              <a:t>Even </a:t>
            </a:r>
            <a:r>
              <a:rPr lang="en-US" dirty="0">
                <a:solidFill>
                  <a:schemeClr val="tx1"/>
                </a:solidFill>
              </a:rPr>
              <a:t>though you may think differently, the facts show that </a:t>
            </a:r>
            <a:r>
              <a:rPr lang="en-US" b="1" dirty="0" smtClean="0">
                <a:solidFill>
                  <a:schemeClr val="tx1"/>
                </a:solidFill>
              </a:rPr>
              <a:t>most </a:t>
            </a:r>
            <a:r>
              <a:rPr lang="en-US" b="1" dirty="0">
                <a:solidFill>
                  <a:schemeClr val="tx1"/>
                </a:solidFill>
              </a:rPr>
              <a:t>Arkansas Tech students either don’t use alcohol at all or consume </a:t>
            </a:r>
            <a:r>
              <a:rPr lang="en-US" b="1" dirty="0" smtClean="0">
                <a:solidFill>
                  <a:schemeClr val="tx1"/>
                </a:solidFill>
              </a:rPr>
              <a:t>responsibly.</a:t>
            </a:r>
          </a:p>
          <a:p>
            <a:r>
              <a:rPr lang="en-US" dirty="0" smtClean="0">
                <a:solidFill>
                  <a:schemeClr val="tx1"/>
                </a:solidFill>
              </a:rPr>
              <a:t>It’s </a:t>
            </a:r>
            <a:r>
              <a:rPr lang="en-US" dirty="0">
                <a:solidFill>
                  <a:schemeClr val="tx1"/>
                </a:solidFill>
              </a:rPr>
              <a:t>important to </a:t>
            </a:r>
            <a:r>
              <a:rPr lang="en-US" b="1" dirty="0" smtClean="0">
                <a:solidFill>
                  <a:schemeClr val="tx1"/>
                </a:solidFill>
              </a:rPr>
              <a:t>know </a:t>
            </a:r>
            <a:r>
              <a:rPr lang="en-US" b="1" dirty="0">
                <a:solidFill>
                  <a:schemeClr val="tx1"/>
                </a:solidFill>
              </a:rPr>
              <a:t>your </a:t>
            </a:r>
            <a:r>
              <a:rPr lang="en-US" b="1" dirty="0" smtClean="0">
                <a:solidFill>
                  <a:schemeClr val="tx1"/>
                </a:solidFill>
              </a:rPr>
              <a:t>limits </a:t>
            </a:r>
            <a:r>
              <a:rPr lang="en-US" dirty="0" smtClean="0">
                <a:solidFill>
                  <a:schemeClr val="tx1"/>
                </a:solidFill>
              </a:rPr>
              <a:t>with </a:t>
            </a:r>
            <a:r>
              <a:rPr lang="en-US" dirty="0">
                <a:solidFill>
                  <a:schemeClr val="tx1"/>
                </a:solidFill>
              </a:rPr>
              <a:t>alcohol and stick to them</a:t>
            </a:r>
            <a:r>
              <a:rPr lang="en-US" dirty="0" smtClean="0">
                <a:solidFill>
                  <a:schemeClr val="tx1"/>
                </a:solidFill>
              </a:rPr>
              <a:t>.</a:t>
            </a:r>
          </a:p>
          <a:p>
            <a:r>
              <a:rPr lang="en-US" b="1" dirty="0" smtClean="0">
                <a:solidFill>
                  <a:schemeClr val="tx1"/>
                </a:solidFill>
              </a:rPr>
              <a:t>Never </a:t>
            </a:r>
            <a:r>
              <a:rPr lang="en-US" b="1" dirty="0">
                <a:solidFill>
                  <a:schemeClr val="tx1"/>
                </a:solidFill>
              </a:rPr>
              <a:t>drink and drive or </a:t>
            </a:r>
            <a:r>
              <a:rPr lang="en-US" b="1" dirty="0" smtClean="0">
                <a:solidFill>
                  <a:schemeClr val="tx1"/>
                </a:solidFill>
              </a:rPr>
              <a:t>ride </a:t>
            </a:r>
            <a:r>
              <a:rPr lang="en-US" dirty="0" smtClean="0">
                <a:solidFill>
                  <a:schemeClr val="tx1"/>
                </a:solidFill>
              </a:rPr>
              <a:t>with </a:t>
            </a:r>
            <a:r>
              <a:rPr lang="en-US" dirty="0">
                <a:solidFill>
                  <a:schemeClr val="tx1"/>
                </a:solidFill>
              </a:rPr>
              <a:t>someone who has consumed alcohol or used </a:t>
            </a:r>
            <a:r>
              <a:rPr lang="en-US" dirty="0" smtClean="0">
                <a:solidFill>
                  <a:schemeClr val="tx1"/>
                </a:solidFill>
              </a:rPr>
              <a:t>drugs. Don’t </a:t>
            </a:r>
            <a:r>
              <a:rPr lang="en-US" dirty="0">
                <a:solidFill>
                  <a:schemeClr val="tx1"/>
                </a:solidFill>
              </a:rPr>
              <a:t>let your friends either</a:t>
            </a:r>
            <a:r>
              <a:rPr lang="en-US" dirty="0" smtClean="0">
                <a:solidFill>
                  <a:schemeClr val="tx1"/>
                </a:solidFill>
              </a:rPr>
              <a:t>.</a:t>
            </a:r>
          </a:p>
          <a:p>
            <a:r>
              <a:rPr lang="en-US" dirty="0" smtClean="0">
                <a:solidFill>
                  <a:schemeClr val="tx1"/>
                </a:solidFill>
              </a:rPr>
              <a:t>What if you don’t know you’re </a:t>
            </a:r>
            <a:r>
              <a:rPr lang="en-US" b="1" dirty="0" smtClean="0">
                <a:solidFill>
                  <a:schemeClr val="tx1"/>
                </a:solidFill>
              </a:rPr>
              <a:t>pregnant</a:t>
            </a:r>
            <a:r>
              <a:rPr lang="en-US" dirty="0" smtClean="0">
                <a:solidFill>
                  <a:schemeClr val="tx1"/>
                </a:solidFill>
              </a:rPr>
              <a:t> and you’re drinking? There is </a:t>
            </a:r>
            <a:r>
              <a:rPr lang="en-US" b="1" dirty="0" smtClean="0">
                <a:solidFill>
                  <a:schemeClr val="tx1"/>
                </a:solidFill>
              </a:rPr>
              <a:t>no known safe amount </a:t>
            </a:r>
            <a:r>
              <a:rPr lang="en-US" dirty="0" smtClean="0">
                <a:solidFill>
                  <a:schemeClr val="tx1"/>
                </a:solidFill>
              </a:rPr>
              <a:t>of alcohol consumption during pregnancy. Fetal Alcohol Spectrum Disorders affect 40,000 newborns annually.</a:t>
            </a:r>
          </a:p>
          <a:p>
            <a:r>
              <a:rPr lang="en-US" dirty="0" smtClean="0">
                <a:solidFill>
                  <a:schemeClr val="tx1"/>
                </a:solidFill>
              </a:rPr>
              <a:t>Alcohol </a:t>
            </a:r>
            <a:r>
              <a:rPr lang="en-US" dirty="0">
                <a:solidFill>
                  <a:schemeClr val="tx1"/>
                </a:solidFill>
              </a:rPr>
              <a:t>and drugs </a:t>
            </a:r>
            <a:r>
              <a:rPr lang="en-US" dirty="0" smtClean="0">
                <a:solidFill>
                  <a:schemeClr val="tx1"/>
                </a:solidFill>
              </a:rPr>
              <a:t>are </a:t>
            </a:r>
            <a:r>
              <a:rPr lang="en-US" b="1" dirty="0" smtClean="0">
                <a:solidFill>
                  <a:schemeClr val="tx1"/>
                </a:solidFill>
              </a:rPr>
              <a:t>not allowed</a:t>
            </a:r>
            <a:r>
              <a:rPr lang="en-US" dirty="0">
                <a:solidFill>
                  <a:schemeClr val="tx1"/>
                </a:solidFill>
              </a:rPr>
              <a:t> </a:t>
            </a:r>
            <a:r>
              <a:rPr lang="en-US" dirty="0" smtClean="0">
                <a:solidFill>
                  <a:schemeClr val="tx1"/>
                </a:solidFill>
              </a:rPr>
              <a:t>on </a:t>
            </a:r>
            <a:r>
              <a:rPr lang="en-US" dirty="0">
                <a:solidFill>
                  <a:schemeClr val="tx1"/>
                </a:solidFill>
              </a:rPr>
              <a:t>the Tech campus</a:t>
            </a:r>
            <a:r>
              <a:rPr lang="en-US" dirty="0" smtClean="0">
                <a:solidFill>
                  <a:schemeClr val="tx1"/>
                </a:solidFill>
              </a:rPr>
              <a:t>.</a:t>
            </a:r>
          </a:p>
          <a:p>
            <a:r>
              <a:rPr lang="en-US" dirty="0" smtClean="0">
                <a:solidFill>
                  <a:schemeClr val="tx1"/>
                </a:solidFill>
              </a:rPr>
              <a:t>Students </a:t>
            </a:r>
            <a:r>
              <a:rPr lang="en-US" dirty="0">
                <a:solidFill>
                  <a:schemeClr val="tx1"/>
                </a:solidFill>
              </a:rPr>
              <a:t>found violating these policies face</a:t>
            </a:r>
            <a:r>
              <a:rPr lang="en-US" b="1" dirty="0">
                <a:solidFill>
                  <a:schemeClr val="tx1"/>
                </a:solidFill>
              </a:rPr>
              <a:t> </a:t>
            </a:r>
            <a:r>
              <a:rPr lang="en-US" b="1" dirty="0" smtClean="0">
                <a:solidFill>
                  <a:schemeClr val="tx1"/>
                </a:solidFill>
              </a:rPr>
              <a:t>consequences </a:t>
            </a:r>
            <a:r>
              <a:rPr lang="en-US" dirty="0" smtClean="0">
                <a:solidFill>
                  <a:schemeClr val="tx1"/>
                </a:solidFill>
              </a:rPr>
              <a:t>which </a:t>
            </a:r>
            <a:r>
              <a:rPr lang="en-US" dirty="0">
                <a:solidFill>
                  <a:schemeClr val="tx1"/>
                </a:solidFill>
              </a:rPr>
              <a:t>can include monetary fines, mandatory alcohol/drug classes, suspension from living in the residence halls, suspension from the University, and/or parental notification for students under the age of 21.</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2184380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help?</a:t>
            </a:r>
            <a:endParaRPr lang="en-US" dirty="0"/>
          </a:p>
        </p:txBody>
      </p:sp>
      <p:sp>
        <p:nvSpPr>
          <p:cNvPr id="3" name="Content Placeholder 2"/>
          <p:cNvSpPr>
            <a:spLocks noGrp="1"/>
          </p:cNvSpPr>
          <p:nvPr>
            <p:ph idx="1"/>
          </p:nvPr>
        </p:nvSpPr>
        <p:spPr>
          <a:xfrm>
            <a:off x="1251678" y="1252728"/>
            <a:ext cx="10178322" cy="5541264"/>
          </a:xfrm>
        </p:spPr>
        <p:txBody>
          <a:bodyPr/>
          <a:lstStyle/>
          <a:p>
            <a:pPr marL="0" indent="0">
              <a:buNone/>
            </a:pPr>
            <a:r>
              <a:rPr lang="en-US" dirty="0">
                <a:solidFill>
                  <a:schemeClr val="tx1"/>
                </a:solidFill>
              </a:rPr>
              <a:t>If you think you have a substance abuse problem, don’t be afraid to ask for help.</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The entire Alcohol and Other Drug Prevention policy can be found in the Student Handbook which includes excellent resources on and off campus</a:t>
            </a:r>
            <a:r>
              <a:rPr lang="en-US" dirty="0" smtClean="0">
                <a:solidFill>
                  <a:schemeClr val="tx1"/>
                </a:solidFill>
              </a:rPr>
              <a:t>.</a:t>
            </a:r>
          </a:p>
          <a:p>
            <a:pPr marL="0" indent="0">
              <a:buNone/>
            </a:pPr>
            <a:r>
              <a:rPr lang="en-US" dirty="0">
                <a:solidFill>
                  <a:schemeClr val="tx1"/>
                </a:solidFill>
              </a:rPr>
              <a:t/>
            </a:r>
            <a:br>
              <a:rPr lang="en-US" dirty="0">
                <a:solidFill>
                  <a:schemeClr val="tx1"/>
                </a:solidFill>
              </a:rPr>
            </a:br>
            <a:r>
              <a:rPr lang="en-US" dirty="0">
                <a:solidFill>
                  <a:schemeClr val="tx1"/>
                </a:solidFill>
              </a:rPr>
              <a:t>An </a:t>
            </a:r>
            <a:r>
              <a:rPr lang="en-US" b="1" dirty="0">
                <a:solidFill>
                  <a:schemeClr val="tx1"/>
                </a:solidFill>
              </a:rPr>
              <a:t>online screening </a:t>
            </a:r>
            <a:r>
              <a:rPr lang="en-US" dirty="0">
                <a:solidFill>
                  <a:schemeClr val="tx1"/>
                </a:solidFill>
              </a:rPr>
              <a:t>is available on the Health and Wellness Center website. This might be a good place to start if you’re unsure</a:t>
            </a:r>
            <a:r>
              <a:rPr lang="en-US" dirty="0" smtClean="0">
                <a:solidFill>
                  <a:schemeClr val="tx1"/>
                </a:solidFill>
              </a:rPr>
              <a:t>.</a:t>
            </a:r>
          </a:p>
          <a:p>
            <a:pPr marL="0" indent="0">
              <a:buNone/>
            </a:pP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4334255" y="3804994"/>
            <a:ext cx="4007595" cy="2988998"/>
          </a:xfrm>
          <a:prstGeom prst="rect">
            <a:avLst/>
          </a:prstGeom>
        </p:spPr>
      </p:pic>
    </p:spTree>
    <p:extLst>
      <p:ext uri="{BB962C8B-B14F-4D97-AF65-F5344CB8AC3E}">
        <p14:creationId xmlns:p14="http://schemas.microsoft.com/office/powerpoint/2010/main" val="2075185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Sinking in yet?</a:t>
            </a:r>
            <a:endParaRPr lang="en-US" dirty="0"/>
          </a:p>
        </p:txBody>
      </p:sp>
    </p:spTree>
    <p:extLst>
      <p:ext uri="{BB962C8B-B14F-4D97-AF65-F5344CB8AC3E}">
        <p14:creationId xmlns:p14="http://schemas.microsoft.com/office/powerpoint/2010/main" val="206623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Student handbook</a:t>
            </a:r>
            <a:endParaRPr lang="en-US" dirty="0"/>
          </a:p>
        </p:txBody>
      </p:sp>
    </p:spTree>
    <p:extLst>
      <p:ext uri="{BB962C8B-B14F-4D97-AF65-F5344CB8AC3E}">
        <p14:creationId xmlns:p14="http://schemas.microsoft.com/office/powerpoint/2010/main" val="16930007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256032"/>
            <a:ext cx="10178322" cy="6336791"/>
          </a:xfrm>
        </p:spPr>
        <p:txBody>
          <a:bodyPr>
            <a:normAutofit/>
          </a:bodyPr>
          <a:lstStyle/>
          <a:p>
            <a:pPr marL="0" indent="0" algn="ctr">
              <a:buNone/>
            </a:pPr>
            <a:r>
              <a:rPr lang="en-US" sz="3600" b="1" dirty="0" smtClean="0">
                <a:solidFill>
                  <a:srgbClr val="FFC000"/>
                </a:solidFill>
              </a:rPr>
              <a:t>We want you to be safe and successful…and, we’re here to help you!</a:t>
            </a:r>
          </a:p>
          <a:p>
            <a:endParaRPr lang="en-US" dirty="0"/>
          </a:p>
          <a:p>
            <a:pPr marL="0" indent="0" algn="ctr">
              <a:buNone/>
            </a:pPr>
            <a:endParaRPr lang="en-US" sz="2400" dirty="0" smtClean="0">
              <a:solidFill>
                <a:schemeClr val="tx1"/>
              </a:solidFill>
            </a:endParaRPr>
          </a:p>
          <a:p>
            <a:pPr marL="0" indent="0" algn="ctr">
              <a:buNone/>
            </a:pPr>
            <a:endParaRPr lang="en-US" sz="2400" dirty="0">
              <a:solidFill>
                <a:schemeClr val="tx1"/>
              </a:solidFill>
            </a:endParaRPr>
          </a:p>
          <a:p>
            <a:pPr marL="0" indent="0" algn="ctr">
              <a:buNone/>
            </a:pPr>
            <a:endParaRPr lang="en-US" sz="2400" dirty="0" smtClean="0">
              <a:solidFill>
                <a:schemeClr val="tx1"/>
              </a:solidFill>
            </a:endParaRPr>
          </a:p>
          <a:p>
            <a:pPr marL="0" indent="0" algn="ctr">
              <a:buNone/>
            </a:pPr>
            <a:endParaRPr lang="en-US" sz="2400" dirty="0">
              <a:solidFill>
                <a:schemeClr val="tx1"/>
              </a:solidFill>
            </a:endParaRPr>
          </a:p>
          <a:p>
            <a:pPr marL="0" indent="0" algn="ctr">
              <a:buNone/>
            </a:pPr>
            <a:endParaRPr lang="en-US" sz="2400" dirty="0" smtClean="0">
              <a:solidFill>
                <a:schemeClr val="tx1"/>
              </a:solidFill>
            </a:endParaRPr>
          </a:p>
          <a:p>
            <a:pPr marL="0" indent="0" algn="ctr">
              <a:buNone/>
            </a:pPr>
            <a:r>
              <a:rPr lang="en-US" sz="2400" dirty="0" smtClean="0">
                <a:solidFill>
                  <a:schemeClr val="tx1"/>
                </a:solidFill>
              </a:rPr>
              <a:t>Just like the online alcohol screening tool, the Health and Wellness Center has many useful resources </a:t>
            </a:r>
            <a:r>
              <a:rPr lang="en-US" sz="2400" b="1" dirty="0" smtClean="0">
                <a:solidFill>
                  <a:srgbClr val="FFC000"/>
                </a:solidFill>
              </a:rPr>
              <a:t>FREE</a:t>
            </a:r>
            <a:r>
              <a:rPr lang="en-US" sz="2400" dirty="0" smtClean="0">
                <a:solidFill>
                  <a:schemeClr val="tx1"/>
                </a:solidFill>
              </a:rPr>
              <a:t> to students like treatment for minor illness and injury, health history and physical assessments, clinical laboratory procedures, and women’s health services. Another services is </a:t>
            </a:r>
            <a:r>
              <a:rPr lang="en-US" sz="2400" b="1" dirty="0" smtClean="0">
                <a:solidFill>
                  <a:srgbClr val="FFC000"/>
                </a:solidFill>
              </a:rPr>
              <a:t>pregnancy planning </a:t>
            </a:r>
            <a:r>
              <a:rPr lang="en-US" sz="2400" dirty="0" smtClean="0">
                <a:solidFill>
                  <a:schemeClr val="tx1"/>
                </a:solidFill>
              </a:rPr>
              <a:t>and </a:t>
            </a:r>
            <a:r>
              <a:rPr lang="en-US" sz="2400" b="1" dirty="0" smtClean="0">
                <a:solidFill>
                  <a:srgbClr val="FFC000"/>
                </a:solidFill>
              </a:rPr>
              <a:t>STI treatment.</a:t>
            </a:r>
            <a:endParaRPr lang="en-US" sz="2400" b="1" dirty="0">
              <a:solidFill>
                <a:srgbClr val="FFC000"/>
              </a:solidFill>
            </a:endParaRPr>
          </a:p>
        </p:txBody>
      </p:sp>
      <p:pic>
        <p:nvPicPr>
          <p:cNvPr id="4" name="Picture 3"/>
          <p:cNvPicPr>
            <a:picLocks noChangeAspect="1"/>
          </p:cNvPicPr>
          <p:nvPr/>
        </p:nvPicPr>
        <p:blipFill>
          <a:blip r:embed="rId2"/>
          <a:stretch>
            <a:fillRect/>
          </a:stretch>
        </p:blipFill>
        <p:spPr>
          <a:xfrm>
            <a:off x="4240576" y="1543621"/>
            <a:ext cx="4200525" cy="2600325"/>
          </a:xfrm>
          <a:prstGeom prst="rect">
            <a:avLst/>
          </a:prstGeom>
        </p:spPr>
      </p:pic>
    </p:spTree>
    <p:extLst>
      <p:ext uri="{BB962C8B-B14F-4D97-AF65-F5344CB8AC3E}">
        <p14:creationId xmlns:p14="http://schemas.microsoft.com/office/powerpoint/2010/main" val="2888248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know, this can be a sensitive subject, </a:t>
            </a:r>
            <a:r>
              <a:rPr lang="en-US" dirty="0" smtClean="0">
                <a:solidFill>
                  <a:srgbClr val="FFC000"/>
                </a:solidFill>
              </a:rPr>
              <a:t>but…</a:t>
            </a:r>
            <a:endParaRPr lang="en-US" dirty="0">
              <a:solidFill>
                <a:srgbClr val="FFC000"/>
              </a:solidFill>
            </a:endParaRPr>
          </a:p>
        </p:txBody>
      </p:sp>
      <p:sp>
        <p:nvSpPr>
          <p:cNvPr id="3" name="Content Placeholder 2"/>
          <p:cNvSpPr>
            <a:spLocks noGrp="1"/>
          </p:cNvSpPr>
          <p:nvPr>
            <p:ph idx="1"/>
          </p:nvPr>
        </p:nvSpPr>
        <p:spPr>
          <a:xfrm>
            <a:off x="1251678" y="1874517"/>
            <a:ext cx="10178322" cy="4892043"/>
          </a:xfrm>
        </p:spPr>
        <p:txBody>
          <a:bodyPr>
            <a:normAutofit/>
          </a:bodyPr>
          <a:lstStyle/>
          <a:p>
            <a:r>
              <a:rPr lang="en-US" dirty="0" smtClean="0">
                <a:solidFill>
                  <a:schemeClr val="tx1"/>
                </a:solidFill>
              </a:rPr>
              <a:t>Did you know that the State of Arkansas has the </a:t>
            </a:r>
            <a:r>
              <a:rPr lang="en-US" sz="3600" b="1" dirty="0" smtClean="0">
                <a:solidFill>
                  <a:schemeClr val="tx1"/>
                </a:solidFill>
              </a:rPr>
              <a:t>highest rates</a:t>
            </a:r>
            <a:r>
              <a:rPr lang="en-US" b="1" dirty="0" smtClean="0">
                <a:solidFill>
                  <a:schemeClr val="tx1"/>
                </a:solidFill>
              </a:rPr>
              <a:t> </a:t>
            </a:r>
            <a:r>
              <a:rPr lang="en-US" dirty="0" smtClean="0">
                <a:solidFill>
                  <a:schemeClr val="tx1"/>
                </a:solidFill>
              </a:rPr>
              <a:t>of birth in 18-19 year old females in the nation?</a:t>
            </a:r>
          </a:p>
          <a:p>
            <a:endParaRPr lang="en-US" dirty="0" smtClean="0">
              <a:solidFill>
                <a:schemeClr val="tx1"/>
              </a:solidFill>
            </a:endParaRPr>
          </a:p>
          <a:p>
            <a:r>
              <a:rPr lang="en-US" dirty="0" smtClean="0">
                <a:solidFill>
                  <a:schemeClr val="tx1"/>
                </a:solidFill>
              </a:rPr>
              <a:t>Did you know that the topic of unplanned pregnancy is relevant for </a:t>
            </a:r>
            <a:r>
              <a:rPr lang="en-US" sz="3600" b="1" dirty="0" smtClean="0">
                <a:solidFill>
                  <a:schemeClr val="tx1"/>
                </a:solidFill>
              </a:rPr>
              <a:t>both men and women</a:t>
            </a:r>
            <a:r>
              <a:rPr lang="en-US" dirty="0" smtClean="0">
                <a:solidFill>
                  <a:schemeClr val="tx1"/>
                </a:solidFill>
              </a:rPr>
              <a:t>, as well as those who are </a:t>
            </a:r>
            <a:r>
              <a:rPr lang="en-US" b="1" dirty="0" smtClean="0">
                <a:solidFill>
                  <a:schemeClr val="tx1"/>
                </a:solidFill>
              </a:rPr>
              <a:t>already parents </a:t>
            </a:r>
            <a:r>
              <a:rPr lang="en-US" dirty="0" smtClean="0">
                <a:solidFill>
                  <a:schemeClr val="tx1"/>
                </a:solidFill>
              </a:rPr>
              <a:t>and those who aren’t?</a:t>
            </a:r>
          </a:p>
          <a:p>
            <a:endParaRPr lang="en-US" dirty="0" smtClean="0">
              <a:solidFill>
                <a:schemeClr val="tx1"/>
              </a:solidFill>
            </a:endParaRPr>
          </a:p>
          <a:p>
            <a:r>
              <a:rPr lang="en-US" dirty="0" smtClean="0">
                <a:solidFill>
                  <a:schemeClr val="tx1"/>
                </a:solidFill>
              </a:rPr>
              <a:t>Did you know that unplanned births account for nearly </a:t>
            </a:r>
            <a:r>
              <a:rPr lang="en-US" sz="3600" b="1" dirty="0" smtClean="0">
                <a:solidFill>
                  <a:schemeClr val="tx1"/>
                </a:solidFill>
              </a:rPr>
              <a:t>1 in 10 dropouts </a:t>
            </a:r>
            <a:r>
              <a:rPr lang="en-US" dirty="0" smtClean="0">
                <a:solidFill>
                  <a:schemeClr val="tx1"/>
                </a:solidFill>
              </a:rPr>
              <a:t>among female students and </a:t>
            </a:r>
            <a:r>
              <a:rPr lang="en-US" sz="3600" b="1" dirty="0" smtClean="0">
                <a:solidFill>
                  <a:schemeClr val="tx1"/>
                </a:solidFill>
              </a:rPr>
              <a:t>7% of dropouts </a:t>
            </a:r>
            <a:r>
              <a:rPr lang="en-US" dirty="0" smtClean="0">
                <a:solidFill>
                  <a:schemeClr val="tx1"/>
                </a:solidFill>
              </a:rPr>
              <a:t>among college students overall?</a:t>
            </a:r>
          </a:p>
          <a:p>
            <a:endParaRPr lang="en-US" dirty="0"/>
          </a:p>
        </p:txBody>
      </p:sp>
    </p:spTree>
    <p:extLst>
      <p:ext uri="{BB962C8B-B14F-4D97-AF65-F5344CB8AC3E}">
        <p14:creationId xmlns:p14="http://schemas.microsoft.com/office/powerpoint/2010/main" val="359868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219456"/>
            <a:ext cx="10178322" cy="6419087"/>
          </a:xfrm>
        </p:spPr>
        <p:txBody>
          <a:bodyPr/>
          <a:lstStyle/>
          <a:p>
            <a:pPr marL="0" indent="0" algn="ctr">
              <a:buNone/>
            </a:pPr>
            <a:r>
              <a:rPr lang="en-US" sz="3600" dirty="0" smtClean="0">
                <a:solidFill>
                  <a:schemeClr val="tx1"/>
                </a:solidFill>
              </a:rPr>
              <a:t>Sex, relationships, and pregnancy are very real in the lives of college students. Check out this video with personal stories from other Arkansas college students…</a:t>
            </a:r>
          </a:p>
          <a:p>
            <a:pPr marL="0" indent="0" algn="ctr">
              <a:buNone/>
            </a:pPr>
            <a:endParaRPr lang="en-US" sz="3600" dirty="0">
              <a:solidFill>
                <a:schemeClr val="tx1"/>
              </a:solidFill>
            </a:endParaRPr>
          </a:p>
          <a:p>
            <a:pPr algn="ctr"/>
            <a:endParaRPr lang="en-US" dirty="0" smtClean="0"/>
          </a:p>
          <a:p>
            <a:pPr marL="0" indent="0" algn="ctr">
              <a:buNone/>
            </a:pPr>
            <a:r>
              <a:rPr lang="en-US" sz="3600" dirty="0" smtClean="0">
                <a:hlinkClick r:id="rId2"/>
              </a:rPr>
              <a:t>https</a:t>
            </a:r>
            <a:r>
              <a:rPr lang="en-US" sz="3600" dirty="0">
                <a:hlinkClick r:id="rId2"/>
              </a:rPr>
              <a:t>://</a:t>
            </a:r>
            <a:r>
              <a:rPr lang="en-US" sz="3600" dirty="0" smtClean="0">
                <a:hlinkClick r:id="rId2"/>
              </a:rPr>
              <a:t>www.youtube.com/watch?v=FaCyQMrSUg8</a:t>
            </a:r>
            <a:endParaRPr lang="en-US" sz="3600" dirty="0" smtClean="0"/>
          </a:p>
          <a:p>
            <a:pPr algn="ctr"/>
            <a:endParaRPr lang="en-US" dirty="0"/>
          </a:p>
        </p:txBody>
      </p:sp>
    </p:spTree>
    <p:extLst>
      <p:ext uri="{BB962C8B-B14F-4D97-AF65-F5344CB8AC3E}">
        <p14:creationId xmlns:p14="http://schemas.microsoft.com/office/powerpoint/2010/main" val="3459915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256032"/>
            <a:ext cx="10178322" cy="6382511"/>
          </a:xfrm>
        </p:spPr>
        <p:txBody>
          <a:bodyPr>
            <a:normAutofit/>
          </a:bodyPr>
          <a:lstStyle/>
          <a:p>
            <a:r>
              <a:rPr lang="en-US" sz="2800" dirty="0" smtClean="0">
                <a:solidFill>
                  <a:schemeClr val="tx1"/>
                </a:solidFill>
              </a:rPr>
              <a:t>We hope this video will spark conversation between partners about </a:t>
            </a:r>
            <a:r>
              <a:rPr lang="en-US" sz="2800" b="1" dirty="0" smtClean="0">
                <a:solidFill>
                  <a:schemeClr val="tx1"/>
                </a:solidFill>
              </a:rPr>
              <a:t>smart decision making </a:t>
            </a:r>
            <a:r>
              <a:rPr lang="en-US" sz="2800" dirty="0" smtClean="0">
                <a:solidFill>
                  <a:schemeClr val="tx1"/>
                </a:solidFill>
              </a:rPr>
              <a:t>regarding birth control and/or abstinence.</a:t>
            </a:r>
          </a:p>
          <a:p>
            <a:endParaRPr lang="en-US" sz="2800" dirty="0">
              <a:solidFill>
                <a:schemeClr val="tx1"/>
              </a:solidFill>
            </a:endParaRPr>
          </a:p>
          <a:p>
            <a:r>
              <a:rPr lang="en-US" sz="2800" dirty="0" smtClean="0">
                <a:solidFill>
                  <a:schemeClr val="tx1"/>
                </a:solidFill>
              </a:rPr>
              <a:t>The HWC staff can give you more information about all forms of contraception, planning your next pregnancy if you already have children, what to do if you are pregnant, and how to prevent </a:t>
            </a:r>
            <a:r>
              <a:rPr lang="en-US" sz="2800" b="1" dirty="0" smtClean="0">
                <a:solidFill>
                  <a:schemeClr val="tx1"/>
                </a:solidFill>
              </a:rPr>
              <a:t>STIs…So don’t be afraid, embarrassed, or scared to visit and learn more.</a:t>
            </a:r>
          </a:p>
          <a:p>
            <a:endParaRPr lang="en-US" sz="2800" dirty="0">
              <a:solidFill>
                <a:schemeClr val="tx1"/>
              </a:solidFill>
            </a:endParaRPr>
          </a:p>
          <a:p>
            <a:r>
              <a:rPr lang="en-US" sz="2800" dirty="0" smtClean="0">
                <a:solidFill>
                  <a:schemeClr val="tx1"/>
                </a:solidFill>
              </a:rPr>
              <a:t>Making an appointment is easy. You can go in person to </a:t>
            </a:r>
            <a:r>
              <a:rPr lang="en-US" sz="2800" b="1" dirty="0" smtClean="0">
                <a:solidFill>
                  <a:schemeClr val="tx1"/>
                </a:solidFill>
              </a:rPr>
              <a:t>Doc Bryan 119 </a:t>
            </a:r>
            <a:r>
              <a:rPr lang="en-US" sz="2800" dirty="0" smtClean="0">
                <a:solidFill>
                  <a:schemeClr val="tx1"/>
                </a:solidFill>
              </a:rPr>
              <a:t>or schedule online by visiting the HWC website.</a:t>
            </a:r>
            <a:endParaRPr lang="en-US" sz="2800" dirty="0">
              <a:solidFill>
                <a:schemeClr val="tx1"/>
              </a:solidFill>
            </a:endParaRPr>
          </a:p>
        </p:txBody>
      </p:sp>
    </p:spTree>
    <p:extLst>
      <p:ext uri="{BB962C8B-B14F-4D97-AF65-F5344CB8AC3E}">
        <p14:creationId xmlns:p14="http://schemas.microsoft.com/office/powerpoint/2010/main" val="3837270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Hazing prevention</a:t>
            </a:r>
            <a:endParaRPr lang="en-US" dirty="0"/>
          </a:p>
        </p:txBody>
      </p:sp>
    </p:spTree>
    <p:extLst>
      <p:ext uri="{BB962C8B-B14F-4D97-AF65-F5344CB8AC3E}">
        <p14:creationId xmlns:p14="http://schemas.microsoft.com/office/powerpoint/2010/main" val="2854916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hazing?</a:t>
            </a:r>
            <a:endParaRPr lang="en-US" dirty="0"/>
          </a:p>
        </p:txBody>
      </p:sp>
      <p:sp>
        <p:nvSpPr>
          <p:cNvPr id="3" name="Content Placeholder 2"/>
          <p:cNvSpPr>
            <a:spLocks noGrp="1"/>
          </p:cNvSpPr>
          <p:nvPr>
            <p:ph idx="1"/>
          </p:nvPr>
        </p:nvSpPr>
        <p:spPr>
          <a:xfrm>
            <a:off x="1251678" y="1581911"/>
            <a:ext cx="10178322" cy="4297681"/>
          </a:xfrm>
        </p:spPr>
        <p:txBody>
          <a:bodyPr>
            <a:normAutofit/>
          </a:bodyPr>
          <a:lstStyle/>
          <a:p>
            <a:pPr marL="0" indent="0">
              <a:buNone/>
            </a:pPr>
            <a:r>
              <a:rPr lang="en-US" sz="3600" dirty="0">
                <a:solidFill>
                  <a:schemeClr val="tx1"/>
                </a:solidFill>
              </a:rPr>
              <a:t>Any action or situation created by a member of the university community against another member of the university community that is negligent or reckless in nature, humiliating, degrading, endangers an individual, or unreasonably interferes with scholastic or employment activities. </a:t>
            </a:r>
          </a:p>
        </p:txBody>
      </p:sp>
    </p:spTree>
    <p:extLst>
      <p:ext uri="{BB962C8B-B14F-4D97-AF65-F5344CB8AC3E}">
        <p14:creationId xmlns:p14="http://schemas.microsoft.com/office/powerpoint/2010/main" val="4003472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hazing</a:t>
            </a:r>
            <a:endParaRPr lang="en-US" dirty="0"/>
          </a:p>
        </p:txBody>
      </p:sp>
      <p:sp>
        <p:nvSpPr>
          <p:cNvPr id="3" name="Content Placeholder 2"/>
          <p:cNvSpPr>
            <a:spLocks noGrp="1"/>
          </p:cNvSpPr>
          <p:nvPr>
            <p:ph idx="1"/>
          </p:nvPr>
        </p:nvSpPr>
        <p:spPr>
          <a:xfrm>
            <a:off x="1251678" y="1389888"/>
            <a:ext cx="10178322" cy="5367528"/>
          </a:xfrm>
        </p:spPr>
        <p:txBody>
          <a:bodyPr>
            <a:normAutofit/>
          </a:bodyPr>
          <a:lstStyle/>
          <a:p>
            <a:r>
              <a:rPr lang="en-US" sz="2400" dirty="0" smtClean="0">
                <a:solidFill>
                  <a:schemeClr val="tx1"/>
                </a:solidFill>
              </a:rPr>
              <a:t>Requiring </a:t>
            </a:r>
            <a:r>
              <a:rPr lang="en-US" sz="2400" dirty="0">
                <a:solidFill>
                  <a:schemeClr val="tx1"/>
                </a:solidFill>
              </a:rPr>
              <a:t>the consumption of excessive amounts of alcohol or participation in drinking </a:t>
            </a:r>
            <a:r>
              <a:rPr lang="en-US" sz="2400" dirty="0" smtClean="0">
                <a:solidFill>
                  <a:schemeClr val="tx1"/>
                </a:solidFill>
              </a:rPr>
              <a:t>games</a:t>
            </a:r>
          </a:p>
          <a:p>
            <a:r>
              <a:rPr lang="en-US" sz="2400" dirty="0" smtClean="0">
                <a:solidFill>
                  <a:schemeClr val="tx1"/>
                </a:solidFill>
              </a:rPr>
              <a:t>Forcing </a:t>
            </a:r>
            <a:r>
              <a:rPr lang="en-US" sz="2400" dirty="0">
                <a:solidFill>
                  <a:schemeClr val="tx1"/>
                </a:solidFill>
              </a:rPr>
              <a:t>or coercing someone to consume foods, drinks, alcohol, or </a:t>
            </a:r>
            <a:r>
              <a:rPr lang="en-US" sz="2400" dirty="0" smtClean="0">
                <a:solidFill>
                  <a:schemeClr val="tx1"/>
                </a:solidFill>
              </a:rPr>
              <a:t>drugs</a:t>
            </a:r>
          </a:p>
          <a:p>
            <a:r>
              <a:rPr lang="en-US" sz="2400" dirty="0" smtClean="0">
                <a:solidFill>
                  <a:schemeClr val="tx1"/>
                </a:solidFill>
              </a:rPr>
              <a:t>Completing </a:t>
            </a:r>
            <a:r>
              <a:rPr lang="en-US" sz="2400" dirty="0">
                <a:solidFill>
                  <a:schemeClr val="tx1"/>
                </a:solidFill>
              </a:rPr>
              <a:t>tasks in order to obtain </a:t>
            </a:r>
            <a:r>
              <a:rPr lang="en-US" sz="2400" dirty="0" smtClean="0">
                <a:solidFill>
                  <a:schemeClr val="tx1"/>
                </a:solidFill>
              </a:rPr>
              <a:t>signatures</a:t>
            </a:r>
          </a:p>
          <a:p>
            <a:r>
              <a:rPr lang="en-US" sz="2400" dirty="0" smtClean="0">
                <a:solidFill>
                  <a:schemeClr val="tx1"/>
                </a:solidFill>
              </a:rPr>
              <a:t>Paddling </a:t>
            </a:r>
            <a:r>
              <a:rPr lang="en-US" sz="2400" dirty="0">
                <a:solidFill>
                  <a:schemeClr val="tx1"/>
                </a:solidFill>
              </a:rPr>
              <a:t>or striking in any </a:t>
            </a:r>
            <a:r>
              <a:rPr lang="en-US" sz="2400" dirty="0" smtClean="0">
                <a:solidFill>
                  <a:schemeClr val="tx1"/>
                </a:solidFill>
              </a:rPr>
              <a:t>manner</a:t>
            </a:r>
          </a:p>
          <a:p>
            <a:r>
              <a:rPr lang="en-US" sz="2400" dirty="0" smtClean="0">
                <a:solidFill>
                  <a:schemeClr val="tx1"/>
                </a:solidFill>
              </a:rPr>
              <a:t>Unreasonable </a:t>
            </a:r>
            <a:r>
              <a:rPr lang="en-US" sz="2400" dirty="0">
                <a:solidFill>
                  <a:schemeClr val="tx1"/>
                </a:solidFill>
              </a:rPr>
              <a:t>exposure to the </a:t>
            </a:r>
            <a:r>
              <a:rPr lang="en-US" sz="2400" dirty="0" smtClean="0">
                <a:solidFill>
                  <a:schemeClr val="tx1"/>
                </a:solidFill>
              </a:rPr>
              <a:t>weather</a:t>
            </a:r>
          </a:p>
          <a:p>
            <a:r>
              <a:rPr lang="en-US" sz="2400" dirty="0" smtClean="0">
                <a:solidFill>
                  <a:schemeClr val="tx1"/>
                </a:solidFill>
              </a:rPr>
              <a:t>Preventing </a:t>
            </a:r>
            <a:r>
              <a:rPr lang="en-US" sz="2400" dirty="0">
                <a:solidFill>
                  <a:schemeClr val="tx1"/>
                </a:solidFill>
              </a:rPr>
              <a:t>or restricting class or other activity </a:t>
            </a:r>
            <a:r>
              <a:rPr lang="en-US" sz="2400" dirty="0" smtClean="0">
                <a:solidFill>
                  <a:schemeClr val="tx1"/>
                </a:solidFill>
              </a:rPr>
              <a:t>attendance</a:t>
            </a:r>
          </a:p>
          <a:p>
            <a:r>
              <a:rPr lang="en-US" sz="2400" dirty="0" smtClean="0">
                <a:solidFill>
                  <a:schemeClr val="tx1"/>
                </a:solidFill>
              </a:rPr>
              <a:t>Blindfolding</a:t>
            </a:r>
          </a:p>
          <a:p>
            <a:r>
              <a:rPr lang="en-US" sz="2400" dirty="0" smtClean="0">
                <a:solidFill>
                  <a:schemeClr val="tx1"/>
                </a:solidFill>
              </a:rPr>
              <a:t>Kidnapping </a:t>
            </a:r>
            <a:r>
              <a:rPr lang="en-US" sz="2400" dirty="0">
                <a:solidFill>
                  <a:schemeClr val="tx1"/>
                </a:solidFill>
              </a:rPr>
              <a:t>or abandonment</a:t>
            </a:r>
            <a:r>
              <a:rPr lang="en-US" dirty="0">
                <a:solidFill>
                  <a:schemeClr val="tx1"/>
                </a:solidFill>
              </a:rPr>
              <a:t/>
            </a:r>
            <a:br>
              <a:rPr lang="en-US" dirty="0">
                <a:solidFill>
                  <a:schemeClr val="tx1"/>
                </a:solidFill>
              </a:rPr>
            </a:b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9022459" y="4073652"/>
            <a:ext cx="2651761" cy="2651761"/>
          </a:xfrm>
          <a:prstGeom prst="rect">
            <a:avLst/>
          </a:prstGeom>
        </p:spPr>
      </p:pic>
    </p:spTree>
    <p:extLst>
      <p:ext uri="{BB962C8B-B14F-4D97-AF65-F5344CB8AC3E}">
        <p14:creationId xmlns:p14="http://schemas.microsoft.com/office/powerpoint/2010/main" val="4283027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Signs to watch for</a:t>
            </a:r>
            <a:endParaRPr lang="en-US" dirty="0"/>
          </a:p>
        </p:txBody>
      </p:sp>
      <p:sp>
        <p:nvSpPr>
          <p:cNvPr id="3" name="Content Placeholder 2"/>
          <p:cNvSpPr>
            <a:spLocks noGrp="1"/>
          </p:cNvSpPr>
          <p:nvPr>
            <p:ph idx="1"/>
          </p:nvPr>
        </p:nvSpPr>
        <p:spPr>
          <a:xfrm>
            <a:off x="1251678" y="1325880"/>
            <a:ext cx="10178322" cy="5340095"/>
          </a:xfrm>
        </p:spPr>
        <p:txBody>
          <a:bodyPr>
            <a:normAutofit/>
          </a:bodyPr>
          <a:lstStyle/>
          <a:p>
            <a:r>
              <a:rPr lang="en-US" sz="2400" dirty="0" smtClean="0">
                <a:solidFill>
                  <a:schemeClr val="tx1"/>
                </a:solidFill>
              </a:rPr>
              <a:t>Your </a:t>
            </a:r>
            <a:r>
              <a:rPr lang="en-US" sz="2400" dirty="0">
                <a:solidFill>
                  <a:schemeClr val="tx1"/>
                </a:solidFill>
              </a:rPr>
              <a:t>friend becomes withdrawn and quiet, has a drastic personality change after joining an </a:t>
            </a:r>
            <a:r>
              <a:rPr lang="en-US" sz="2400" dirty="0" smtClean="0">
                <a:solidFill>
                  <a:schemeClr val="tx1"/>
                </a:solidFill>
              </a:rPr>
              <a:t>organization</a:t>
            </a:r>
          </a:p>
          <a:p>
            <a:r>
              <a:rPr lang="en-US" sz="2400" dirty="0" smtClean="0">
                <a:solidFill>
                  <a:schemeClr val="tx1"/>
                </a:solidFill>
              </a:rPr>
              <a:t>You </a:t>
            </a:r>
            <a:r>
              <a:rPr lang="en-US" sz="2400" dirty="0">
                <a:solidFill>
                  <a:schemeClr val="tx1"/>
                </a:solidFill>
              </a:rPr>
              <a:t>notice changes in his or her sleeping and eating </a:t>
            </a:r>
            <a:r>
              <a:rPr lang="en-US" sz="2400" dirty="0" smtClean="0">
                <a:solidFill>
                  <a:schemeClr val="tx1"/>
                </a:solidFill>
              </a:rPr>
              <a:t>patterns</a:t>
            </a:r>
          </a:p>
          <a:p>
            <a:r>
              <a:rPr lang="en-US" sz="2400" dirty="0" smtClean="0">
                <a:solidFill>
                  <a:schemeClr val="tx1"/>
                </a:solidFill>
              </a:rPr>
              <a:t>Things </a:t>
            </a:r>
            <a:r>
              <a:rPr lang="en-US" sz="2400" dirty="0">
                <a:solidFill>
                  <a:schemeClr val="tx1"/>
                </a:solidFill>
              </a:rPr>
              <a:t>that were once important become a low priority, such as a drop in academic </a:t>
            </a:r>
            <a:r>
              <a:rPr lang="en-US" sz="2400" dirty="0" smtClean="0">
                <a:solidFill>
                  <a:schemeClr val="tx1"/>
                </a:solidFill>
              </a:rPr>
              <a:t>performance</a:t>
            </a:r>
          </a:p>
          <a:p>
            <a:r>
              <a:rPr lang="en-US" sz="2400" dirty="0" smtClean="0">
                <a:solidFill>
                  <a:schemeClr val="tx1"/>
                </a:solidFill>
              </a:rPr>
              <a:t>Unexplained </a:t>
            </a:r>
            <a:r>
              <a:rPr lang="en-US" sz="2400" dirty="0">
                <a:solidFill>
                  <a:schemeClr val="tx1"/>
                </a:solidFill>
              </a:rPr>
              <a:t>or poorly explained physical injuries</a:t>
            </a:r>
          </a:p>
          <a:p>
            <a:endParaRPr lang="en-US" sz="2800" dirty="0"/>
          </a:p>
        </p:txBody>
      </p:sp>
      <p:pic>
        <p:nvPicPr>
          <p:cNvPr id="4" name="Picture 3"/>
          <p:cNvPicPr>
            <a:picLocks noChangeAspect="1"/>
          </p:cNvPicPr>
          <p:nvPr/>
        </p:nvPicPr>
        <p:blipFill>
          <a:blip r:embed="rId2"/>
          <a:stretch>
            <a:fillRect/>
          </a:stretch>
        </p:blipFill>
        <p:spPr>
          <a:xfrm>
            <a:off x="4197714" y="4094225"/>
            <a:ext cx="4286250" cy="2571750"/>
          </a:xfrm>
          <a:prstGeom prst="rect">
            <a:avLst/>
          </a:prstGeom>
        </p:spPr>
      </p:pic>
    </p:spTree>
    <p:extLst>
      <p:ext uri="{BB962C8B-B14F-4D97-AF65-F5344CB8AC3E}">
        <p14:creationId xmlns:p14="http://schemas.microsoft.com/office/powerpoint/2010/main" val="50083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Hazing prevention policy</a:t>
            </a:r>
            <a:endParaRPr lang="en-US" dirty="0"/>
          </a:p>
        </p:txBody>
      </p:sp>
      <p:sp>
        <p:nvSpPr>
          <p:cNvPr id="3" name="Content Placeholder 2"/>
          <p:cNvSpPr>
            <a:spLocks noGrp="1"/>
          </p:cNvSpPr>
          <p:nvPr>
            <p:ph idx="1"/>
          </p:nvPr>
        </p:nvSpPr>
        <p:spPr>
          <a:xfrm>
            <a:off x="1251678" y="1335024"/>
            <a:ext cx="10178322" cy="5367527"/>
          </a:xfrm>
        </p:spPr>
        <p:txBody>
          <a:bodyPr>
            <a:normAutofit fontScale="92500"/>
          </a:bodyPr>
          <a:lstStyle/>
          <a:p>
            <a:pPr marL="0" indent="0">
              <a:buNone/>
            </a:pPr>
            <a:r>
              <a:rPr lang="en-US" sz="2600" dirty="0">
                <a:solidFill>
                  <a:schemeClr val="tx1"/>
                </a:solidFill>
              </a:rPr>
              <a:t>The entire </a:t>
            </a:r>
            <a:r>
              <a:rPr lang="en-US" sz="2600" b="1" dirty="0" smtClean="0">
                <a:solidFill>
                  <a:schemeClr val="tx1"/>
                </a:solidFill>
              </a:rPr>
              <a:t>Hazing </a:t>
            </a:r>
            <a:r>
              <a:rPr lang="en-US" sz="2600" b="1" dirty="0">
                <a:solidFill>
                  <a:schemeClr val="tx1"/>
                </a:solidFill>
              </a:rPr>
              <a:t>Prevention </a:t>
            </a:r>
            <a:r>
              <a:rPr lang="en-US" sz="2600" b="1" dirty="0" smtClean="0">
                <a:solidFill>
                  <a:schemeClr val="tx1"/>
                </a:solidFill>
              </a:rPr>
              <a:t>Policy </a:t>
            </a:r>
            <a:r>
              <a:rPr lang="en-US" sz="2600" dirty="0" smtClean="0">
                <a:solidFill>
                  <a:schemeClr val="tx1"/>
                </a:solidFill>
              </a:rPr>
              <a:t>can </a:t>
            </a:r>
            <a:r>
              <a:rPr lang="en-US" sz="2600" dirty="0">
                <a:solidFill>
                  <a:schemeClr val="tx1"/>
                </a:solidFill>
              </a:rPr>
              <a:t>be found in the Student Handbook.</a:t>
            </a:r>
            <a:br>
              <a:rPr lang="en-US" sz="2600" dirty="0">
                <a:solidFill>
                  <a:schemeClr val="tx1"/>
                </a:solidFill>
              </a:rPr>
            </a:br>
            <a:endParaRPr lang="en-US" sz="2600" dirty="0" smtClean="0">
              <a:solidFill>
                <a:schemeClr val="tx1"/>
              </a:solidFill>
            </a:endParaRPr>
          </a:p>
          <a:p>
            <a:pPr marL="0" indent="0">
              <a:buNone/>
            </a:pPr>
            <a:r>
              <a:rPr lang="en-US" sz="2400" dirty="0" smtClean="0">
                <a:solidFill>
                  <a:schemeClr val="tx1"/>
                </a:solidFill>
              </a:rPr>
              <a:t>Arkansas </a:t>
            </a:r>
            <a:r>
              <a:rPr lang="en-US" sz="2400" dirty="0">
                <a:solidFill>
                  <a:schemeClr val="tx1"/>
                </a:solidFill>
              </a:rPr>
              <a:t>Tech University has a </a:t>
            </a:r>
            <a:r>
              <a:rPr lang="en-US" sz="2400" b="1" dirty="0" smtClean="0">
                <a:solidFill>
                  <a:srgbClr val="FF0000"/>
                </a:solidFill>
              </a:rPr>
              <a:t>zero </a:t>
            </a:r>
            <a:r>
              <a:rPr lang="en-US" sz="2400" b="1" dirty="0">
                <a:solidFill>
                  <a:srgbClr val="FF0000"/>
                </a:solidFill>
              </a:rPr>
              <a:t>tolerance </a:t>
            </a:r>
            <a:r>
              <a:rPr lang="en-US" sz="2400" b="1" dirty="0" smtClean="0">
                <a:solidFill>
                  <a:srgbClr val="FF0000"/>
                </a:solidFill>
              </a:rPr>
              <a:t>policy </a:t>
            </a:r>
            <a:r>
              <a:rPr lang="en-US" sz="2400" dirty="0" smtClean="0">
                <a:solidFill>
                  <a:schemeClr val="tx1"/>
                </a:solidFill>
              </a:rPr>
              <a:t>for </a:t>
            </a:r>
            <a:r>
              <a:rPr lang="en-US" sz="2400" dirty="0">
                <a:solidFill>
                  <a:schemeClr val="tx1"/>
                </a:solidFill>
              </a:rPr>
              <a:t>the practice of hazing activities by any member of the university community.  </a:t>
            </a:r>
            <a:br>
              <a:rPr lang="en-US" sz="2400" dirty="0">
                <a:solidFill>
                  <a:schemeClr val="tx1"/>
                </a:solidFill>
              </a:rPr>
            </a:br>
            <a:endParaRPr lang="en-US" sz="2400" dirty="0" smtClean="0">
              <a:solidFill>
                <a:schemeClr val="tx1"/>
              </a:solidFill>
            </a:endParaRPr>
          </a:p>
          <a:p>
            <a:pPr marL="0" indent="0">
              <a:buNone/>
            </a:pPr>
            <a:r>
              <a:rPr lang="en-US" sz="2400" dirty="0" smtClean="0">
                <a:solidFill>
                  <a:schemeClr val="tx1"/>
                </a:solidFill>
              </a:rPr>
              <a:t>Members </a:t>
            </a:r>
            <a:r>
              <a:rPr lang="en-US" sz="2400" dirty="0">
                <a:solidFill>
                  <a:schemeClr val="tx1"/>
                </a:solidFill>
              </a:rPr>
              <a:t>of the university community involved in, encouraging, aiding, and/or assisting in hazing or hazing related activities are </a:t>
            </a:r>
            <a:r>
              <a:rPr lang="en-US" sz="2400" dirty="0" smtClean="0">
                <a:solidFill>
                  <a:schemeClr val="tx1"/>
                </a:solidFill>
              </a:rPr>
              <a:t>subject </a:t>
            </a:r>
            <a:r>
              <a:rPr lang="en-US" sz="2400" dirty="0">
                <a:solidFill>
                  <a:schemeClr val="tx1"/>
                </a:solidFill>
              </a:rPr>
              <a:t>to </a:t>
            </a:r>
            <a:r>
              <a:rPr lang="en-US" sz="2400" b="1" dirty="0" smtClean="0">
                <a:solidFill>
                  <a:schemeClr val="tx1"/>
                </a:solidFill>
              </a:rPr>
              <a:t>disciplinary action </a:t>
            </a:r>
            <a:r>
              <a:rPr lang="en-US" sz="2400" dirty="0" smtClean="0">
                <a:solidFill>
                  <a:schemeClr val="tx1"/>
                </a:solidFill>
              </a:rPr>
              <a:t>and </a:t>
            </a:r>
            <a:r>
              <a:rPr lang="en-US" sz="2400" dirty="0">
                <a:solidFill>
                  <a:schemeClr val="tx1"/>
                </a:solidFill>
              </a:rPr>
              <a:t>reporting </a:t>
            </a:r>
            <a:r>
              <a:rPr lang="en-US" sz="2400" dirty="0" smtClean="0">
                <a:solidFill>
                  <a:schemeClr val="tx1"/>
                </a:solidFill>
              </a:rPr>
              <a:t/>
            </a:r>
            <a:br>
              <a:rPr lang="en-US" sz="2400" dirty="0" smtClean="0">
                <a:solidFill>
                  <a:schemeClr val="tx1"/>
                </a:solidFill>
              </a:rPr>
            </a:br>
            <a:r>
              <a:rPr lang="en-US" sz="2400" dirty="0" smtClean="0">
                <a:solidFill>
                  <a:schemeClr val="tx1"/>
                </a:solidFill>
              </a:rPr>
              <a:t>of </a:t>
            </a:r>
            <a:r>
              <a:rPr lang="en-US" sz="2400" dirty="0">
                <a:solidFill>
                  <a:schemeClr val="tx1"/>
                </a:solidFill>
              </a:rPr>
              <a:t>involvement to local police. </a:t>
            </a:r>
            <a:endParaRPr lang="en-US" sz="2400" dirty="0" smtClean="0">
              <a:solidFill>
                <a:schemeClr val="tx1"/>
              </a:solidFill>
            </a:endParaRPr>
          </a:p>
          <a:p>
            <a:pPr marL="0" indent="0">
              <a:buNone/>
            </a:pPr>
            <a:r>
              <a:rPr lang="en-US" sz="2400" dirty="0">
                <a:solidFill>
                  <a:schemeClr val="tx1"/>
                </a:solidFill>
              </a:rPr>
              <a:t/>
            </a:r>
            <a:br>
              <a:rPr lang="en-US" sz="2400" dirty="0">
                <a:solidFill>
                  <a:schemeClr val="tx1"/>
                </a:solidFill>
              </a:rPr>
            </a:br>
            <a:r>
              <a:rPr lang="en-US" sz="2400" b="1" dirty="0">
                <a:solidFill>
                  <a:schemeClr val="tx1"/>
                </a:solidFill>
              </a:rPr>
              <a:t>Failure to </a:t>
            </a:r>
            <a:r>
              <a:rPr lang="en-US" sz="2400" b="1" dirty="0" smtClean="0">
                <a:solidFill>
                  <a:schemeClr val="tx1"/>
                </a:solidFill>
              </a:rPr>
              <a:t>report </a:t>
            </a:r>
            <a:r>
              <a:rPr lang="en-US" sz="2400" dirty="0" smtClean="0">
                <a:solidFill>
                  <a:schemeClr val="tx1"/>
                </a:solidFill>
              </a:rPr>
              <a:t>known </a:t>
            </a:r>
            <a:r>
              <a:rPr lang="en-US" sz="2400" dirty="0">
                <a:solidFill>
                  <a:schemeClr val="tx1"/>
                </a:solidFill>
              </a:rPr>
              <a:t>hazing incidents to a </a:t>
            </a:r>
            <a:r>
              <a:rPr lang="en-US" sz="2400" dirty="0" smtClean="0">
                <a:solidFill>
                  <a:schemeClr val="tx1"/>
                </a:solidFill>
              </a:rPr>
              <a:t/>
            </a:r>
            <a:br>
              <a:rPr lang="en-US" sz="2400" dirty="0" smtClean="0">
                <a:solidFill>
                  <a:schemeClr val="tx1"/>
                </a:solidFill>
              </a:rPr>
            </a:br>
            <a:r>
              <a:rPr lang="en-US" sz="2400" dirty="0" smtClean="0">
                <a:solidFill>
                  <a:schemeClr val="tx1"/>
                </a:solidFill>
              </a:rPr>
              <a:t>university </a:t>
            </a:r>
            <a:r>
              <a:rPr lang="en-US" sz="2400" dirty="0">
                <a:solidFill>
                  <a:schemeClr val="tx1"/>
                </a:solidFill>
              </a:rPr>
              <a:t>official or to local police may result in </a:t>
            </a:r>
            <a:r>
              <a:rPr lang="en-US" sz="2400" dirty="0" smtClean="0">
                <a:solidFill>
                  <a:schemeClr val="tx1"/>
                </a:solidFill>
              </a:rPr>
              <a:t/>
            </a:r>
            <a:br>
              <a:rPr lang="en-US" sz="2400" dirty="0" smtClean="0">
                <a:solidFill>
                  <a:schemeClr val="tx1"/>
                </a:solidFill>
              </a:rPr>
            </a:br>
            <a:r>
              <a:rPr lang="en-US" sz="2400" dirty="0" smtClean="0">
                <a:solidFill>
                  <a:schemeClr val="tx1"/>
                </a:solidFill>
              </a:rPr>
              <a:t>disciplinary </a:t>
            </a:r>
            <a:r>
              <a:rPr lang="en-US" sz="2400" dirty="0">
                <a:solidFill>
                  <a:schemeClr val="tx1"/>
                </a:solidFill>
              </a:rPr>
              <a:t>action.</a:t>
            </a:r>
          </a:p>
        </p:txBody>
      </p:sp>
      <p:pic>
        <p:nvPicPr>
          <p:cNvPr id="4" name="Picture 3"/>
          <p:cNvPicPr>
            <a:picLocks noChangeAspect="1"/>
          </p:cNvPicPr>
          <p:nvPr/>
        </p:nvPicPr>
        <p:blipFill>
          <a:blip r:embed="rId2"/>
          <a:stretch>
            <a:fillRect/>
          </a:stretch>
        </p:blipFill>
        <p:spPr>
          <a:xfrm>
            <a:off x="7406639" y="4511993"/>
            <a:ext cx="3639693" cy="1965434"/>
          </a:xfrm>
          <a:prstGeom prst="rect">
            <a:avLst/>
          </a:prstGeom>
        </p:spPr>
      </p:pic>
    </p:spTree>
    <p:extLst>
      <p:ext uri="{BB962C8B-B14F-4D97-AF65-F5344CB8AC3E}">
        <p14:creationId xmlns:p14="http://schemas.microsoft.com/office/powerpoint/2010/main" val="3246197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934351"/>
          </a:xfrm>
        </p:spPr>
        <p:txBody>
          <a:bodyPr/>
          <a:lstStyle/>
          <a:p>
            <a:r>
              <a:rPr lang="en-US" dirty="0" smtClean="0"/>
              <a:t>Reporting hazing</a:t>
            </a:r>
            <a:endParaRPr lang="en-US" dirty="0"/>
          </a:p>
        </p:txBody>
      </p:sp>
      <p:sp>
        <p:nvSpPr>
          <p:cNvPr id="3" name="Content Placeholder 2"/>
          <p:cNvSpPr>
            <a:spLocks noGrp="1"/>
          </p:cNvSpPr>
          <p:nvPr>
            <p:ph idx="1"/>
          </p:nvPr>
        </p:nvSpPr>
        <p:spPr>
          <a:xfrm>
            <a:off x="1251678" y="1188720"/>
            <a:ext cx="10178322" cy="5495543"/>
          </a:xfrm>
        </p:spPr>
        <p:txBody>
          <a:bodyPr>
            <a:normAutofit fontScale="92500" lnSpcReduction="20000"/>
          </a:bodyPr>
          <a:lstStyle/>
          <a:p>
            <a:pPr marL="0" indent="0">
              <a:buNone/>
            </a:pPr>
            <a:r>
              <a:rPr lang="en-US" sz="4100" b="1" dirty="0" smtClean="0">
                <a:solidFill>
                  <a:srgbClr val="FFC000"/>
                </a:solidFill>
              </a:rPr>
              <a:t>If you see something, say something!</a:t>
            </a: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endParaRPr lang="en-US" dirty="0">
              <a:solidFill>
                <a:schemeClr val="tx1"/>
              </a:solidFill>
            </a:endParaRPr>
          </a:p>
          <a:p>
            <a:pPr marL="0" indent="0">
              <a:buNone/>
            </a:pPr>
            <a:endParaRPr lang="en-US" dirty="0" smtClean="0">
              <a:solidFill>
                <a:schemeClr val="tx1"/>
              </a:solidFill>
            </a:endParaRPr>
          </a:p>
          <a:p>
            <a:pPr marL="0" indent="0">
              <a:buNone/>
            </a:pPr>
            <a:r>
              <a:rPr lang="en-US" dirty="0" smtClean="0">
                <a:solidFill>
                  <a:schemeClr val="tx1"/>
                </a:solidFill>
              </a:rPr>
              <a:t/>
            </a:r>
            <a:br>
              <a:rPr lang="en-US" dirty="0" smtClean="0">
                <a:solidFill>
                  <a:schemeClr val="tx1"/>
                </a:solidFill>
              </a:rPr>
            </a:br>
            <a:endParaRPr lang="en-US" dirty="0" smtClean="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848" y="2185859"/>
            <a:ext cx="1653542" cy="24814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67" y="2120090"/>
            <a:ext cx="1689520" cy="25355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693" y="2120090"/>
            <a:ext cx="1987529" cy="29928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3217" y="2123071"/>
            <a:ext cx="1767144" cy="17940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4927" y="1289274"/>
            <a:ext cx="6979283" cy="4654524"/>
          </a:xfrm>
          <a:prstGeom prst="rect">
            <a:avLst/>
          </a:prstGeom>
        </p:spPr>
      </p:pic>
      <p:sp>
        <p:nvSpPr>
          <p:cNvPr id="11" name="TextBox 10"/>
          <p:cNvSpPr txBox="1"/>
          <p:nvPr/>
        </p:nvSpPr>
        <p:spPr>
          <a:xfrm>
            <a:off x="1586707" y="3911454"/>
            <a:ext cx="2252350" cy="1169551"/>
          </a:xfrm>
          <a:prstGeom prst="rect">
            <a:avLst/>
          </a:prstGeom>
          <a:noFill/>
        </p:spPr>
        <p:txBody>
          <a:bodyPr wrap="square" rtlCol="0">
            <a:spAutoFit/>
          </a:bodyPr>
          <a:lstStyle/>
          <a:p>
            <a:r>
              <a:rPr lang="en-US" sz="1400" dirty="0"/>
              <a:t>Amy N. Pennington</a:t>
            </a:r>
            <a:br>
              <a:rPr lang="en-US" sz="1400" dirty="0"/>
            </a:br>
            <a:r>
              <a:rPr lang="en-US" sz="1400" dirty="0"/>
              <a:t>Dean of Students</a:t>
            </a:r>
            <a:br>
              <a:rPr lang="en-US" sz="1400" dirty="0"/>
            </a:br>
            <a:r>
              <a:rPr lang="en-US" sz="1400" dirty="0"/>
              <a:t>apennington@atu.edu</a:t>
            </a:r>
            <a:br>
              <a:rPr lang="en-US" sz="1400" dirty="0"/>
            </a:br>
            <a:r>
              <a:rPr lang="en-US" sz="1400" dirty="0"/>
              <a:t>479-968-0407</a:t>
            </a:r>
            <a:br>
              <a:rPr lang="en-US" sz="1400" dirty="0"/>
            </a:br>
            <a:endParaRPr lang="en-US" sz="1400" dirty="0"/>
          </a:p>
        </p:txBody>
      </p:sp>
      <p:sp>
        <p:nvSpPr>
          <p:cNvPr id="12" name="TextBox 11"/>
          <p:cNvSpPr txBox="1"/>
          <p:nvPr/>
        </p:nvSpPr>
        <p:spPr>
          <a:xfrm>
            <a:off x="3612535" y="3922335"/>
            <a:ext cx="2375722" cy="1231106"/>
          </a:xfrm>
          <a:prstGeom prst="rect">
            <a:avLst/>
          </a:prstGeom>
          <a:noFill/>
        </p:spPr>
        <p:txBody>
          <a:bodyPr wrap="square" rtlCol="0">
            <a:spAutoFit/>
          </a:bodyPr>
          <a:lstStyle/>
          <a:p>
            <a:r>
              <a:rPr lang="en-US" sz="1400" dirty="0"/>
              <a:t>Megan Edmonds</a:t>
            </a:r>
            <a:br>
              <a:rPr lang="en-US" sz="1400" dirty="0"/>
            </a:br>
            <a:r>
              <a:rPr lang="en-US" sz="1400" dirty="0"/>
              <a:t>Coordinator of Greek Life</a:t>
            </a:r>
            <a:br>
              <a:rPr lang="en-US" sz="1400" dirty="0"/>
            </a:br>
            <a:r>
              <a:rPr lang="en-US" sz="1400" dirty="0"/>
              <a:t>medmonds@atu.edu </a:t>
            </a:r>
            <a:br>
              <a:rPr lang="en-US" sz="1400" dirty="0"/>
            </a:br>
            <a:r>
              <a:rPr lang="en-US" sz="1400" dirty="0"/>
              <a:t>479-964-0828</a:t>
            </a:r>
            <a:r>
              <a:rPr lang="en-US" dirty="0"/>
              <a:t/>
            </a:r>
            <a:br>
              <a:rPr lang="en-US" dirty="0"/>
            </a:br>
            <a:endParaRPr lang="en-US" dirty="0"/>
          </a:p>
        </p:txBody>
      </p:sp>
      <p:sp>
        <p:nvSpPr>
          <p:cNvPr id="13" name="TextBox 12"/>
          <p:cNvSpPr txBox="1"/>
          <p:nvPr/>
        </p:nvSpPr>
        <p:spPr>
          <a:xfrm>
            <a:off x="5780108" y="3911453"/>
            <a:ext cx="1953734" cy="1169551"/>
          </a:xfrm>
          <a:prstGeom prst="rect">
            <a:avLst/>
          </a:prstGeom>
          <a:noFill/>
        </p:spPr>
        <p:txBody>
          <a:bodyPr wrap="square" rtlCol="0">
            <a:spAutoFit/>
          </a:bodyPr>
          <a:lstStyle/>
          <a:p>
            <a:r>
              <a:rPr lang="en-US" sz="1400" dirty="0"/>
              <a:t>Aubrey Holt</a:t>
            </a:r>
            <a:br>
              <a:rPr lang="en-US" sz="1400" dirty="0"/>
            </a:br>
            <a:r>
              <a:rPr lang="en-US" sz="1400" dirty="0"/>
              <a:t>Director of Campus Life </a:t>
            </a:r>
            <a:br>
              <a:rPr lang="en-US" sz="1400" dirty="0"/>
            </a:br>
            <a:r>
              <a:rPr lang="en-US" sz="1400" dirty="0"/>
              <a:t>aholt7@atu.edu </a:t>
            </a:r>
            <a:br>
              <a:rPr lang="en-US" sz="1400" dirty="0"/>
            </a:br>
            <a:r>
              <a:rPr lang="en-US" sz="1400" dirty="0"/>
              <a:t>479-968-0276</a:t>
            </a:r>
            <a:br>
              <a:rPr lang="en-US" sz="1400" dirty="0"/>
            </a:br>
            <a:endParaRPr lang="en-US" sz="1400" dirty="0"/>
          </a:p>
        </p:txBody>
      </p:sp>
      <p:sp>
        <p:nvSpPr>
          <p:cNvPr id="14" name="TextBox 13"/>
          <p:cNvSpPr txBox="1"/>
          <p:nvPr/>
        </p:nvSpPr>
        <p:spPr>
          <a:xfrm>
            <a:off x="10037379" y="3911452"/>
            <a:ext cx="1624575" cy="1169551"/>
          </a:xfrm>
          <a:prstGeom prst="rect">
            <a:avLst/>
          </a:prstGeom>
          <a:noFill/>
        </p:spPr>
        <p:txBody>
          <a:bodyPr wrap="square" rtlCol="0">
            <a:spAutoFit/>
          </a:bodyPr>
          <a:lstStyle/>
          <a:p>
            <a:r>
              <a:rPr lang="en-US" sz="1400" dirty="0"/>
              <a:t>Steve Mullins</a:t>
            </a:r>
            <a:br>
              <a:rPr lang="en-US" sz="1400" dirty="0"/>
            </a:br>
            <a:r>
              <a:rPr lang="en-US" sz="1400" dirty="0"/>
              <a:t>Athletic Director</a:t>
            </a:r>
            <a:br>
              <a:rPr lang="en-US" sz="1400" dirty="0"/>
            </a:br>
            <a:r>
              <a:rPr lang="en-US" sz="1400" dirty="0"/>
              <a:t>smullins@atu.edu</a:t>
            </a:r>
            <a:br>
              <a:rPr lang="en-US" sz="1400" dirty="0"/>
            </a:br>
            <a:r>
              <a:rPr lang="en-US" sz="1400" dirty="0"/>
              <a:t>479-968-0345</a:t>
            </a:r>
            <a:br>
              <a:rPr lang="en-US" sz="1400" dirty="0"/>
            </a:br>
            <a:endParaRPr lang="en-US" sz="1400" dirty="0"/>
          </a:p>
        </p:txBody>
      </p:sp>
      <p:sp>
        <p:nvSpPr>
          <p:cNvPr id="15" name="TextBox 14"/>
          <p:cNvSpPr txBox="1"/>
          <p:nvPr/>
        </p:nvSpPr>
        <p:spPr>
          <a:xfrm>
            <a:off x="7965796" y="3911453"/>
            <a:ext cx="2360857" cy="954107"/>
          </a:xfrm>
          <a:prstGeom prst="rect">
            <a:avLst/>
          </a:prstGeom>
          <a:noFill/>
        </p:spPr>
        <p:txBody>
          <a:bodyPr wrap="square" rtlCol="0">
            <a:spAutoFit/>
          </a:bodyPr>
          <a:lstStyle/>
          <a:p>
            <a:r>
              <a:rPr lang="en-US" sz="1400" dirty="0" smtClean="0"/>
              <a:t>Joshua McMillian</a:t>
            </a:r>
            <a:br>
              <a:rPr lang="en-US" sz="1400" dirty="0" smtClean="0"/>
            </a:br>
            <a:r>
              <a:rPr lang="en-US" sz="1400" dirty="0" smtClean="0"/>
              <a:t>Chief of Public Safety</a:t>
            </a:r>
            <a:br>
              <a:rPr lang="en-US" sz="1400" dirty="0" smtClean="0"/>
            </a:br>
            <a:r>
              <a:rPr lang="en-US" sz="1400" dirty="0" smtClean="0"/>
              <a:t>jmcmillian1@atu.edu</a:t>
            </a:r>
            <a:br>
              <a:rPr lang="en-US" sz="1400" dirty="0" smtClean="0"/>
            </a:br>
            <a:r>
              <a:rPr lang="en-US" sz="1400" dirty="0" smtClean="0"/>
              <a:t>479-968-0222</a:t>
            </a:r>
            <a:endParaRPr lang="en-US" sz="1400" dirty="0"/>
          </a:p>
        </p:txBody>
      </p:sp>
    </p:spTree>
    <p:extLst>
      <p:ext uri="{BB962C8B-B14F-4D97-AF65-F5344CB8AC3E}">
        <p14:creationId xmlns:p14="http://schemas.microsoft.com/office/powerpoint/2010/main" val="3086809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320040"/>
            <a:ext cx="10178322" cy="6391655"/>
          </a:xfrm>
        </p:spPr>
        <p:txBody>
          <a:bodyPr>
            <a:normAutofit fontScale="92500" lnSpcReduction="20000"/>
          </a:bodyPr>
          <a:lstStyle/>
          <a:p>
            <a:pPr marL="0" indent="0" algn="ctr">
              <a:buNone/>
            </a:pPr>
            <a:r>
              <a:rPr lang="en-US" sz="3600" dirty="0" smtClean="0">
                <a:solidFill>
                  <a:schemeClr val="tx1"/>
                </a:solidFill>
              </a:rPr>
              <a:t>The 2017-18 Student Handbook is located online at </a:t>
            </a:r>
            <a:r>
              <a:rPr lang="en-US" sz="3600" dirty="0" smtClean="0">
                <a:solidFill>
                  <a:schemeClr val="tx1"/>
                </a:solidFill>
                <a:hlinkClick r:id="rId2"/>
              </a:rPr>
              <a:t>http://www.atu.edu/studenthandbook</a:t>
            </a:r>
            <a:endParaRPr lang="en-US" sz="3600" dirty="0" smtClean="0">
              <a:solidFill>
                <a:schemeClr val="tx1"/>
              </a:solidFill>
            </a:endParaRPr>
          </a:p>
          <a:p>
            <a:pPr marL="0" indent="0" algn="ctr">
              <a:buNone/>
            </a:pPr>
            <a:endParaRPr lang="en-US" sz="3600" dirty="0">
              <a:solidFill>
                <a:schemeClr val="tx1"/>
              </a:solidFill>
            </a:endParaRPr>
          </a:p>
          <a:p>
            <a:pPr marL="0" indent="0" algn="ctr">
              <a:buNone/>
            </a:pPr>
            <a:endParaRPr lang="en-US" sz="3600" dirty="0" smtClean="0">
              <a:solidFill>
                <a:schemeClr val="tx1"/>
              </a:solidFill>
            </a:endParaRPr>
          </a:p>
          <a:p>
            <a:pPr algn="ctr"/>
            <a:endParaRPr lang="en-US" sz="3600" dirty="0" smtClean="0">
              <a:solidFill>
                <a:schemeClr val="tx1"/>
              </a:solidFill>
            </a:endParaRPr>
          </a:p>
          <a:p>
            <a:pPr algn="ctr"/>
            <a:endParaRPr lang="en-US" sz="3600" dirty="0">
              <a:solidFill>
                <a:schemeClr val="tx1"/>
              </a:solidFill>
            </a:endParaRPr>
          </a:p>
          <a:p>
            <a:pPr algn="ctr"/>
            <a:endParaRPr lang="en-US" sz="3600" dirty="0" smtClean="0">
              <a:solidFill>
                <a:schemeClr val="tx1"/>
              </a:solidFill>
            </a:endParaRPr>
          </a:p>
          <a:p>
            <a:pPr algn="ctr"/>
            <a:endParaRPr lang="en-US" sz="3600" dirty="0">
              <a:solidFill>
                <a:schemeClr val="tx1"/>
              </a:solidFill>
            </a:endParaRPr>
          </a:p>
          <a:p>
            <a:pPr marL="0" indent="0" algn="ctr">
              <a:buNone/>
            </a:pPr>
            <a:r>
              <a:rPr lang="en-US" sz="3600" dirty="0" smtClean="0">
                <a:solidFill>
                  <a:schemeClr val="tx1"/>
                </a:solidFill>
              </a:rPr>
              <a:t>It is your responsibility to </a:t>
            </a:r>
            <a:r>
              <a:rPr lang="en-US" sz="3600" b="1" dirty="0" smtClean="0">
                <a:solidFill>
                  <a:schemeClr val="tx1"/>
                </a:solidFill>
              </a:rPr>
              <a:t>make time</a:t>
            </a:r>
            <a:r>
              <a:rPr lang="en-US" sz="3600" dirty="0" smtClean="0">
                <a:solidFill>
                  <a:schemeClr val="tx1"/>
                </a:solidFill>
              </a:rPr>
              <a:t>, </a:t>
            </a:r>
            <a:r>
              <a:rPr lang="en-US" sz="3600" b="1" dirty="0" smtClean="0">
                <a:solidFill>
                  <a:schemeClr val="tx1"/>
                </a:solidFill>
              </a:rPr>
              <a:t>read</a:t>
            </a:r>
            <a:r>
              <a:rPr lang="en-US" sz="3600" dirty="0" smtClean="0">
                <a:solidFill>
                  <a:schemeClr val="tx1"/>
                </a:solidFill>
              </a:rPr>
              <a:t>, </a:t>
            </a:r>
            <a:r>
              <a:rPr lang="en-US" sz="3600" b="1" dirty="0" smtClean="0">
                <a:solidFill>
                  <a:schemeClr val="tx1"/>
                </a:solidFill>
              </a:rPr>
              <a:t>understand</a:t>
            </a:r>
            <a:r>
              <a:rPr lang="en-US" sz="3600" dirty="0" smtClean="0">
                <a:solidFill>
                  <a:schemeClr val="tx1"/>
                </a:solidFill>
              </a:rPr>
              <a:t>, and </a:t>
            </a:r>
            <a:r>
              <a:rPr lang="en-US" sz="3600" b="1" dirty="0" smtClean="0">
                <a:solidFill>
                  <a:schemeClr val="tx1"/>
                </a:solidFill>
              </a:rPr>
              <a:t>follow</a:t>
            </a:r>
            <a:r>
              <a:rPr lang="en-US" sz="3600" dirty="0" smtClean="0">
                <a:solidFill>
                  <a:schemeClr val="tx1"/>
                </a:solidFill>
              </a:rPr>
              <a:t> all of the rules, regulations, and policies that shape the structure of our campus community.</a:t>
            </a:r>
            <a:endParaRPr lang="en-US" sz="3600"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089" y="1387602"/>
            <a:ext cx="2857500" cy="2857500"/>
          </a:xfrm>
          <a:prstGeom prst="rect">
            <a:avLst/>
          </a:prstGeom>
        </p:spPr>
      </p:pic>
    </p:spTree>
    <p:extLst>
      <p:ext uri="{BB962C8B-B14F-4D97-AF65-F5344CB8AC3E}">
        <p14:creationId xmlns:p14="http://schemas.microsoft.com/office/powerpoint/2010/main" val="28945320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safe</a:t>
            </a:r>
            <a:endParaRPr lang="en-US" dirty="0"/>
          </a:p>
        </p:txBody>
      </p:sp>
    </p:spTree>
    <p:extLst>
      <p:ext uri="{BB962C8B-B14F-4D97-AF65-F5344CB8AC3E}">
        <p14:creationId xmlns:p14="http://schemas.microsoft.com/office/powerpoint/2010/main" val="3779214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51678" y="283464"/>
            <a:ext cx="10178322" cy="7095744"/>
          </a:xfrm>
        </p:spPr>
        <p:txBody>
          <a:bodyPr>
            <a:normAutofit fontScale="25000" lnSpcReduction="20000"/>
          </a:bodyPr>
          <a:lstStyle/>
          <a:p>
            <a:pPr marL="0" indent="0">
              <a:buNone/>
            </a:pPr>
            <a:r>
              <a:rPr lang="en-US" sz="8600" b="1" dirty="0" smtClean="0">
                <a:solidFill>
                  <a:srgbClr val="FFC000"/>
                </a:solidFill>
              </a:rPr>
              <a:t>Emergency </a:t>
            </a:r>
            <a:r>
              <a:rPr lang="en-US" sz="8600" b="1" dirty="0">
                <a:solidFill>
                  <a:srgbClr val="FFC000"/>
                </a:solidFill>
              </a:rPr>
              <a:t>Procedure Guides </a:t>
            </a:r>
            <a:r>
              <a:rPr lang="en-US" sz="8600" dirty="0">
                <a:solidFill>
                  <a:schemeClr val="tx1"/>
                </a:solidFill>
              </a:rPr>
              <a:t>are available </a:t>
            </a:r>
            <a:r>
              <a:rPr lang="en-US" sz="8600" dirty="0" smtClean="0">
                <a:solidFill>
                  <a:schemeClr val="tx1"/>
                </a:solidFill>
              </a:rPr>
              <a:t>online, in </a:t>
            </a:r>
            <a:r>
              <a:rPr lang="en-US" sz="8600" dirty="0">
                <a:solidFill>
                  <a:schemeClr val="tx1"/>
                </a:solidFill>
              </a:rPr>
              <a:t>all residence hall </a:t>
            </a:r>
            <a:r>
              <a:rPr lang="en-US" sz="8600" dirty="0" smtClean="0">
                <a:solidFill>
                  <a:schemeClr val="tx1"/>
                </a:solidFill>
              </a:rPr>
              <a:t>rooms, and </a:t>
            </a:r>
            <a:r>
              <a:rPr lang="en-US" sz="8600" dirty="0">
                <a:solidFill>
                  <a:schemeClr val="tx1"/>
                </a:solidFill>
              </a:rPr>
              <a:t>are in all classrooms and campus offices</a:t>
            </a:r>
            <a:r>
              <a:rPr lang="en-US" sz="8600" dirty="0" smtClean="0">
                <a:solidFill>
                  <a:schemeClr val="tx1"/>
                </a:solidFill>
              </a:rPr>
              <a:t>.</a:t>
            </a:r>
            <a:br>
              <a:rPr lang="en-US" sz="8600" dirty="0" smtClean="0">
                <a:solidFill>
                  <a:schemeClr val="tx1"/>
                </a:solidFill>
              </a:rPr>
            </a:br>
            <a:r>
              <a:rPr lang="en-US" sz="8600" dirty="0">
                <a:solidFill>
                  <a:schemeClr val="tx1"/>
                </a:solidFill>
              </a:rPr>
              <a:t/>
            </a:r>
            <a:br>
              <a:rPr lang="en-US" sz="8600" dirty="0">
                <a:solidFill>
                  <a:schemeClr val="tx1"/>
                </a:solidFill>
              </a:rPr>
            </a:br>
            <a:r>
              <a:rPr lang="en-US" sz="8600" dirty="0">
                <a:solidFill>
                  <a:schemeClr val="tx1"/>
                </a:solidFill>
              </a:rPr>
              <a:t>Guides provide </a:t>
            </a:r>
            <a:r>
              <a:rPr lang="en-US" sz="8600" b="1" dirty="0">
                <a:solidFill>
                  <a:srgbClr val="FFC000"/>
                </a:solidFill>
              </a:rPr>
              <a:t>all types of safety information </a:t>
            </a:r>
            <a:r>
              <a:rPr lang="en-US" sz="8600" dirty="0">
                <a:solidFill>
                  <a:schemeClr val="tx1"/>
                </a:solidFill>
              </a:rPr>
              <a:t>from tornadoes, active shooter situations, mental health emergencies, and others.</a:t>
            </a:r>
            <a:br>
              <a:rPr lang="en-US" sz="8600" dirty="0">
                <a:solidFill>
                  <a:schemeClr val="tx1"/>
                </a:solidFill>
              </a:rPr>
            </a:br>
            <a:r>
              <a:rPr lang="en-US" sz="8600" dirty="0">
                <a:solidFill>
                  <a:schemeClr val="tx1"/>
                </a:solidFill>
              </a:rPr>
              <a:t/>
            </a:r>
            <a:br>
              <a:rPr lang="en-US" sz="8600" dirty="0">
                <a:solidFill>
                  <a:schemeClr val="tx1"/>
                </a:solidFill>
              </a:rPr>
            </a:br>
            <a:r>
              <a:rPr lang="en-US" sz="8600" dirty="0">
                <a:solidFill>
                  <a:schemeClr val="tx1"/>
                </a:solidFill>
              </a:rPr>
              <a:t>If you haven’t already done so, register for </a:t>
            </a:r>
            <a:r>
              <a:rPr lang="en-US" sz="8600" b="1" dirty="0" smtClean="0">
                <a:solidFill>
                  <a:srgbClr val="FFC000"/>
                </a:solidFill>
              </a:rPr>
              <a:t>ATU Alert </a:t>
            </a:r>
            <a:r>
              <a:rPr lang="en-US" sz="8600" dirty="0">
                <a:solidFill>
                  <a:schemeClr val="tx1"/>
                </a:solidFill>
              </a:rPr>
              <a:t>so that you are informed of emergencies</a:t>
            </a:r>
            <a:r>
              <a:rPr lang="en-US" sz="8600" dirty="0" smtClean="0">
                <a:solidFill>
                  <a:schemeClr val="tx1"/>
                </a:solidFill>
              </a:rPr>
              <a:t>.</a:t>
            </a:r>
          </a:p>
          <a:p>
            <a:pPr marL="0" indent="0">
              <a:buNone/>
            </a:pPr>
            <a:endParaRPr lang="en-US" sz="8600" dirty="0">
              <a:solidFill>
                <a:schemeClr val="tx1"/>
              </a:solidFill>
            </a:endParaRPr>
          </a:p>
          <a:p>
            <a:pPr marL="0" indent="0">
              <a:buNone/>
            </a:pPr>
            <a:endParaRPr lang="en-US" sz="8600" dirty="0" smtClean="0">
              <a:solidFill>
                <a:schemeClr val="tx1"/>
              </a:solidFill>
            </a:endParaRPr>
          </a:p>
          <a:p>
            <a:pPr marL="0" indent="0" algn="ctr">
              <a:buNone/>
            </a:pPr>
            <a:endParaRPr lang="en-US" sz="8600" b="1" dirty="0" smtClean="0">
              <a:solidFill>
                <a:schemeClr val="tx1"/>
              </a:solidFill>
            </a:endParaRPr>
          </a:p>
          <a:p>
            <a:pPr marL="0" indent="0" algn="ctr">
              <a:buNone/>
            </a:pPr>
            <a:endParaRPr lang="en-US" sz="8600" b="1" dirty="0" smtClean="0">
              <a:solidFill>
                <a:schemeClr val="tx1"/>
              </a:solidFill>
            </a:endParaRPr>
          </a:p>
          <a:p>
            <a:pPr marL="0" indent="0" algn="ctr">
              <a:buNone/>
            </a:pPr>
            <a:endParaRPr lang="en-US" sz="8600" b="1" dirty="0">
              <a:solidFill>
                <a:schemeClr val="tx1"/>
              </a:solidFill>
            </a:endParaRPr>
          </a:p>
          <a:p>
            <a:pPr marL="0" indent="0" algn="ctr">
              <a:buNone/>
            </a:pPr>
            <a:endParaRPr lang="en-US" sz="8600" b="1" dirty="0" smtClean="0">
              <a:solidFill>
                <a:schemeClr val="tx1"/>
              </a:solidFill>
            </a:endParaRPr>
          </a:p>
          <a:p>
            <a:pPr marL="0" indent="0" algn="ctr">
              <a:buNone/>
            </a:pPr>
            <a:endParaRPr lang="en-US" sz="8600" b="1" dirty="0">
              <a:solidFill>
                <a:schemeClr val="tx1"/>
              </a:solidFill>
            </a:endParaRPr>
          </a:p>
          <a:p>
            <a:pPr marL="0" indent="0" algn="ctr">
              <a:buNone/>
            </a:pPr>
            <a:endParaRPr lang="en-US" sz="8600" b="1" dirty="0" smtClean="0">
              <a:solidFill>
                <a:schemeClr val="tx1"/>
              </a:solidFill>
            </a:endParaRPr>
          </a:p>
          <a:p>
            <a:pPr marL="0" indent="0" algn="ctr">
              <a:buNone/>
            </a:pPr>
            <a:r>
              <a:rPr lang="en-US" sz="8600" b="1" dirty="0" smtClean="0">
                <a:solidFill>
                  <a:schemeClr val="tx1"/>
                </a:solidFill>
              </a:rPr>
              <a:t>You </a:t>
            </a:r>
            <a:r>
              <a:rPr lang="en-US" sz="8600" b="1" dirty="0">
                <a:solidFill>
                  <a:schemeClr val="tx1"/>
                </a:solidFill>
              </a:rPr>
              <a:t>can’t be too prepared, so take advantage of these resources.</a:t>
            </a:r>
            <a:br>
              <a:rPr lang="en-US" sz="8600" b="1" dirty="0">
                <a:solidFill>
                  <a:schemeClr val="tx1"/>
                </a:solidFill>
              </a:rPr>
            </a:br>
            <a:endParaRPr lang="en-US" sz="8600" b="1" dirty="0">
              <a:solidFill>
                <a:schemeClr val="tx1"/>
              </a:solidFill>
            </a:endParaRPr>
          </a:p>
          <a:p>
            <a:pPr marL="0" indent="0" algn="ctr">
              <a:buNone/>
            </a:pPr>
            <a:r>
              <a:rPr lang="en-US" sz="2800" dirty="0">
                <a:solidFill>
                  <a:schemeClr val="tx1"/>
                </a:solidFill>
              </a:rPr>
              <a:t/>
            </a:r>
            <a:br>
              <a:rPr lang="en-US" sz="2800" dirty="0">
                <a:solidFill>
                  <a:schemeClr val="tx1"/>
                </a:solidFill>
              </a:rPr>
            </a:br>
            <a:endParaRPr lang="en-US" b="1" dirty="0">
              <a:solidFill>
                <a:schemeClr val="tx1"/>
              </a:solidFill>
            </a:endParaRPr>
          </a:p>
        </p:txBody>
      </p:sp>
      <p:pic>
        <p:nvPicPr>
          <p:cNvPr id="5" name="Picture 4"/>
          <p:cNvPicPr>
            <a:picLocks noChangeAspect="1"/>
          </p:cNvPicPr>
          <p:nvPr/>
        </p:nvPicPr>
        <p:blipFill>
          <a:blip r:embed="rId2"/>
          <a:stretch>
            <a:fillRect/>
          </a:stretch>
        </p:blipFill>
        <p:spPr>
          <a:xfrm>
            <a:off x="4765285" y="3458954"/>
            <a:ext cx="3151107" cy="2099425"/>
          </a:xfrm>
          <a:prstGeom prst="rect">
            <a:avLst/>
          </a:prstGeom>
        </p:spPr>
      </p:pic>
    </p:spTree>
    <p:extLst>
      <p:ext uri="{BB962C8B-B14F-4D97-AF65-F5344CB8AC3E}">
        <p14:creationId xmlns:p14="http://schemas.microsoft.com/office/powerpoint/2010/main" val="2597851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 team</a:t>
            </a:r>
            <a:endParaRPr lang="en-US" dirty="0"/>
          </a:p>
        </p:txBody>
      </p:sp>
    </p:spTree>
    <p:extLst>
      <p:ext uri="{BB962C8B-B14F-4D97-AF65-F5344CB8AC3E}">
        <p14:creationId xmlns:p14="http://schemas.microsoft.com/office/powerpoint/2010/main" val="1202143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see something, say something</a:t>
            </a:r>
            <a:endParaRPr lang="en-US" dirty="0"/>
          </a:p>
        </p:txBody>
      </p:sp>
      <p:sp>
        <p:nvSpPr>
          <p:cNvPr id="3" name="Content Placeholder 2"/>
          <p:cNvSpPr>
            <a:spLocks noGrp="1"/>
          </p:cNvSpPr>
          <p:nvPr>
            <p:ph idx="1"/>
          </p:nvPr>
        </p:nvSpPr>
        <p:spPr>
          <a:xfrm>
            <a:off x="1251678" y="2020825"/>
            <a:ext cx="10178322" cy="4645152"/>
          </a:xfrm>
        </p:spPr>
        <p:txBody>
          <a:bodyPr>
            <a:normAutofit/>
          </a:bodyPr>
          <a:lstStyle/>
          <a:p>
            <a:pPr marL="0" indent="0">
              <a:buNone/>
            </a:pPr>
            <a:r>
              <a:rPr lang="en-US" sz="2800" dirty="0">
                <a:solidFill>
                  <a:schemeClr val="tx1"/>
                </a:solidFill>
              </a:rPr>
              <a:t>The Campus Assessment, Response, and Evaluation Team, known as </a:t>
            </a:r>
            <a:r>
              <a:rPr lang="en-US" sz="2800" dirty="0" smtClean="0">
                <a:solidFill>
                  <a:schemeClr val="tx1"/>
                </a:solidFill>
              </a:rPr>
              <a:t>the </a:t>
            </a:r>
            <a:r>
              <a:rPr lang="en-US" sz="2800" b="1" dirty="0">
                <a:solidFill>
                  <a:srgbClr val="FFC000"/>
                </a:solidFill>
              </a:rPr>
              <a:t>CARE </a:t>
            </a:r>
            <a:r>
              <a:rPr lang="en-US" sz="2800" b="1" dirty="0" smtClean="0">
                <a:solidFill>
                  <a:srgbClr val="FFC000"/>
                </a:solidFill>
              </a:rPr>
              <a:t>Team</a:t>
            </a:r>
            <a:r>
              <a:rPr lang="en-US" sz="2800" dirty="0" smtClean="0">
                <a:solidFill>
                  <a:schemeClr val="tx1"/>
                </a:solidFill>
              </a:rPr>
              <a:t>, </a:t>
            </a:r>
            <a:r>
              <a:rPr lang="en-US" sz="2800" dirty="0">
                <a:solidFill>
                  <a:schemeClr val="tx1"/>
                </a:solidFill>
              </a:rPr>
              <a:t>is a group of university personnel who meet regularly to collect and assess all reports of threats or other alarming behaviors by any student or employee as well as others who might impact the safety or well-being of the university community</a:t>
            </a:r>
            <a:r>
              <a:rPr lang="en-US" sz="2800" dirty="0" smtClean="0">
                <a:solidFill>
                  <a:schemeClr val="tx1"/>
                </a:solidFill>
              </a:rPr>
              <a:t>.</a:t>
            </a:r>
          </a:p>
          <a:p>
            <a:endParaRPr lang="en-US" sz="2800" dirty="0">
              <a:solidFill>
                <a:schemeClr val="tx1"/>
              </a:solidFill>
            </a:endParaRPr>
          </a:p>
          <a:p>
            <a:pPr marL="0" indent="0">
              <a:buNone/>
            </a:pPr>
            <a:r>
              <a:rPr lang="en-US" sz="2800" dirty="0">
                <a:solidFill>
                  <a:schemeClr val="tx1"/>
                </a:solidFill>
              </a:rPr>
              <a:t>If you have a concern about an individual who is displaying behaviors that are concerning, disruptive, alarming, or threatening, </a:t>
            </a:r>
            <a:r>
              <a:rPr lang="en-US" sz="2800" b="1" dirty="0">
                <a:solidFill>
                  <a:srgbClr val="FFC000"/>
                </a:solidFill>
              </a:rPr>
              <a:t>please let the CARE Team know.</a:t>
            </a:r>
          </a:p>
        </p:txBody>
      </p:sp>
    </p:spTree>
    <p:extLst>
      <p:ext uri="{BB962C8B-B14F-4D97-AF65-F5344CB8AC3E}">
        <p14:creationId xmlns:p14="http://schemas.microsoft.com/office/powerpoint/2010/main" val="2366213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behaviors sometimes exhibited by distressed persons</a:t>
            </a:r>
            <a:endParaRPr lang="en-US" dirty="0"/>
          </a:p>
        </p:txBody>
      </p:sp>
      <p:sp>
        <p:nvSpPr>
          <p:cNvPr id="3" name="Content Placeholder 2"/>
          <p:cNvSpPr>
            <a:spLocks noGrp="1"/>
          </p:cNvSpPr>
          <p:nvPr>
            <p:ph idx="1"/>
          </p:nvPr>
        </p:nvSpPr>
        <p:spPr>
          <a:xfrm>
            <a:off x="1251678" y="1956816"/>
            <a:ext cx="10178322" cy="5458968"/>
          </a:xfrm>
        </p:spPr>
        <p:txBody>
          <a:bodyPr>
            <a:normAutofit/>
          </a:bodyPr>
          <a:lstStyle/>
          <a:p>
            <a:r>
              <a:rPr lang="en-US" sz="2100" dirty="0">
                <a:solidFill>
                  <a:schemeClr val="tx1"/>
                </a:solidFill>
              </a:rPr>
              <a:t>Destructive behavior, including </a:t>
            </a:r>
            <a:r>
              <a:rPr lang="en-US" sz="2100" dirty="0" smtClean="0">
                <a:solidFill>
                  <a:schemeClr val="tx1"/>
                </a:solidFill>
              </a:rPr>
              <a:t>self-destruction</a:t>
            </a:r>
            <a:br>
              <a:rPr lang="en-US" sz="2100" dirty="0" smtClean="0">
                <a:solidFill>
                  <a:schemeClr val="tx1"/>
                </a:solidFill>
              </a:rPr>
            </a:br>
            <a:r>
              <a:rPr lang="en-US" sz="2100" dirty="0" smtClean="0">
                <a:solidFill>
                  <a:schemeClr val="tx1"/>
                </a:solidFill>
              </a:rPr>
              <a:t>such </a:t>
            </a:r>
            <a:r>
              <a:rPr lang="en-US" sz="2100" dirty="0">
                <a:solidFill>
                  <a:schemeClr val="tx1"/>
                </a:solidFill>
              </a:rPr>
              <a:t>as </a:t>
            </a:r>
            <a:r>
              <a:rPr lang="en-US" sz="2100" dirty="0" smtClean="0">
                <a:solidFill>
                  <a:schemeClr val="tx1"/>
                </a:solidFill>
              </a:rPr>
              <a:t>cutting</a:t>
            </a:r>
          </a:p>
          <a:p>
            <a:r>
              <a:rPr lang="en-US" sz="2100" dirty="0" smtClean="0">
                <a:solidFill>
                  <a:schemeClr val="tx1"/>
                </a:solidFill>
              </a:rPr>
              <a:t>Extreme </a:t>
            </a:r>
            <a:r>
              <a:rPr lang="en-US" sz="2100" dirty="0">
                <a:solidFill>
                  <a:schemeClr val="tx1"/>
                </a:solidFill>
              </a:rPr>
              <a:t>sadness or </a:t>
            </a:r>
            <a:r>
              <a:rPr lang="en-US" sz="2100" dirty="0" smtClean="0">
                <a:solidFill>
                  <a:schemeClr val="tx1"/>
                </a:solidFill>
              </a:rPr>
              <a:t>depression</a:t>
            </a:r>
          </a:p>
          <a:p>
            <a:r>
              <a:rPr lang="en-US" sz="2100" dirty="0" smtClean="0">
                <a:solidFill>
                  <a:schemeClr val="tx1"/>
                </a:solidFill>
              </a:rPr>
              <a:t>References </a:t>
            </a:r>
            <a:r>
              <a:rPr lang="en-US" sz="2100" dirty="0">
                <a:solidFill>
                  <a:schemeClr val="tx1"/>
                </a:solidFill>
              </a:rPr>
              <a:t>to suicide along with statements </a:t>
            </a:r>
            <a:r>
              <a:rPr lang="en-US" sz="2100" dirty="0" smtClean="0">
                <a:solidFill>
                  <a:schemeClr val="tx1"/>
                </a:solidFill>
              </a:rPr>
              <a:t/>
            </a:r>
            <a:br>
              <a:rPr lang="en-US" sz="2100" dirty="0" smtClean="0">
                <a:solidFill>
                  <a:schemeClr val="tx1"/>
                </a:solidFill>
              </a:rPr>
            </a:br>
            <a:r>
              <a:rPr lang="en-US" sz="2100" dirty="0" smtClean="0">
                <a:solidFill>
                  <a:schemeClr val="tx1"/>
                </a:solidFill>
              </a:rPr>
              <a:t>of </a:t>
            </a:r>
            <a:r>
              <a:rPr lang="en-US" sz="2100" dirty="0">
                <a:solidFill>
                  <a:schemeClr val="tx1"/>
                </a:solidFill>
              </a:rPr>
              <a:t>hopelessness and </a:t>
            </a:r>
            <a:r>
              <a:rPr lang="en-US" sz="2100" dirty="0" smtClean="0">
                <a:solidFill>
                  <a:schemeClr val="tx1"/>
                </a:solidFill>
              </a:rPr>
              <a:t>helplessness</a:t>
            </a:r>
          </a:p>
          <a:p>
            <a:r>
              <a:rPr lang="en-US" sz="2100" dirty="0" smtClean="0">
                <a:solidFill>
                  <a:schemeClr val="tx1"/>
                </a:solidFill>
              </a:rPr>
              <a:t>Violent </a:t>
            </a:r>
            <a:r>
              <a:rPr lang="en-US" sz="2100" dirty="0">
                <a:solidFill>
                  <a:schemeClr val="tx1"/>
                </a:solidFill>
              </a:rPr>
              <a:t>fantasy content, expression of dark </a:t>
            </a:r>
            <a:r>
              <a:rPr lang="en-US" sz="2100" dirty="0" smtClean="0">
                <a:solidFill>
                  <a:schemeClr val="tx1"/>
                </a:solidFill>
              </a:rPr>
              <a:t/>
            </a:r>
            <a:br>
              <a:rPr lang="en-US" sz="2100" dirty="0" smtClean="0">
                <a:solidFill>
                  <a:schemeClr val="tx1"/>
                </a:solidFill>
              </a:rPr>
            </a:br>
            <a:r>
              <a:rPr lang="en-US" sz="2100" dirty="0" smtClean="0">
                <a:solidFill>
                  <a:schemeClr val="tx1"/>
                </a:solidFill>
              </a:rPr>
              <a:t>or </a:t>
            </a:r>
            <a:r>
              <a:rPr lang="en-US" sz="2100" dirty="0">
                <a:solidFill>
                  <a:schemeClr val="tx1"/>
                </a:solidFill>
              </a:rPr>
              <a:t>jarring themes or </a:t>
            </a:r>
            <a:r>
              <a:rPr lang="en-US" sz="2100" dirty="0" smtClean="0">
                <a:solidFill>
                  <a:schemeClr val="tx1"/>
                </a:solidFill>
              </a:rPr>
              <a:t>images</a:t>
            </a:r>
          </a:p>
          <a:p>
            <a:r>
              <a:rPr lang="en-US" sz="2100" dirty="0" smtClean="0">
                <a:solidFill>
                  <a:schemeClr val="tx1"/>
                </a:solidFill>
              </a:rPr>
              <a:t>Excessive </a:t>
            </a:r>
            <a:r>
              <a:rPr lang="en-US" sz="2100" dirty="0">
                <a:solidFill>
                  <a:schemeClr val="tx1"/>
                </a:solidFill>
              </a:rPr>
              <a:t>use of drugs and/or </a:t>
            </a:r>
            <a:r>
              <a:rPr lang="en-US" sz="2100" dirty="0" smtClean="0">
                <a:solidFill>
                  <a:schemeClr val="tx1"/>
                </a:solidFill>
              </a:rPr>
              <a:t>alcohol</a:t>
            </a:r>
          </a:p>
          <a:p>
            <a:r>
              <a:rPr lang="en-US" sz="2100" dirty="0" smtClean="0">
                <a:solidFill>
                  <a:schemeClr val="tx1"/>
                </a:solidFill>
              </a:rPr>
              <a:t>Recent </a:t>
            </a:r>
            <a:r>
              <a:rPr lang="en-US" sz="2100" dirty="0">
                <a:solidFill>
                  <a:schemeClr val="tx1"/>
                </a:solidFill>
              </a:rPr>
              <a:t>and dramatic life changes, including </a:t>
            </a:r>
            <a:r>
              <a:rPr lang="en-US" sz="2100" dirty="0" smtClean="0">
                <a:solidFill>
                  <a:schemeClr val="tx1"/>
                </a:solidFill>
              </a:rPr>
              <a:t/>
            </a:r>
            <a:br>
              <a:rPr lang="en-US" sz="2100" dirty="0" smtClean="0">
                <a:solidFill>
                  <a:schemeClr val="tx1"/>
                </a:solidFill>
              </a:rPr>
            </a:br>
            <a:r>
              <a:rPr lang="en-US" sz="2100" dirty="0" smtClean="0">
                <a:solidFill>
                  <a:schemeClr val="tx1"/>
                </a:solidFill>
              </a:rPr>
              <a:t>changes </a:t>
            </a:r>
            <a:r>
              <a:rPr lang="en-US" sz="2100" dirty="0">
                <a:solidFill>
                  <a:schemeClr val="tx1"/>
                </a:solidFill>
              </a:rPr>
              <a:t>in personality, eating habits, hygiene/appearance, </a:t>
            </a:r>
            <a:r>
              <a:rPr lang="en-US" sz="2100" dirty="0" smtClean="0">
                <a:solidFill>
                  <a:schemeClr val="tx1"/>
                </a:solidFill>
              </a:rPr>
              <a:t/>
            </a:r>
            <a:br>
              <a:rPr lang="en-US" sz="2100" dirty="0" smtClean="0">
                <a:solidFill>
                  <a:schemeClr val="tx1"/>
                </a:solidFill>
              </a:rPr>
            </a:br>
            <a:r>
              <a:rPr lang="en-US" sz="2100" dirty="0" smtClean="0">
                <a:solidFill>
                  <a:schemeClr val="tx1"/>
                </a:solidFill>
              </a:rPr>
              <a:t>sleep patterns</a:t>
            </a:r>
          </a:p>
          <a:p>
            <a:r>
              <a:rPr lang="en-US" sz="2100" dirty="0" smtClean="0">
                <a:solidFill>
                  <a:schemeClr val="tx1"/>
                </a:solidFill>
              </a:rPr>
              <a:t>Publishing </a:t>
            </a:r>
            <a:r>
              <a:rPr lang="en-US" sz="2100" dirty="0">
                <a:solidFill>
                  <a:schemeClr val="tx1"/>
                </a:solidFill>
              </a:rPr>
              <a:t>a video or communicating a plan of harm to self or others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727" y="1956816"/>
            <a:ext cx="3797573" cy="4334256"/>
          </a:xfrm>
          <a:prstGeom prst="rect">
            <a:avLst/>
          </a:prstGeom>
        </p:spPr>
      </p:pic>
    </p:spTree>
    <p:extLst>
      <p:ext uri="{BB962C8B-B14F-4D97-AF65-F5344CB8AC3E}">
        <p14:creationId xmlns:p14="http://schemas.microsoft.com/office/powerpoint/2010/main" val="1142162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report a concern</a:t>
            </a:r>
            <a:endParaRPr lang="en-US" dirty="0"/>
          </a:p>
        </p:txBody>
      </p:sp>
      <p:sp>
        <p:nvSpPr>
          <p:cNvPr id="3" name="Content Placeholder 2"/>
          <p:cNvSpPr>
            <a:spLocks noGrp="1"/>
          </p:cNvSpPr>
          <p:nvPr>
            <p:ph idx="1"/>
          </p:nvPr>
        </p:nvSpPr>
        <p:spPr>
          <a:xfrm>
            <a:off x="1251678" y="1435608"/>
            <a:ext cx="10178322" cy="5221223"/>
          </a:xfrm>
        </p:spPr>
        <p:txBody>
          <a:bodyPr>
            <a:normAutofit/>
          </a:bodyPr>
          <a:lstStyle/>
          <a:p>
            <a:r>
              <a:rPr lang="en-US" sz="2400" dirty="0" smtClean="0">
                <a:solidFill>
                  <a:schemeClr val="tx1"/>
                </a:solidFill>
              </a:rPr>
              <a:t>Make an online referral at </a:t>
            </a:r>
            <a:r>
              <a:rPr lang="en-US" sz="2400" dirty="0" smtClean="0">
                <a:solidFill>
                  <a:schemeClr val="tx1"/>
                </a:solidFill>
                <a:hlinkClick r:id="rId2"/>
              </a:rPr>
              <a:t>www.atu.edu/jerrycares</a:t>
            </a:r>
            <a:endParaRPr lang="en-US" sz="2400" dirty="0" smtClean="0">
              <a:solidFill>
                <a:schemeClr val="tx1"/>
              </a:solidFill>
            </a:endParaRPr>
          </a:p>
          <a:p>
            <a:r>
              <a:rPr lang="en-US" sz="2400" dirty="0" smtClean="0">
                <a:solidFill>
                  <a:schemeClr val="tx1"/>
                </a:solidFill>
              </a:rPr>
              <a:t>Call or email Amy Pennington, Dean of Students and CARE Team Chair, at 479-968-0407 or </a:t>
            </a:r>
            <a:r>
              <a:rPr lang="en-US" sz="2400" dirty="0" smtClean="0">
                <a:solidFill>
                  <a:schemeClr val="tx1"/>
                </a:solidFill>
                <a:hlinkClick r:id="rId3"/>
              </a:rPr>
              <a:t>apennington@atu.edu</a:t>
            </a:r>
            <a:endParaRPr lang="en-US" sz="2400" dirty="0" smtClean="0">
              <a:solidFill>
                <a:schemeClr val="tx1"/>
              </a:solidFill>
            </a:endParaRPr>
          </a:p>
          <a:p>
            <a:r>
              <a:rPr lang="en-US" sz="2400" dirty="0" smtClean="0">
                <a:solidFill>
                  <a:schemeClr val="tx1"/>
                </a:solidFill>
              </a:rPr>
              <a:t>Call or email any member of the CARE Team (*A complete list of team members can be found at </a:t>
            </a:r>
            <a:r>
              <a:rPr lang="en-US" sz="2400" dirty="0" smtClean="0">
                <a:solidFill>
                  <a:schemeClr val="tx1"/>
                </a:solidFill>
                <a:hlinkClick r:id="rId2"/>
              </a:rPr>
              <a:t>www.atu.edu/jerrycares</a:t>
            </a:r>
            <a:r>
              <a:rPr lang="en-US" sz="2400" dirty="0" smtClean="0">
                <a:solidFill>
                  <a:schemeClr val="tx1"/>
                </a:solidFill>
              </a:rPr>
              <a:t>)</a:t>
            </a:r>
          </a:p>
          <a:p>
            <a:pPr marL="0" indent="0">
              <a:buNone/>
            </a:pPr>
            <a:endParaRPr lang="en-US" sz="2400" b="1" dirty="0" smtClean="0">
              <a:solidFill>
                <a:srgbClr val="FF0000"/>
              </a:solidFill>
            </a:endParaRPr>
          </a:p>
          <a:p>
            <a:pPr marL="0" indent="0">
              <a:buNone/>
            </a:pPr>
            <a:r>
              <a:rPr lang="en-US" sz="2400" b="1" dirty="0" smtClean="0">
                <a:solidFill>
                  <a:srgbClr val="FF0000"/>
                </a:solidFill>
              </a:rPr>
              <a:t>EMERGENCIES</a:t>
            </a:r>
          </a:p>
          <a:p>
            <a:r>
              <a:rPr lang="en-US" sz="2400" dirty="0" smtClean="0">
                <a:solidFill>
                  <a:schemeClr val="tx1"/>
                </a:solidFill>
              </a:rPr>
              <a:t>If an incident is currently an immediate threat to self or others, please report directly to the Department of Public Safety by </a:t>
            </a:r>
            <a:r>
              <a:rPr lang="en-US" sz="2400" b="1" dirty="0" smtClean="0">
                <a:solidFill>
                  <a:srgbClr val="FF0000"/>
                </a:solidFill>
              </a:rPr>
              <a:t>dialing 911</a:t>
            </a:r>
            <a:endParaRPr lang="en-US" sz="2400" b="1" dirty="0">
              <a:solidFill>
                <a:srgbClr val="FF0000"/>
              </a:solidFill>
            </a:endParaRPr>
          </a:p>
        </p:txBody>
      </p:sp>
      <p:pic>
        <p:nvPicPr>
          <p:cNvPr id="4" name="Picture 3"/>
          <p:cNvPicPr>
            <a:picLocks noChangeAspect="1"/>
          </p:cNvPicPr>
          <p:nvPr/>
        </p:nvPicPr>
        <p:blipFill>
          <a:blip r:embed="rId4"/>
          <a:stretch>
            <a:fillRect/>
          </a:stretch>
        </p:blipFill>
        <p:spPr>
          <a:xfrm>
            <a:off x="9237815" y="5206935"/>
            <a:ext cx="1515529" cy="1449896"/>
          </a:xfrm>
          <a:prstGeom prst="rect">
            <a:avLst/>
          </a:prstGeom>
        </p:spPr>
      </p:pic>
    </p:spTree>
    <p:extLst>
      <p:ext uri="{BB962C8B-B14F-4D97-AF65-F5344CB8AC3E}">
        <p14:creationId xmlns:p14="http://schemas.microsoft.com/office/powerpoint/2010/main" val="544881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JERRY CARES</a:t>
            </a:r>
            <a:endParaRPr lang="en-US" dirty="0"/>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87818" y="1408175"/>
            <a:ext cx="3523678" cy="5285519"/>
          </a:xfrm>
        </p:spPr>
      </p:pic>
      <p:sp>
        <p:nvSpPr>
          <p:cNvPr id="8" name="Content Placeholder 7"/>
          <p:cNvSpPr>
            <a:spLocks noGrp="1"/>
          </p:cNvSpPr>
          <p:nvPr>
            <p:ph sz="quarter" idx="4"/>
          </p:nvPr>
        </p:nvSpPr>
        <p:spPr>
          <a:xfrm>
            <a:off x="5605272" y="1408175"/>
            <a:ext cx="5829192" cy="5285519"/>
          </a:xfrm>
        </p:spPr>
        <p:txBody>
          <a:bodyPr>
            <a:normAutofit lnSpcReduction="10000"/>
          </a:bodyPr>
          <a:lstStyle/>
          <a:p>
            <a:r>
              <a:rPr lang="en-US" sz="2800" dirty="0">
                <a:solidFill>
                  <a:schemeClr val="tx1"/>
                </a:solidFill>
              </a:rPr>
              <a:t>You have the tools, training, and resources necessary to </a:t>
            </a:r>
            <a:r>
              <a:rPr lang="en-US" sz="2800" b="1" dirty="0">
                <a:solidFill>
                  <a:schemeClr val="tx1"/>
                </a:solidFill>
              </a:rPr>
              <a:t>take action and report</a:t>
            </a:r>
            <a:r>
              <a:rPr lang="en-US" sz="2800" dirty="0">
                <a:solidFill>
                  <a:schemeClr val="tx1"/>
                </a:solidFill>
              </a:rPr>
              <a:t> dangerous activity.</a:t>
            </a:r>
          </a:p>
          <a:p>
            <a:r>
              <a:rPr lang="en-US" sz="2800" dirty="0">
                <a:solidFill>
                  <a:schemeClr val="tx1"/>
                </a:solidFill>
              </a:rPr>
              <a:t>You can </a:t>
            </a:r>
            <a:r>
              <a:rPr lang="en-US" sz="2800" b="1" dirty="0">
                <a:solidFill>
                  <a:schemeClr val="tx1"/>
                </a:solidFill>
              </a:rPr>
              <a:t>make a difference </a:t>
            </a:r>
            <a:r>
              <a:rPr lang="en-US" sz="2800" dirty="0">
                <a:solidFill>
                  <a:schemeClr val="tx1"/>
                </a:solidFill>
              </a:rPr>
              <a:t>in the </a:t>
            </a:r>
            <a:r>
              <a:rPr lang="en-US" sz="2800" b="1" dirty="0">
                <a:solidFill>
                  <a:schemeClr val="tx1"/>
                </a:solidFill>
              </a:rPr>
              <a:t>success </a:t>
            </a:r>
            <a:r>
              <a:rPr lang="en-US" sz="2800" dirty="0">
                <a:solidFill>
                  <a:schemeClr val="tx1"/>
                </a:solidFill>
              </a:rPr>
              <a:t>and </a:t>
            </a:r>
            <a:r>
              <a:rPr lang="en-US" sz="2800" b="1" dirty="0">
                <a:solidFill>
                  <a:schemeClr val="tx1"/>
                </a:solidFill>
              </a:rPr>
              <a:t>safety</a:t>
            </a:r>
            <a:r>
              <a:rPr lang="en-US" sz="2800" dirty="0">
                <a:solidFill>
                  <a:schemeClr val="tx1"/>
                </a:solidFill>
              </a:rPr>
              <a:t> of our Tech family.</a:t>
            </a:r>
          </a:p>
          <a:p>
            <a:r>
              <a:rPr lang="en-US" sz="2800" dirty="0">
                <a:solidFill>
                  <a:schemeClr val="tx1"/>
                </a:solidFill>
              </a:rPr>
              <a:t>For more information on Jerry Cares, please visit our website at </a:t>
            </a:r>
            <a:r>
              <a:rPr lang="en-US" sz="2800" dirty="0">
                <a:solidFill>
                  <a:schemeClr val="tx1"/>
                </a:solidFill>
                <a:hlinkClick r:id="rId3"/>
              </a:rPr>
              <a:t>www.atu.edu/jerrycares</a:t>
            </a:r>
            <a:r>
              <a:rPr lang="en-US" sz="2800" dirty="0">
                <a:solidFill>
                  <a:schemeClr val="tx1"/>
                </a:solidFill>
              </a:rPr>
              <a:t> or visit our booth at the Involvement Fair tonight.</a:t>
            </a:r>
          </a:p>
          <a:p>
            <a:endParaRPr lang="en-US" dirty="0"/>
          </a:p>
        </p:txBody>
      </p:sp>
    </p:spTree>
    <p:extLst>
      <p:ext uri="{BB962C8B-B14F-4D97-AF65-F5344CB8AC3E}">
        <p14:creationId xmlns:p14="http://schemas.microsoft.com/office/powerpoint/2010/main" val="2090940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Important info</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Welcome</a:t>
            </a:r>
            <a:br>
              <a:rPr lang="en-US" dirty="0" smtClean="0"/>
            </a:br>
            <a:r>
              <a:rPr lang="en-US" dirty="0"/>
              <a:t/>
            </a:r>
            <a:br>
              <a:rPr lang="en-US" dirty="0"/>
            </a:br>
            <a:r>
              <a:rPr lang="en-US" dirty="0" smtClean="0"/>
              <a:t>	</a:t>
            </a:r>
            <a:endParaRPr lang="en-US" dirty="0"/>
          </a:p>
        </p:txBody>
      </p:sp>
      <p:sp>
        <p:nvSpPr>
          <p:cNvPr id="3" name="Content Placeholder 2"/>
          <p:cNvSpPr>
            <a:spLocks noGrp="1"/>
          </p:cNvSpPr>
          <p:nvPr>
            <p:ph idx="1"/>
          </p:nvPr>
        </p:nvSpPr>
        <p:spPr>
          <a:xfrm>
            <a:off x="765051" y="457198"/>
            <a:ext cx="6158418" cy="6272785"/>
          </a:xfrm>
        </p:spPr>
        <p:txBody>
          <a:bodyPr>
            <a:noAutofit/>
          </a:bodyPr>
          <a:lstStyle/>
          <a:p>
            <a:r>
              <a:rPr lang="en-US" sz="1800" dirty="0" smtClean="0">
                <a:solidFill>
                  <a:schemeClr val="tx1"/>
                </a:solidFill>
              </a:rPr>
              <a:t>The </a:t>
            </a:r>
            <a:r>
              <a:rPr lang="en-US" sz="1800" b="1" dirty="0" smtClean="0">
                <a:solidFill>
                  <a:schemeClr val="tx1"/>
                </a:solidFill>
              </a:rPr>
              <a:t>Student Handbook </a:t>
            </a:r>
            <a:r>
              <a:rPr lang="en-US" sz="1800" dirty="0" smtClean="0">
                <a:solidFill>
                  <a:schemeClr val="tx1"/>
                </a:solidFill>
              </a:rPr>
              <a:t>contains lots of good information, like…</a:t>
            </a:r>
          </a:p>
          <a:p>
            <a:pPr lvl="1"/>
            <a:r>
              <a:rPr lang="en-US" sz="1800" dirty="0" smtClean="0">
                <a:solidFill>
                  <a:schemeClr val="tx1"/>
                </a:solidFill>
              </a:rPr>
              <a:t>A complete </a:t>
            </a:r>
            <a:r>
              <a:rPr lang="en-US" sz="1800" b="1" dirty="0" smtClean="0">
                <a:solidFill>
                  <a:schemeClr val="tx1"/>
                </a:solidFill>
              </a:rPr>
              <a:t>list of campus departments </a:t>
            </a:r>
            <a:r>
              <a:rPr lang="en-US" sz="1800" dirty="0" smtClean="0">
                <a:solidFill>
                  <a:schemeClr val="tx1"/>
                </a:solidFill>
              </a:rPr>
              <a:t>with a description of services provided</a:t>
            </a:r>
          </a:p>
          <a:p>
            <a:pPr lvl="1"/>
            <a:r>
              <a:rPr lang="en-US" sz="1800" dirty="0" smtClean="0">
                <a:solidFill>
                  <a:schemeClr val="tx1"/>
                </a:solidFill>
              </a:rPr>
              <a:t>Important </a:t>
            </a:r>
            <a:r>
              <a:rPr lang="en-US" sz="1800" b="1" dirty="0" smtClean="0">
                <a:solidFill>
                  <a:schemeClr val="tx1"/>
                </a:solidFill>
              </a:rPr>
              <a:t>safety, security, and traffic </a:t>
            </a:r>
            <a:r>
              <a:rPr lang="en-US" sz="1800" dirty="0" smtClean="0">
                <a:solidFill>
                  <a:schemeClr val="tx1"/>
                </a:solidFill>
              </a:rPr>
              <a:t>information</a:t>
            </a:r>
          </a:p>
          <a:p>
            <a:pPr lvl="1"/>
            <a:r>
              <a:rPr lang="en-US" sz="1800" smtClean="0">
                <a:solidFill>
                  <a:schemeClr val="tx1"/>
                </a:solidFill>
              </a:rPr>
              <a:t>The Student </a:t>
            </a:r>
            <a:r>
              <a:rPr lang="en-US" sz="1800" dirty="0" smtClean="0">
                <a:solidFill>
                  <a:schemeClr val="tx1"/>
                </a:solidFill>
              </a:rPr>
              <a:t>Code of Conduct, which outlines </a:t>
            </a:r>
            <a:r>
              <a:rPr lang="en-US" sz="1800" b="1" dirty="0" smtClean="0">
                <a:solidFill>
                  <a:schemeClr val="tx1"/>
                </a:solidFill>
              </a:rPr>
              <a:t>rules and regulations</a:t>
            </a:r>
            <a:r>
              <a:rPr lang="en-US" sz="1800" dirty="0" smtClean="0">
                <a:solidFill>
                  <a:schemeClr val="tx1"/>
                </a:solidFill>
              </a:rPr>
              <a:t> as well as the campus disciplinary process</a:t>
            </a:r>
          </a:p>
          <a:p>
            <a:pPr lvl="1"/>
            <a:r>
              <a:rPr lang="en-US" sz="1800" dirty="0" smtClean="0">
                <a:solidFill>
                  <a:schemeClr val="tx1"/>
                </a:solidFill>
              </a:rPr>
              <a:t>An overview of </a:t>
            </a:r>
            <a:r>
              <a:rPr lang="en-US" sz="1800" b="1" dirty="0" smtClean="0">
                <a:solidFill>
                  <a:schemeClr val="tx1"/>
                </a:solidFill>
              </a:rPr>
              <a:t>campus facilities </a:t>
            </a:r>
            <a:r>
              <a:rPr lang="en-US" sz="1800" dirty="0" smtClean="0">
                <a:solidFill>
                  <a:schemeClr val="tx1"/>
                </a:solidFill>
              </a:rPr>
              <a:t>available to students, including policies such as the tobacco-free, bike/skates/skateboard, </a:t>
            </a:r>
            <a:r>
              <a:rPr lang="en-US" sz="1800" dirty="0" err="1" smtClean="0">
                <a:solidFill>
                  <a:schemeClr val="tx1"/>
                </a:solidFill>
              </a:rPr>
              <a:t>hoverboard</a:t>
            </a:r>
            <a:r>
              <a:rPr lang="en-US" sz="1800" dirty="0" smtClean="0">
                <a:solidFill>
                  <a:schemeClr val="tx1"/>
                </a:solidFill>
              </a:rPr>
              <a:t>, pet, and publicity policies</a:t>
            </a:r>
          </a:p>
          <a:p>
            <a:pPr lvl="1"/>
            <a:r>
              <a:rPr lang="en-US" sz="1800" dirty="0" smtClean="0">
                <a:solidFill>
                  <a:schemeClr val="tx1"/>
                </a:solidFill>
              </a:rPr>
              <a:t>An </a:t>
            </a:r>
            <a:r>
              <a:rPr lang="en-US" sz="1800" b="1" dirty="0" smtClean="0">
                <a:solidFill>
                  <a:schemeClr val="tx1"/>
                </a:solidFill>
              </a:rPr>
              <a:t>On-Campus Living section </a:t>
            </a:r>
            <a:r>
              <a:rPr lang="en-US" sz="1800" dirty="0" smtClean="0">
                <a:solidFill>
                  <a:schemeClr val="tx1"/>
                </a:solidFill>
              </a:rPr>
              <a:t>containing important information for students who live in residence halls</a:t>
            </a:r>
          </a:p>
          <a:p>
            <a:pPr lvl="1"/>
            <a:r>
              <a:rPr lang="en-US" sz="1800" dirty="0" smtClean="0">
                <a:solidFill>
                  <a:schemeClr val="tx1"/>
                </a:solidFill>
              </a:rPr>
              <a:t>All of the details related to how the 100+ </a:t>
            </a:r>
            <a:r>
              <a:rPr lang="en-US" sz="1800" b="1" dirty="0" smtClean="0">
                <a:solidFill>
                  <a:schemeClr val="tx1"/>
                </a:solidFill>
              </a:rPr>
              <a:t>Registered Student Organizations</a:t>
            </a:r>
            <a:r>
              <a:rPr lang="en-US" sz="1800" dirty="0" smtClean="0">
                <a:solidFill>
                  <a:schemeClr val="tx1"/>
                </a:solidFill>
              </a:rPr>
              <a:t> operate</a:t>
            </a:r>
          </a:p>
          <a:p>
            <a:pPr lvl="1"/>
            <a:endParaRPr lang="en-US" sz="1800" dirty="0">
              <a:solidFill>
                <a:schemeClr val="tx1"/>
              </a:solidFill>
            </a:endParaRPr>
          </a:p>
          <a:p>
            <a:pPr marL="457200" lvl="1" indent="0">
              <a:buNone/>
            </a:pPr>
            <a:r>
              <a:rPr lang="en-US" sz="1800" dirty="0" smtClean="0">
                <a:solidFill>
                  <a:schemeClr val="tx1"/>
                </a:solidFill>
              </a:rPr>
              <a:t>And much, much more! </a:t>
            </a:r>
            <a:r>
              <a:rPr lang="en-US" sz="1800" b="1" dirty="0" smtClean="0">
                <a:solidFill>
                  <a:schemeClr val="tx2">
                    <a:lumMod val="50000"/>
                    <a:lumOff val="50000"/>
                  </a:schemeClr>
                </a:solidFill>
              </a:rPr>
              <a:t>REALLY, consider reading it!</a:t>
            </a:r>
          </a:p>
        </p:txBody>
      </p:sp>
      <p:sp>
        <p:nvSpPr>
          <p:cNvPr id="6" name="Text Placeholder 5"/>
          <p:cNvSpPr>
            <a:spLocks noGrp="1"/>
          </p:cNvSpPr>
          <p:nvPr>
            <p:ph type="body" sz="half" idx="2"/>
          </p:nvPr>
        </p:nvSpPr>
        <p:spPr>
          <a:xfrm>
            <a:off x="8337884" y="4535425"/>
            <a:ext cx="3092115" cy="832104"/>
          </a:xfrm>
        </p:spPr>
        <p:txBody>
          <a:bodyPr/>
          <a:lstStyle/>
          <a:p>
            <a:pPr algn="ctr"/>
            <a:r>
              <a:rPr lang="en-US" dirty="0" smtClean="0"/>
              <a:t>Dr. Bowen, Tech President, and Matthew Smith, SGA President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6177" y="1261872"/>
            <a:ext cx="4429773" cy="2953512"/>
          </a:xfrm>
          <a:prstGeom prst="rect">
            <a:avLst/>
          </a:prstGeom>
        </p:spPr>
      </p:pic>
    </p:spTree>
    <p:extLst>
      <p:ext uri="{BB962C8B-B14F-4D97-AF65-F5344CB8AC3E}">
        <p14:creationId xmlns:p14="http://schemas.microsoft.com/office/powerpoint/2010/main" val="1968937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code of conduct</a:t>
            </a:r>
            <a:endParaRPr lang="en-US" dirty="0"/>
          </a:p>
        </p:txBody>
      </p:sp>
    </p:spTree>
    <p:extLst>
      <p:ext uri="{BB962C8B-B14F-4D97-AF65-F5344CB8AC3E}">
        <p14:creationId xmlns:p14="http://schemas.microsoft.com/office/powerpoint/2010/main" val="1823498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and regulations</a:t>
            </a:r>
            <a:endParaRPr lang="en-US" dirty="0"/>
          </a:p>
        </p:txBody>
      </p:sp>
      <p:sp>
        <p:nvSpPr>
          <p:cNvPr id="3" name="Content Placeholder 2"/>
          <p:cNvSpPr>
            <a:spLocks noGrp="1"/>
          </p:cNvSpPr>
          <p:nvPr>
            <p:ph idx="1"/>
          </p:nvPr>
        </p:nvSpPr>
        <p:spPr>
          <a:xfrm>
            <a:off x="1251678" y="1344169"/>
            <a:ext cx="10178322" cy="4535424"/>
          </a:xfrm>
        </p:spPr>
        <p:txBody>
          <a:bodyPr/>
          <a:lstStyle/>
          <a:p>
            <a:r>
              <a:rPr lang="en-US" dirty="0">
                <a:solidFill>
                  <a:schemeClr val="tx1"/>
                </a:solidFill>
              </a:rPr>
              <a:t>Each member of the Tech family assumes an </a:t>
            </a:r>
            <a:r>
              <a:rPr lang="en-US" b="1" dirty="0">
                <a:solidFill>
                  <a:srgbClr val="FFC000"/>
                </a:solidFill>
              </a:rPr>
              <a:t>obligation to comply</a:t>
            </a:r>
            <a:r>
              <a:rPr lang="en-US" dirty="0">
                <a:solidFill>
                  <a:schemeClr val="tx1"/>
                </a:solidFill>
              </a:rPr>
              <a:t> with all of the rules and regulations contained in the Student Handbook</a:t>
            </a:r>
            <a:r>
              <a:rPr lang="en-US" dirty="0" smtClean="0">
                <a:solidFill>
                  <a:schemeClr val="tx1"/>
                </a:solidFill>
              </a:rPr>
              <a:t>.</a:t>
            </a:r>
          </a:p>
          <a:p>
            <a:r>
              <a:rPr lang="en-US" dirty="0" smtClean="0">
                <a:solidFill>
                  <a:schemeClr val="tx1"/>
                </a:solidFill>
              </a:rPr>
              <a:t>These </a:t>
            </a:r>
            <a:r>
              <a:rPr lang="en-US" dirty="0">
                <a:solidFill>
                  <a:schemeClr val="tx1"/>
                </a:solidFill>
              </a:rPr>
              <a:t>rules are in place to create an environment that will </a:t>
            </a:r>
            <a:r>
              <a:rPr lang="en-US" b="1" dirty="0">
                <a:solidFill>
                  <a:srgbClr val="FFC000"/>
                </a:solidFill>
              </a:rPr>
              <a:t>support the success </a:t>
            </a:r>
            <a:r>
              <a:rPr lang="en-US" dirty="0">
                <a:solidFill>
                  <a:schemeClr val="tx1"/>
                </a:solidFill>
              </a:rPr>
              <a:t>of all students</a:t>
            </a:r>
            <a:r>
              <a:rPr lang="en-US" dirty="0" smtClean="0">
                <a:solidFill>
                  <a:schemeClr val="tx1"/>
                </a:solidFill>
              </a:rPr>
              <a:t>.</a:t>
            </a:r>
          </a:p>
          <a:p>
            <a:r>
              <a:rPr lang="en-US" dirty="0" smtClean="0">
                <a:solidFill>
                  <a:schemeClr val="tx1"/>
                </a:solidFill>
              </a:rPr>
              <a:t>We're </a:t>
            </a:r>
            <a:r>
              <a:rPr lang="en-US" dirty="0">
                <a:solidFill>
                  <a:schemeClr val="tx1"/>
                </a:solidFill>
              </a:rPr>
              <a:t>going to highlight just a few of the policies in this </a:t>
            </a:r>
            <a:r>
              <a:rPr lang="en-US" dirty="0" smtClean="0">
                <a:solidFill>
                  <a:schemeClr val="tx1"/>
                </a:solidFill>
              </a:rPr>
              <a:t>session…</a:t>
            </a:r>
          </a:p>
          <a:p>
            <a:endParaRPr lang="en-US" dirty="0">
              <a:solidFill>
                <a:schemeClr val="tx1"/>
              </a:solidFill>
            </a:endParaRPr>
          </a:p>
          <a:p>
            <a:endParaRPr lang="en-US" dirty="0">
              <a:solidFill>
                <a:schemeClr val="tx1"/>
              </a:solidFill>
            </a:endParaRP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820" y="3993134"/>
            <a:ext cx="4241800" cy="2273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18092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897775"/>
          </a:xfrm>
        </p:spPr>
        <p:txBody>
          <a:bodyPr/>
          <a:lstStyle/>
          <a:p>
            <a:r>
              <a:rPr lang="en-US" dirty="0" smtClean="0"/>
              <a:t>Key policies to keep in mind</a:t>
            </a:r>
            <a:endParaRPr lang="en-US" dirty="0"/>
          </a:p>
        </p:txBody>
      </p:sp>
      <p:sp>
        <p:nvSpPr>
          <p:cNvPr id="3" name="Content Placeholder 2"/>
          <p:cNvSpPr>
            <a:spLocks noGrp="1"/>
          </p:cNvSpPr>
          <p:nvPr>
            <p:ph sz="half" idx="1"/>
          </p:nvPr>
        </p:nvSpPr>
        <p:spPr>
          <a:xfrm>
            <a:off x="1257300" y="1280160"/>
            <a:ext cx="4800600" cy="5394960"/>
          </a:xfrm>
        </p:spPr>
        <p:txBody>
          <a:bodyPr>
            <a:normAutofit fontScale="85000" lnSpcReduction="20000"/>
          </a:bodyPr>
          <a:lstStyle/>
          <a:p>
            <a:r>
              <a:rPr lang="en-US" b="1" dirty="0">
                <a:solidFill>
                  <a:srgbClr val="FFC000"/>
                </a:solidFill>
              </a:rPr>
              <a:t>Student ID Cards </a:t>
            </a:r>
            <a:r>
              <a:rPr lang="en-US" dirty="0">
                <a:solidFill>
                  <a:schemeClr val="tx1"/>
                </a:solidFill>
              </a:rPr>
              <a:t>should be carried at all times for identification purposes as well as for use at University events, Tech Fit, access to your residence hall/some academic buildings, and as a meal card/DCB, etc</a:t>
            </a:r>
            <a:r>
              <a:rPr lang="en-US" dirty="0" smtClean="0">
                <a:solidFill>
                  <a:schemeClr val="tx1"/>
                </a:solidFill>
              </a:rPr>
              <a:t>.</a:t>
            </a:r>
          </a:p>
          <a:p>
            <a:r>
              <a:rPr lang="en-US" b="1" dirty="0">
                <a:solidFill>
                  <a:srgbClr val="FFC000"/>
                </a:solidFill>
              </a:rPr>
              <a:t>Tobacco products </a:t>
            </a:r>
            <a:r>
              <a:rPr lang="en-US" dirty="0">
                <a:solidFill>
                  <a:schemeClr val="tx1"/>
                </a:solidFill>
              </a:rPr>
              <a:t>are prohibited on campus, including smoking, using electronic cigarettes/vapor pens (with or without tobacco products), dipping, or chewing tobacco</a:t>
            </a:r>
            <a:r>
              <a:rPr lang="en-US" dirty="0" smtClean="0">
                <a:solidFill>
                  <a:schemeClr val="tx1"/>
                </a:solidFill>
              </a:rPr>
              <a:t>.</a:t>
            </a:r>
          </a:p>
          <a:p>
            <a:r>
              <a:rPr lang="en-US" b="1" dirty="0">
                <a:solidFill>
                  <a:srgbClr val="FFC000"/>
                </a:solidFill>
              </a:rPr>
              <a:t>Alcohol,</a:t>
            </a:r>
            <a:r>
              <a:rPr lang="en-US" dirty="0">
                <a:solidFill>
                  <a:schemeClr val="tx1"/>
                </a:solidFill>
              </a:rPr>
              <a:t> including the use, possession, distribution, public intoxication, or being found under the influence of alcohol is prohibited. The parents of students under the age of 21 found responsible for this violation will be notified. The same rules apply for illegal drugs, including the improper use of prescription </a:t>
            </a:r>
            <a:r>
              <a:rPr lang="en-US" dirty="0" smtClean="0">
                <a:solidFill>
                  <a:schemeClr val="tx1"/>
                </a:solidFill>
              </a:rPr>
              <a:t>drugs</a:t>
            </a:r>
            <a:r>
              <a:rPr lang="en-US" dirty="0">
                <a:solidFill>
                  <a:schemeClr val="tx1"/>
                </a:solidFill>
              </a:rPr>
              <a:t> </a:t>
            </a:r>
            <a:r>
              <a:rPr lang="en-US" dirty="0" smtClean="0">
                <a:solidFill>
                  <a:schemeClr val="tx1"/>
                </a:solidFill>
              </a:rPr>
              <a:t>or medical marijuana.</a:t>
            </a:r>
            <a:r>
              <a:rPr lang="en-US" dirty="0">
                <a:solidFill>
                  <a:schemeClr val="tx1"/>
                </a:solidFill>
              </a:rPr>
              <a:t/>
            </a:r>
            <a:br>
              <a:rPr lang="en-US" dirty="0">
                <a:solidFill>
                  <a:schemeClr val="tx1"/>
                </a:solidFill>
              </a:rPr>
            </a:br>
            <a:endParaRPr lang="en-US" dirty="0" smtClean="0">
              <a:solidFill>
                <a:schemeClr val="tx1"/>
              </a:solidFill>
            </a:endParaRPr>
          </a:p>
          <a:p>
            <a:pPr marL="0" indent="0" algn="ctr">
              <a:buNone/>
            </a:pPr>
            <a:r>
              <a:rPr lang="en-US" b="1" dirty="0" smtClean="0">
                <a:solidFill>
                  <a:srgbClr val="FFC000"/>
                </a:solidFill>
              </a:rPr>
              <a:t>No </a:t>
            </a:r>
            <a:r>
              <a:rPr lang="en-US" b="1" dirty="0">
                <a:solidFill>
                  <a:srgbClr val="FFC000"/>
                </a:solidFill>
              </a:rPr>
              <a:t>alcohol or </a:t>
            </a:r>
            <a:r>
              <a:rPr lang="en-US" b="1" dirty="0" smtClean="0">
                <a:solidFill>
                  <a:srgbClr val="FFC000"/>
                </a:solidFill>
              </a:rPr>
              <a:t>drugs </a:t>
            </a:r>
            <a:r>
              <a:rPr lang="en-US" b="1" dirty="0">
                <a:solidFill>
                  <a:srgbClr val="FFC000"/>
                </a:solidFill>
              </a:rPr>
              <a:t>are allowed on campus!</a:t>
            </a:r>
          </a:p>
        </p:txBody>
      </p:sp>
      <p:sp>
        <p:nvSpPr>
          <p:cNvPr id="4" name="Content Placeholder 3"/>
          <p:cNvSpPr>
            <a:spLocks noGrp="1"/>
          </p:cNvSpPr>
          <p:nvPr>
            <p:ph sz="half" idx="2"/>
          </p:nvPr>
        </p:nvSpPr>
        <p:spPr>
          <a:xfrm>
            <a:off x="6647796" y="1280160"/>
            <a:ext cx="4800600" cy="5020056"/>
          </a:xfrm>
        </p:spPr>
        <p:txBody>
          <a:bodyPr>
            <a:normAutofit fontScale="85000" lnSpcReduction="20000"/>
          </a:bodyPr>
          <a:lstStyle/>
          <a:p>
            <a:r>
              <a:rPr lang="en-US" b="1" dirty="0">
                <a:solidFill>
                  <a:srgbClr val="FFC000"/>
                </a:solidFill>
              </a:rPr>
              <a:t>Weapons </a:t>
            </a:r>
            <a:r>
              <a:rPr lang="en-US" dirty="0">
                <a:solidFill>
                  <a:schemeClr val="tx1"/>
                </a:solidFill>
              </a:rPr>
              <a:t>are </a:t>
            </a:r>
            <a:r>
              <a:rPr lang="en-US" dirty="0" smtClean="0">
                <a:solidFill>
                  <a:schemeClr val="tx1"/>
                </a:solidFill>
              </a:rPr>
              <a:t>prohibited too</a:t>
            </a:r>
            <a:r>
              <a:rPr lang="en-US" dirty="0">
                <a:solidFill>
                  <a:schemeClr val="tx1"/>
                </a:solidFill>
              </a:rPr>
              <a:t>. No guns, explosive materials (including fireworks), archery equipment, bullets, knives (with blades larger than 3 inches), sling shots, paintball guns, toy guns, etc. Check out the </a:t>
            </a:r>
            <a:r>
              <a:rPr lang="en-US" dirty="0" smtClean="0">
                <a:solidFill>
                  <a:schemeClr val="tx1"/>
                </a:solidFill>
              </a:rPr>
              <a:t>Student Handbook for a complete list and more information on concealed carry laws.</a:t>
            </a:r>
          </a:p>
          <a:p>
            <a:r>
              <a:rPr lang="en-US" dirty="0">
                <a:solidFill>
                  <a:schemeClr val="tx1"/>
                </a:solidFill>
              </a:rPr>
              <a:t>Other serious policy violations to keep in mind include: </a:t>
            </a:r>
            <a:endParaRPr lang="en-US" dirty="0" smtClean="0">
              <a:solidFill>
                <a:schemeClr val="tx1"/>
              </a:solidFill>
            </a:endParaRPr>
          </a:p>
          <a:p>
            <a:pPr lvl="1"/>
            <a:r>
              <a:rPr lang="en-US" dirty="0" smtClean="0">
                <a:solidFill>
                  <a:schemeClr val="tx1"/>
                </a:solidFill>
              </a:rPr>
              <a:t>Theft</a:t>
            </a:r>
          </a:p>
          <a:p>
            <a:pPr lvl="1"/>
            <a:r>
              <a:rPr lang="en-US" dirty="0">
                <a:solidFill>
                  <a:schemeClr val="tx1"/>
                </a:solidFill>
              </a:rPr>
              <a:t>S</a:t>
            </a:r>
            <a:r>
              <a:rPr lang="en-US" dirty="0" smtClean="0">
                <a:solidFill>
                  <a:schemeClr val="tx1"/>
                </a:solidFill>
              </a:rPr>
              <a:t>exual harassment</a:t>
            </a:r>
            <a:endParaRPr lang="en-US" dirty="0">
              <a:solidFill>
                <a:schemeClr val="tx1"/>
              </a:solidFill>
            </a:endParaRPr>
          </a:p>
          <a:p>
            <a:pPr lvl="1"/>
            <a:r>
              <a:rPr lang="en-US" dirty="0" smtClean="0">
                <a:solidFill>
                  <a:schemeClr val="tx1"/>
                </a:solidFill>
              </a:rPr>
              <a:t>Physical abuse</a:t>
            </a:r>
          </a:p>
          <a:p>
            <a:pPr lvl="1"/>
            <a:r>
              <a:rPr lang="en-US" dirty="0" smtClean="0">
                <a:solidFill>
                  <a:schemeClr val="tx1"/>
                </a:solidFill>
              </a:rPr>
              <a:t>Threats</a:t>
            </a:r>
          </a:p>
          <a:p>
            <a:pPr lvl="1"/>
            <a:r>
              <a:rPr lang="en-US" dirty="0" smtClean="0">
                <a:solidFill>
                  <a:schemeClr val="tx1"/>
                </a:solidFill>
              </a:rPr>
              <a:t>Hazing</a:t>
            </a:r>
          </a:p>
          <a:p>
            <a:pPr lvl="1"/>
            <a:r>
              <a:rPr lang="en-US" dirty="0" smtClean="0">
                <a:solidFill>
                  <a:schemeClr val="tx1"/>
                </a:solidFill>
              </a:rPr>
              <a:t>Cyberbullying</a:t>
            </a:r>
          </a:p>
          <a:p>
            <a:pPr lvl="1"/>
            <a:r>
              <a:rPr lang="en-US" dirty="0" smtClean="0">
                <a:solidFill>
                  <a:schemeClr val="tx1"/>
                </a:solidFill>
              </a:rPr>
              <a:t>Illegal </a:t>
            </a:r>
            <a:r>
              <a:rPr lang="en-US" dirty="0">
                <a:solidFill>
                  <a:schemeClr val="tx1"/>
                </a:solidFill>
              </a:rPr>
              <a:t>downloading/file </a:t>
            </a:r>
            <a:r>
              <a:rPr lang="en-US" dirty="0" smtClean="0">
                <a:solidFill>
                  <a:schemeClr val="tx1"/>
                </a:solidFill>
              </a:rPr>
              <a:t>sharing</a:t>
            </a:r>
          </a:p>
          <a:p>
            <a:pPr lvl="1"/>
            <a:r>
              <a:rPr lang="en-US" dirty="0" smtClean="0">
                <a:solidFill>
                  <a:schemeClr val="tx1"/>
                </a:solidFill>
              </a:rPr>
              <a:t>Sexual misconduct</a:t>
            </a:r>
            <a:endParaRPr lang="en-US"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3880" y="3790188"/>
            <a:ext cx="2084704" cy="1429893"/>
          </a:xfrm>
          <a:prstGeom prst="rect">
            <a:avLst/>
          </a:prstGeom>
        </p:spPr>
      </p:pic>
    </p:spTree>
    <p:extLst>
      <p:ext uri="{BB962C8B-B14F-4D97-AF65-F5344CB8AC3E}">
        <p14:creationId xmlns:p14="http://schemas.microsoft.com/office/powerpoint/2010/main" val="1457314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Important residence hall policies </a:t>
            </a:r>
            <a:r>
              <a:rPr lang="en-US" sz="2200" dirty="0" smtClean="0">
                <a:solidFill>
                  <a:srgbClr val="FFC000"/>
                </a:solidFill>
              </a:rPr>
              <a:t>Keep these in mind even if you don’t live on campus!</a:t>
            </a:r>
            <a:endParaRPr lang="en-US" sz="2200" dirty="0">
              <a:solidFill>
                <a:srgbClr val="FFC000"/>
              </a:solidFill>
            </a:endParaRPr>
          </a:p>
        </p:txBody>
      </p:sp>
      <p:sp>
        <p:nvSpPr>
          <p:cNvPr id="3" name="Text Placeholder 2"/>
          <p:cNvSpPr>
            <a:spLocks noGrp="1"/>
          </p:cNvSpPr>
          <p:nvPr>
            <p:ph type="body" idx="1"/>
          </p:nvPr>
        </p:nvSpPr>
        <p:spPr/>
        <p:txBody>
          <a:bodyPr/>
          <a:lstStyle/>
          <a:p>
            <a:r>
              <a:rPr lang="en-US" dirty="0" smtClean="0"/>
              <a:t>Escort policy	</a:t>
            </a:r>
            <a:endParaRPr lang="en-US" dirty="0"/>
          </a:p>
        </p:txBody>
      </p:sp>
      <p:sp>
        <p:nvSpPr>
          <p:cNvPr id="4" name="Content Placeholder 3"/>
          <p:cNvSpPr>
            <a:spLocks noGrp="1"/>
          </p:cNvSpPr>
          <p:nvPr>
            <p:ph sz="half" idx="2"/>
          </p:nvPr>
        </p:nvSpPr>
        <p:spPr/>
        <p:txBody>
          <a:bodyPr/>
          <a:lstStyle/>
          <a:p>
            <a:r>
              <a:rPr lang="en-US" dirty="0">
                <a:solidFill>
                  <a:schemeClr val="tx1"/>
                </a:solidFill>
              </a:rPr>
              <a:t>All non-residents of a building must be escorted by a resident, even to the restroom. Visitors can’t be wandering around the building alone.</a:t>
            </a:r>
          </a:p>
        </p:txBody>
      </p:sp>
      <p:sp>
        <p:nvSpPr>
          <p:cNvPr id="5" name="Text Placeholder 4"/>
          <p:cNvSpPr>
            <a:spLocks noGrp="1"/>
          </p:cNvSpPr>
          <p:nvPr>
            <p:ph type="body" sz="quarter" idx="3"/>
          </p:nvPr>
        </p:nvSpPr>
        <p:spPr/>
        <p:txBody>
          <a:bodyPr/>
          <a:lstStyle/>
          <a:p>
            <a:r>
              <a:rPr lang="en-US" dirty="0" smtClean="0"/>
              <a:t>Visitation policy	</a:t>
            </a:r>
            <a:endParaRPr lang="en-US" dirty="0"/>
          </a:p>
        </p:txBody>
      </p:sp>
      <p:sp>
        <p:nvSpPr>
          <p:cNvPr id="6" name="Content Placeholder 5"/>
          <p:cNvSpPr>
            <a:spLocks noGrp="1"/>
          </p:cNvSpPr>
          <p:nvPr>
            <p:ph sz="quarter" idx="4"/>
          </p:nvPr>
        </p:nvSpPr>
        <p:spPr/>
        <p:txBody>
          <a:bodyPr/>
          <a:lstStyle/>
          <a:p>
            <a:r>
              <a:rPr lang="en-US" dirty="0">
                <a:solidFill>
                  <a:schemeClr val="tx1"/>
                </a:solidFill>
              </a:rPr>
              <a:t>Residence hall guests can visit during the hours of 9:00 am until 11:59 pm, Monday through Thursday and 24 hours from 9:00 a.m. Friday until 11:59 pm on Sunday. Noise and disruption policies are outlined in the Student Handbook.</a:t>
            </a:r>
          </a:p>
        </p:txBody>
      </p:sp>
    </p:spTree>
    <p:extLst>
      <p:ext uri="{BB962C8B-B14F-4D97-AF65-F5344CB8AC3E}">
        <p14:creationId xmlns:p14="http://schemas.microsoft.com/office/powerpoint/2010/main" val="4181258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TM10001106[[fn=Badge]]</Template>
  <TotalTime>686</TotalTime>
  <Words>2068</Words>
  <Application>Microsoft Office PowerPoint</Application>
  <PresentationFormat>Widescreen</PresentationFormat>
  <Paragraphs>259</Paragraphs>
  <Slides>46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Gill Sans MT</vt:lpstr>
      <vt:lpstr>Impact</vt:lpstr>
      <vt:lpstr>Badge</vt:lpstr>
      <vt:lpstr>Session 5</vt:lpstr>
      <vt:lpstr>Jerry cares</vt:lpstr>
      <vt:lpstr>Student handbook</vt:lpstr>
      <vt:lpstr>PowerPoint Presentation</vt:lpstr>
      <vt:lpstr> Important info                  Welcome   </vt:lpstr>
      <vt:lpstr>Student code of conduct</vt:lpstr>
      <vt:lpstr>Rules and regulations</vt:lpstr>
      <vt:lpstr>Key policies to keep in mind</vt:lpstr>
      <vt:lpstr>Important residence hall policies Keep these in mind even if you don’t live on campus!</vt:lpstr>
      <vt:lpstr>Sexual misconduct</vt:lpstr>
      <vt:lpstr>PowerPoint Presentation</vt:lpstr>
      <vt:lpstr>Understanding consent</vt:lpstr>
      <vt:lpstr> </vt:lpstr>
      <vt:lpstr>Consent has only been obtained if the person says “yes!”</vt:lpstr>
      <vt:lpstr>Understanding confidentiality when reporting</vt:lpstr>
      <vt:lpstr>PowerPoint Presentation</vt:lpstr>
      <vt:lpstr>PowerPoint Presentation</vt:lpstr>
      <vt:lpstr>PowerPoint Presentation</vt:lpstr>
      <vt:lpstr>reporting</vt:lpstr>
      <vt:lpstr>Anyone wishing to make a sexual misconduct complaint should contact: </vt:lpstr>
      <vt:lpstr>Bystander intervention</vt:lpstr>
      <vt:lpstr>You have a role to play!</vt:lpstr>
      <vt:lpstr>But, It could be as simple as. . . </vt:lpstr>
      <vt:lpstr>Simple actions can make a big difference, just watch snack man. . .</vt:lpstr>
      <vt:lpstr>Bystander 101</vt:lpstr>
      <vt:lpstr>PowerPoint Presentation</vt:lpstr>
      <vt:lpstr>Alcohol &amp; Other drug abuse prevention</vt:lpstr>
      <vt:lpstr>Need help?</vt:lpstr>
      <vt:lpstr>Sinking in yet?</vt:lpstr>
      <vt:lpstr>PowerPoint Presentation</vt:lpstr>
      <vt:lpstr>I know, this can be a sensitive subject, but…</vt:lpstr>
      <vt:lpstr>PowerPoint Presentation</vt:lpstr>
      <vt:lpstr>PowerPoint Presentation</vt:lpstr>
      <vt:lpstr>Hazing prevention</vt:lpstr>
      <vt:lpstr>What is hazing?</vt:lpstr>
      <vt:lpstr>Examples of hazing</vt:lpstr>
      <vt:lpstr>Signs to watch for</vt:lpstr>
      <vt:lpstr>Hazing prevention policy</vt:lpstr>
      <vt:lpstr>Reporting hazing</vt:lpstr>
      <vt:lpstr>Stay safe</vt:lpstr>
      <vt:lpstr>PowerPoint Presentation</vt:lpstr>
      <vt:lpstr>Care team</vt:lpstr>
      <vt:lpstr>If you see something, say something</vt:lpstr>
      <vt:lpstr>Examples of behaviors sometimes exhibited by distressed persons</vt:lpstr>
      <vt:lpstr>How to report a concern</vt:lpstr>
      <vt:lpstr>JERRY CARES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5</dc:title>
  <dc:creator>Amy Pennington</dc:creator>
  <cp:lastModifiedBy>Amy Pennington</cp:lastModifiedBy>
  <cp:revision>85</cp:revision>
  <dcterms:created xsi:type="dcterms:W3CDTF">2017-07-27T18:54:08Z</dcterms:created>
  <dcterms:modified xsi:type="dcterms:W3CDTF">2017-08-07T16:05:40Z</dcterms:modified>
</cp:coreProperties>
</file>