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092" r:id="rId1"/>
  </p:sldMasterIdLst>
  <p:notesMasterIdLst>
    <p:notesMasterId r:id="rId55"/>
  </p:notesMasterIdLst>
  <p:sldIdLst>
    <p:sldId id="256" r:id="rId2"/>
    <p:sldId id="257" r:id="rId3"/>
    <p:sldId id="292" r:id="rId4"/>
    <p:sldId id="293" r:id="rId5"/>
    <p:sldId id="258" r:id="rId6"/>
    <p:sldId id="259" r:id="rId7"/>
    <p:sldId id="261" r:id="rId8"/>
    <p:sldId id="266" r:id="rId9"/>
    <p:sldId id="263" r:id="rId10"/>
    <p:sldId id="270" r:id="rId11"/>
    <p:sldId id="274" r:id="rId12"/>
    <p:sldId id="276" r:id="rId13"/>
    <p:sldId id="277" r:id="rId14"/>
    <p:sldId id="281" r:id="rId15"/>
    <p:sldId id="279" r:id="rId16"/>
    <p:sldId id="280" r:id="rId17"/>
    <p:sldId id="282" r:id="rId18"/>
    <p:sldId id="283" r:id="rId19"/>
    <p:sldId id="271" r:id="rId20"/>
    <p:sldId id="318"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284" r:id="rId46"/>
    <p:sldId id="285" r:id="rId47"/>
    <p:sldId id="286" r:id="rId48"/>
    <p:sldId id="287" r:id="rId49"/>
    <p:sldId id="288" r:id="rId50"/>
    <p:sldId id="289" r:id="rId51"/>
    <p:sldId id="290" r:id="rId52"/>
    <p:sldId id="291" r:id="rId53"/>
    <p:sldId id="272"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sorterViewPr>
    <p:cViewPr varScale="1">
      <p:scale>
        <a:sx n="100" d="100"/>
        <a:sy n="100" d="100"/>
      </p:scale>
      <p:origin x="0" y="-33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ed Ibrahim" userId="S::mibrahim1@atu.edu::8ffbb663-f0f1-4bfa-b920-301c093b5080" providerId="AD" clId="Web-{9C587190-95B9-4507-87BB-4AEE7BB4AAA0}"/>
    <pc:docChg chg="modSld">
      <pc:chgData name="Mohamed Ibrahim" userId="S::mibrahim1@atu.edu::8ffbb663-f0f1-4bfa-b920-301c093b5080" providerId="AD" clId="Web-{9C587190-95B9-4507-87BB-4AEE7BB4AAA0}" dt="2019-04-12T12:19:32.240" v="3" actId="1076"/>
      <pc:docMkLst>
        <pc:docMk/>
      </pc:docMkLst>
      <pc:sldChg chg="modSp">
        <pc:chgData name="Mohamed Ibrahim" userId="S::mibrahim1@atu.edu::8ffbb663-f0f1-4bfa-b920-301c093b5080" providerId="AD" clId="Web-{9C587190-95B9-4507-87BB-4AEE7BB4AAA0}" dt="2019-04-12T12:19:32.240" v="3" actId="1076"/>
        <pc:sldMkLst>
          <pc:docMk/>
          <pc:sldMk cId="1266417270" sldId="256"/>
        </pc:sldMkLst>
        <pc:spChg chg="mod">
          <ac:chgData name="Mohamed Ibrahim" userId="S::mibrahim1@atu.edu::8ffbb663-f0f1-4bfa-b920-301c093b5080" providerId="AD" clId="Web-{9C587190-95B9-4507-87BB-4AEE7BB4AAA0}" dt="2019-04-12T12:19:32.240" v="3" actId="1076"/>
          <ac:spMkLst>
            <pc:docMk/>
            <pc:sldMk cId="1266417270" sldId="256"/>
            <ac:spMk id="3" creationId="{00000000-0000-0000-0000-000000000000}"/>
          </ac:spMkLst>
        </pc:spChg>
        <pc:spChg chg="mod">
          <ac:chgData name="Mohamed Ibrahim" userId="S::mibrahim1@atu.edu::8ffbb663-f0f1-4bfa-b920-301c093b5080" providerId="AD" clId="Web-{9C587190-95B9-4507-87BB-4AEE7BB4AAA0}" dt="2019-04-12T12:19:32.209" v="1" actId="1076"/>
          <ac:spMkLst>
            <pc:docMk/>
            <pc:sldMk cId="1266417270" sldId="256"/>
            <ac:spMk id="4" creationId="{00000000-0000-0000-0000-000000000000}"/>
          </ac:spMkLst>
        </pc:spChg>
        <pc:spChg chg="mod">
          <ac:chgData name="Mohamed Ibrahim" userId="S::mibrahim1@atu.edu::8ffbb663-f0f1-4bfa-b920-301c093b5080" providerId="AD" clId="Web-{9C587190-95B9-4507-87BB-4AEE7BB4AAA0}" dt="2019-04-12T12:19:32.224" v="2" actId="1076"/>
          <ac:spMkLst>
            <pc:docMk/>
            <pc:sldMk cId="1266417270" sldId="256"/>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C6471A-F3E3-4DCE-9172-143BE7370FE9}" type="doc">
      <dgm:prSet loTypeId="urn:microsoft.com/office/officeart/2008/layout/RadialCluster" loCatId="cycle" qsTypeId="urn:microsoft.com/office/officeart/2005/8/quickstyle/3d3" qsCatId="3D" csTypeId="urn:microsoft.com/office/officeart/2005/8/colors/colorful1" csCatId="colorful" phldr="1"/>
      <dgm:spPr/>
      <dgm:t>
        <a:bodyPr/>
        <a:lstStyle/>
        <a:p>
          <a:endParaRPr lang="en-US"/>
        </a:p>
      </dgm:t>
    </dgm:pt>
    <dgm:pt modelId="{4D3E8F5E-3607-4E2F-9F96-AA05D46874AF}">
      <dgm:prSet phldrT="[Text]"/>
      <dgm:spPr/>
      <dgm:t>
        <a:bodyPr/>
        <a:lstStyle/>
        <a:p>
          <a:r>
            <a:rPr lang="en-US" b="1" dirty="0">
              <a:latin typeface="Calibri" panose="020F0502020204030204" pitchFamily="34" charset="0"/>
              <a:cs typeface="Calibri" panose="020F0502020204030204" pitchFamily="34" charset="0"/>
            </a:rPr>
            <a:t>application of </a:t>
          </a:r>
          <a:r>
            <a:rPr lang="tr-TR" b="1" dirty="0">
              <a:latin typeface="Calibri" panose="020F0502020204030204" pitchFamily="34" charset="0"/>
              <a:cs typeface="Calibri" panose="020F0502020204030204" pitchFamily="34" charset="0"/>
            </a:rPr>
            <a:t>learning </a:t>
          </a:r>
          <a:r>
            <a:rPr lang="en-US" b="1" dirty="0">
              <a:latin typeface="Calibri" panose="020F0502020204030204" pitchFamily="34" charset="0"/>
              <a:cs typeface="Calibri" panose="020F0502020204030204" pitchFamily="34" charset="0"/>
            </a:rPr>
            <a:t>analytics</a:t>
          </a:r>
        </a:p>
      </dgm:t>
    </dgm:pt>
    <dgm:pt modelId="{065832ED-6268-41D1-B5AD-6F19FB6510E5}" type="parTrans" cxnId="{F0EBDDDE-26B6-4178-BECC-A98B0DAD40D0}">
      <dgm:prSet/>
      <dgm:spPr/>
      <dgm:t>
        <a:bodyPr/>
        <a:lstStyle/>
        <a:p>
          <a:endParaRPr lang="en-US">
            <a:latin typeface="Calibri" panose="020F0502020204030204" pitchFamily="34" charset="0"/>
            <a:cs typeface="Calibri" panose="020F0502020204030204" pitchFamily="34" charset="0"/>
          </a:endParaRPr>
        </a:p>
      </dgm:t>
    </dgm:pt>
    <dgm:pt modelId="{E88AC057-309B-46C1-8238-1C8606309637}" type="sibTrans" cxnId="{F0EBDDDE-26B6-4178-BECC-A98B0DAD40D0}">
      <dgm:prSet/>
      <dgm:spPr/>
      <dgm:t>
        <a:bodyPr/>
        <a:lstStyle/>
        <a:p>
          <a:endParaRPr lang="en-US">
            <a:latin typeface="Calibri" panose="020F0502020204030204" pitchFamily="34" charset="0"/>
            <a:cs typeface="Calibri" panose="020F0502020204030204" pitchFamily="34" charset="0"/>
          </a:endParaRPr>
        </a:p>
      </dgm:t>
    </dgm:pt>
    <dgm:pt modelId="{A84A456E-5102-4C0D-AADD-9C1FFAD66D0B}">
      <dgm:prSet phldrT="[Text]"/>
      <dgm:spPr/>
      <dgm:t>
        <a:bodyPr/>
        <a:lstStyle/>
        <a:p>
          <a:r>
            <a:rPr lang="en-US" dirty="0">
              <a:latin typeface="Calibri" panose="020F0502020204030204" pitchFamily="34" charset="0"/>
              <a:cs typeface="Calibri" panose="020F0502020204030204" pitchFamily="34" charset="0"/>
            </a:rPr>
            <a:t>teaching evaluation</a:t>
          </a:r>
        </a:p>
      </dgm:t>
    </dgm:pt>
    <dgm:pt modelId="{5E8185B7-C9CB-4BA0-9B88-932E1A6E9A40}" type="parTrans" cxnId="{A78AD82C-18A9-4128-B825-469C41C1034A}">
      <dgm:prSet/>
      <dgm:spPr/>
      <dgm:t>
        <a:bodyPr/>
        <a:lstStyle/>
        <a:p>
          <a:endParaRPr lang="en-US">
            <a:latin typeface="Calibri" panose="020F0502020204030204" pitchFamily="34" charset="0"/>
            <a:cs typeface="Calibri" panose="020F0502020204030204" pitchFamily="34" charset="0"/>
          </a:endParaRPr>
        </a:p>
      </dgm:t>
    </dgm:pt>
    <dgm:pt modelId="{E9E9F606-4CD4-4394-86DD-A7FC20E41806}" type="sibTrans" cxnId="{A78AD82C-18A9-4128-B825-469C41C1034A}">
      <dgm:prSet/>
      <dgm:spPr/>
      <dgm:t>
        <a:bodyPr/>
        <a:lstStyle/>
        <a:p>
          <a:endParaRPr lang="en-US">
            <a:latin typeface="Calibri" panose="020F0502020204030204" pitchFamily="34" charset="0"/>
            <a:cs typeface="Calibri" panose="020F0502020204030204" pitchFamily="34" charset="0"/>
          </a:endParaRPr>
        </a:p>
      </dgm:t>
    </dgm:pt>
    <dgm:pt modelId="{0771F86B-78D5-4B01-939C-A28C25C8C0F4}">
      <dgm:prSet phldrT="[Text]"/>
      <dgm:spPr/>
      <dgm:t>
        <a:bodyPr/>
        <a:lstStyle/>
        <a:p>
          <a:r>
            <a:rPr lang="en-US" dirty="0">
              <a:latin typeface="Calibri" panose="020F0502020204030204" pitchFamily="34" charset="0"/>
              <a:cs typeface="Calibri" panose="020F0502020204030204" pitchFamily="34" charset="0"/>
            </a:rPr>
            <a:t>teaching effectiveness</a:t>
          </a:r>
        </a:p>
      </dgm:t>
    </dgm:pt>
    <dgm:pt modelId="{F737FEF3-5BDB-4C7C-B0AE-6699DF002512}" type="parTrans" cxnId="{C8413B8B-A305-42C2-9181-755F2D4ACBB4}">
      <dgm:prSet/>
      <dgm:spPr/>
      <dgm:t>
        <a:bodyPr/>
        <a:lstStyle/>
        <a:p>
          <a:endParaRPr lang="en-US">
            <a:latin typeface="Calibri" panose="020F0502020204030204" pitchFamily="34" charset="0"/>
            <a:cs typeface="Calibri" panose="020F0502020204030204" pitchFamily="34" charset="0"/>
          </a:endParaRPr>
        </a:p>
      </dgm:t>
    </dgm:pt>
    <dgm:pt modelId="{CB869FAD-F76F-4BCD-97B4-CB84EF10B8FC}" type="sibTrans" cxnId="{C8413B8B-A305-42C2-9181-755F2D4ACBB4}">
      <dgm:prSet/>
      <dgm:spPr/>
      <dgm:t>
        <a:bodyPr/>
        <a:lstStyle/>
        <a:p>
          <a:endParaRPr lang="en-US">
            <a:latin typeface="Calibri" panose="020F0502020204030204" pitchFamily="34" charset="0"/>
            <a:cs typeface="Calibri" panose="020F0502020204030204" pitchFamily="34" charset="0"/>
          </a:endParaRPr>
        </a:p>
      </dgm:t>
    </dgm:pt>
    <dgm:pt modelId="{FA33DADB-DBCF-4369-8DE9-77AD4FE164CB}">
      <dgm:prSet phldrT="[Text]"/>
      <dgm:spPr/>
      <dgm:t>
        <a:bodyPr/>
        <a:lstStyle/>
        <a:p>
          <a:r>
            <a:rPr lang="en-US" dirty="0">
              <a:latin typeface="Calibri" panose="020F0502020204030204" pitchFamily="34" charset="0"/>
              <a:cs typeface="Calibri" panose="020F0502020204030204" pitchFamily="34" charset="0"/>
            </a:rPr>
            <a:t>learning processes</a:t>
          </a:r>
        </a:p>
      </dgm:t>
    </dgm:pt>
    <dgm:pt modelId="{E00D5EAE-5673-4E7D-8411-4D14BA063304}" type="parTrans" cxnId="{68DCBA1A-E1DF-47D5-9121-C3B87377C099}">
      <dgm:prSet/>
      <dgm:spPr/>
      <dgm:t>
        <a:bodyPr/>
        <a:lstStyle/>
        <a:p>
          <a:endParaRPr lang="en-US">
            <a:latin typeface="Calibri" panose="020F0502020204030204" pitchFamily="34" charset="0"/>
            <a:cs typeface="Calibri" panose="020F0502020204030204" pitchFamily="34" charset="0"/>
          </a:endParaRPr>
        </a:p>
      </dgm:t>
    </dgm:pt>
    <dgm:pt modelId="{31A51343-0499-49A8-97AB-615FBC914C53}" type="sibTrans" cxnId="{68DCBA1A-E1DF-47D5-9121-C3B87377C099}">
      <dgm:prSet/>
      <dgm:spPr/>
      <dgm:t>
        <a:bodyPr/>
        <a:lstStyle/>
        <a:p>
          <a:endParaRPr lang="en-US">
            <a:latin typeface="Calibri" panose="020F0502020204030204" pitchFamily="34" charset="0"/>
            <a:cs typeface="Calibri" panose="020F0502020204030204" pitchFamily="34" charset="0"/>
          </a:endParaRPr>
        </a:p>
      </dgm:t>
    </dgm:pt>
    <dgm:pt modelId="{596D1048-324F-42DB-B5F6-C51068F85980}">
      <dgm:prSet phldrT="[Text]"/>
      <dgm:spPr/>
      <dgm:t>
        <a:bodyPr/>
        <a:lstStyle/>
        <a:p>
          <a:r>
            <a:rPr lang="en-US" dirty="0">
              <a:latin typeface="Calibri" panose="020F0502020204030204" pitchFamily="34" charset="0"/>
              <a:cs typeface="Calibri" panose="020F0502020204030204" pitchFamily="34" charset="0"/>
            </a:rPr>
            <a:t>assessment practices</a:t>
          </a:r>
        </a:p>
      </dgm:t>
    </dgm:pt>
    <dgm:pt modelId="{168F90B7-E753-4194-B7A8-4AF9F5FB5A09}" type="parTrans" cxnId="{4642DE08-406F-4573-9057-2A6CCD554155}">
      <dgm:prSet/>
      <dgm:spPr/>
      <dgm:t>
        <a:bodyPr/>
        <a:lstStyle/>
        <a:p>
          <a:endParaRPr lang="en-US">
            <a:latin typeface="Calibri" panose="020F0502020204030204" pitchFamily="34" charset="0"/>
            <a:cs typeface="Calibri" panose="020F0502020204030204" pitchFamily="34" charset="0"/>
          </a:endParaRPr>
        </a:p>
      </dgm:t>
    </dgm:pt>
    <dgm:pt modelId="{E89AAD1D-2EB3-4F5D-A3D7-708ED2F20EB5}" type="sibTrans" cxnId="{4642DE08-406F-4573-9057-2A6CCD554155}">
      <dgm:prSet/>
      <dgm:spPr/>
      <dgm:t>
        <a:bodyPr/>
        <a:lstStyle/>
        <a:p>
          <a:endParaRPr lang="en-US">
            <a:latin typeface="Calibri" panose="020F0502020204030204" pitchFamily="34" charset="0"/>
            <a:cs typeface="Calibri" panose="020F0502020204030204" pitchFamily="34" charset="0"/>
          </a:endParaRPr>
        </a:p>
      </dgm:t>
    </dgm:pt>
    <dgm:pt modelId="{9C7A1287-8CDA-4C36-B632-D8A224B8D0CC}">
      <dgm:prSet phldrT="[Text]"/>
      <dgm:spPr/>
      <dgm:t>
        <a:bodyPr/>
        <a:lstStyle/>
        <a:p>
          <a:r>
            <a:rPr lang="en-US">
              <a:latin typeface="Calibri" panose="020F0502020204030204" pitchFamily="34" charset="0"/>
              <a:cs typeface="Calibri" panose="020F0502020204030204" pitchFamily="34" charset="0"/>
            </a:rPr>
            <a:t>action research </a:t>
          </a:r>
          <a:endParaRPr lang="en-US" dirty="0">
            <a:latin typeface="Calibri" panose="020F0502020204030204" pitchFamily="34" charset="0"/>
            <a:cs typeface="Calibri" panose="020F0502020204030204" pitchFamily="34" charset="0"/>
          </a:endParaRPr>
        </a:p>
      </dgm:t>
    </dgm:pt>
    <dgm:pt modelId="{E6F5A5D4-B922-421F-B95C-5BE98E4FC182}" type="parTrans" cxnId="{D4C657F2-D196-4E65-8887-877D25148C55}">
      <dgm:prSet/>
      <dgm:spPr/>
      <dgm:t>
        <a:bodyPr/>
        <a:lstStyle/>
        <a:p>
          <a:endParaRPr lang="en-US">
            <a:latin typeface="Calibri" panose="020F0502020204030204" pitchFamily="34" charset="0"/>
            <a:cs typeface="Calibri" panose="020F0502020204030204" pitchFamily="34" charset="0"/>
          </a:endParaRPr>
        </a:p>
      </dgm:t>
    </dgm:pt>
    <dgm:pt modelId="{994B3509-1D17-4EA2-BB6C-B2AD444D60C0}" type="sibTrans" cxnId="{D4C657F2-D196-4E65-8887-877D25148C55}">
      <dgm:prSet/>
      <dgm:spPr/>
      <dgm:t>
        <a:bodyPr/>
        <a:lstStyle/>
        <a:p>
          <a:endParaRPr lang="en-US">
            <a:latin typeface="Calibri" panose="020F0502020204030204" pitchFamily="34" charset="0"/>
            <a:cs typeface="Calibri" panose="020F0502020204030204" pitchFamily="34" charset="0"/>
          </a:endParaRPr>
        </a:p>
      </dgm:t>
    </dgm:pt>
    <dgm:pt modelId="{1E74C7E8-6312-43AA-BF49-C249E35483A8}">
      <dgm:prSet phldrT="[Text]"/>
      <dgm:spPr/>
      <dgm:t>
        <a:bodyPr/>
        <a:lstStyle/>
        <a:p>
          <a:r>
            <a:rPr lang="en-US" dirty="0">
              <a:latin typeface="Calibri" panose="020F0502020204030204" pitchFamily="34" charset="0"/>
              <a:cs typeface="Calibri" panose="020F0502020204030204" pitchFamily="34" charset="0"/>
            </a:rPr>
            <a:t>instructional practices</a:t>
          </a:r>
        </a:p>
      </dgm:t>
    </dgm:pt>
    <dgm:pt modelId="{44FFCC05-79A4-4DC5-9A16-701581E44F0C}" type="parTrans" cxnId="{720D570C-4B85-4101-9781-797E198B5489}">
      <dgm:prSet/>
      <dgm:spPr/>
      <dgm:t>
        <a:bodyPr/>
        <a:lstStyle/>
        <a:p>
          <a:endParaRPr lang="en-US">
            <a:latin typeface="Calibri" panose="020F0502020204030204" pitchFamily="34" charset="0"/>
            <a:cs typeface="Calibri" panose="020F0502020204030204" pitchFamily="34" charset="0"/>
          </a:endParaRPr>
        </a:p>
      </dgm:t>
    </dgm:pt>
    <dgm:pt modelId="{17C7D96C-998C-435F-B10E-C213BE9983C6}" type="sibTrans" cxnId="{720D570C-4B85-4101-9781-797E198B5489}">
      <dgm:prSet/>
      <dgm:spPr/>
      <dgm:t>
        <a:bodyPr/>
        <a:lstStyle/>
        <a:p>
          <a:endParaRPr lang="en-US">
            <a:latin typeface="Calibri" panose="020F0502020204030204" pitchFamily="34" charset="0"/>
            <a:cs typeface="Calibri" panose="020F0502020204030204" pitchFamily="34" charset="0"/>
          </a:endParaRPr>
        </a:p>
      </dgm:t>
    </dgm:pt>
    <dgm:pt modelId="{36A94C0B-244C-4F21-A759-BA7A52241EC0}" type="pres">
      <dgm:prSet presAssocID="{B4C6471A-F3E3-4DCE-9172-143BE7370FE9}" presName="Name0" presStyleCnt="0">
        <dgm:presLayoutVars>
          <dgm:chMax val="1"/>
          <dgm:chPref val="1"/>
          <dgm:dir/>
          <dgm:animOne val="branch"/>
          <dgm:animLvl val="lvl"/>
        </dgm:presLayoutVars>
      </dgm:prSet>
      <dgm:spPr/>
    </dgm:pt>
    <dgm:pt modelId="{6A2FE0DF-8EEE-476D-9592-6318C261AB5F}" type="pres">
      <dgm:prSet presAssocID="{4D3E8F5E-3607-4E2F-9F96-AA05D46874AF}" presName="singleCycle" presStyleCnt="0"/>
      <dgm:spPr/>
    </dgm:pt>
    <dgm:pt modelId="{663A7574-8F0B-46A0-A142-1F0E4D8F5BCE}" type="pres">
      <dgm:prSet presAssocID="{4D3E8F5E-3607-4E2F-9F96-AA05D46874AF}" presName="singleCenter" presStyleLbl="node1" presStyleIdx="0" presStyleCnt="7" custScaleX="159320" custScaleY="110270">
        <dgm:presLayoutVars>
          <dgm:chMax val="7"/>
          <dgm:chPref val="7"/>
        </dgm:presLayoutVars>
      </dgm:prSet>
      <dgm:spPr/>
    </dgm:pt>
    <dgm:pt modelId="{EB336A4C-C8AD-4506-B173-5CCB11309168}" type="pres">
      <dgm:prSet presAssocID="{44FFCC05-79A4-4DC5-9A16-701581E44F0C}" presName="Name56" presStyleLbl="parChTrans1D2" presStyleIdx="0" presStyleCnt="6"/>
      <dgm:spPr/>
    </dgm:pt>
    <dgm:pt modelId="{58ADA41F-9AE2-4EC2-9247-0CB111BFECB7}" type="pres">
      <dgm:prSet presAssocID="{1E74C7E8-6312-43AA-BF49-C249E35483A8}" presName="text0" presStyleLbl="node1" presStyleIdx="1" presStyleCnt="7" custScaleX="176718" custScaleY="159701">
        <dgm:presLayoutVars>
          <dgm:bulletEnabled val="1"/>
        </dgm:presLayoutVars>
      </dgm:prSet>
      <dgm:spPr/>
    </dgm:pt>
    <dgm:pt modelId="{4DF4F031-CA6E-444A-B62F-B069F7F45491}" type="pres">
      <dgm:prSet presAssocID="{E6F5A5D4-B922-421F-B95C-5BE98E4FC182}" presName="Name56" presStyleLbl="parChTrans1D2" presStyleIdx="1" presStyleCnt="6"/>
      <dgm:spPr/>
    </dgm:pt>
    <dgm:pt modelId="{76ECA0A0-B8DF-498B-B457-38D8BDEA02E8}" type="pres">
      <dgm:prSet presAssocID="{9C7A1287-8CDA-4C36-B632-D8A224B8D0CC}" presName="text0" presStyleLbl="node1" presStyleIdx="2" presStyleCnt="7" custScaleX="176718" custScaleY="159701" custRadScaleRad="195608" custRadScaleInc="12152">
        <dgm:presLayoutVars>
          <dgm:bulletEnabled val="1"/>
        </dgm:presLayoutVars>
      </dgm:prSet>
      <dgm:spPr/>
    </dgm:pt>
    <dgm:pt modelId="{10148832-295D-43E9-8DDA-7B94ABB5A9C8}" type="pres">
      <dgm:prSet presAssocID="{168F90B7-E753-4194-B7A8-4AF9F5FB5A09}" presName="Name56" presStyleLbl="parChTrans1D2" presStyleIdx="2" presStyleCnt="6"/>
      <dgm:spPr/>
    </dgm:pt>
    <dgm:pt modelId="{851D3A83-DF92-445E-975A-40BD989577A0}" type="pres">
      <dgm:prSet presAssocID="{596D1048-324F-42DB-B5F6-C51068F85980}" presName="text0" presStyleLbl="node1" presStyleIdx="3" presStyleCnt="7" custScaleX="176718" custScaleY="159701" custRadScaleRad="184019" custRadScaleInc="-42408">
        <dgm:presLayoutVars>
          <dgm:bulletEnabled val="1"/>
        </dgm:presLayoutVars>
      </dgm:prSet>
      <dgm:spPr/>
    </dgm:pt>
    <dgm:pt modelId="{68F5ED1B-69C8-44BD-BE37-47670C7FB801}" type="pres">
      <dgm:prSet presAssocID="{E00D5EAE-5673-4E7D-8411-4D14BA063304}" presName="Name56" presStyleLbl="parChTrans1D2" presStyleIdx="3" presStyleCnt="6"/>
      <dgm:spPr/>
    </dgm:pt>
    <dgm:pt modelId="{82B7D3C4-790C-49DA-A245-BFEB549D6E49}" type="pres">
      <dgm:prSet presAssocID="{FA33DADB-DBCF-4369-8DE9-77AD4FE164CB}" presName="text0" presStyleLbl="node1" presStyleIdx="4" presStyleCnt="7" custScaleX="176718" custScaleY="159701">
        <dgm:presLayoutVars>
          <dgm:bulletEnabled val="1"/>
        </dgm:presLayoutVars>
      </dgm:prSet>
      <dgm:spPr/>
    </dgm:pt>
    <dgm:pt modelId="{61A9ECD2-AF7C-4A39-8E80-362EEEB2D830}" type="pres">
      <dgm:prSet presAssocID="{F737FEF3-5BDB-4C7C-B0AE-6699DF002512}" presName="Name56" presStyleLbl="parChTrans1D2" presStyleIdx="4" presStyleCnt="6"/>
      <dgm:spPr/>
    </dgm:pt>
    <dgm:pt modelId="{B9945642-A92F-4D97-9545-236D03DB4804}" type="pres">
      <dgm:prSet presAssocID="{0771F86B-78D5-4B01-939C-A28C25C8C0F4}" presName="text0" presStyleLbl="node1" presStyleIdx="5" presStyleCnt="7" custScaleX="176718" custScaleY="159701" custRadScaleRad="176667" custRadScaleInc="32894">
        <dgm:presLayoutVars>
          <dgm:bulletEnabled val="1"/>
        </dgm:presLayoutVars>
      </dgm:prSet>
      <dgm:spPr/>
    </dgm:pt>
    <dgm:pt modelId="{AA3381B6-CE33-4AC5-AD50-A127FB4BE459}" type="pres">
      <dgm:prSet presAssocID="{5E8185B7-C9CB-4BA0-9B88-932E1A6E9A40}" presName="Name56" presStyleLbl="parChTrans1D2" presStyleIdx="5" presStyleCnt="6"/>
      <dgm:spPr/>
    </dgm:pt>
    <dgm:pt modelId="{4967DE89-83AC-43FF-81D6-287680998B31}" type="pres">
      <dgm:prSet presAssocID="{A84A456E-5102-4C0D-AADD-9C1FFAD66D0B}" presName="text0" presStyleLbl="node1" presStyleIdx="6" presStyleCnt="7" custScaleX="176718" custScaleY="159701" custRadScaleRad="185250" custRadScaleInc="-6824">
        <dgm:presLayoutVars>
          <dgm:bulletEnabled val="1"/>
        </dgm:presLayoutVars>
      </dgm:prSet>
      <dgm:spPr/>
    </dgm:pt>
  </dgm:ptLst>
  <dgm:cxnLst>
    <dgm:cxn modelId="{5A8A7100-497B-4C65-8F77-D8FAF73062EA}" type="presOf" srcId="{1E74C7E8-6312-43AA-BF49-C249E35483A8}" destId="{58ADA41F-9AE2-4EC2-9247-0CB111BFECB7}" srcOrd="0" destOrd="0" presId="urn:microsoft.com/office/officeart/2008/layout/RadialCluster"/>
    <dgm:cxn modelId="{4642DE08-406F-4573-9057-2A6CCD554155}" srcId="{4D3E8F5E-3607-4E2F-9F96-AA05D46874AF}" destId="{596D1048-324F-42DB-B5F6-C51068F85980}" srcOrd="2" destOrd="0" parTransId="{168F90B7-E753-4194-B7A8-4AF9F5FB5A09}" sibTransId="{E89AAD1D-2EB3-4F5D-A3D7-708ED2F20EB5}"/>
    <dgm:cxn modelId="{720D570C-4B85-4101-9781-797E198B5489}" srcId="{4D3E8F5E-3607-4E2F-9F96-AA05D46874AF}" destId="{1E74C7E8-6312-43AA-BF49-C249E35483A8}" srcOrd="0" destOrd="0" parTransId="{44FFCC05-79A4-4DC5-9A16-701581E44F0C}" sibTransId="{17C7D96C-998C-435F-B10E-C213BE9983C6}"/>
    <dgm:cxn modelId="{947E9A19-0693-4768-B697-2777973F8820}" type="presOf" srcId="{168F90B7-E753-4194-B7A8-4AF9F5FB5A09}" destId="{10148832-295D-43E9-8DDA-7B94ABB5A9C8}" srcOrd="0" destOrd="0" presId="urn:microsoft.com/office/officeart/2008/layout/RadialCluster"/>
    <dgm:cxn modelId="{68DCBA1A-E1DF-47D5-9121-C3B87377C099}" srcId="{4D3E8F5E-3607-4E2F-9F96-AA05D46874AF}" destId="{FA33DADB-DBCF-4369-8DE9-77AD4FE164CB}" srcOrd="3" destOrd="0" parTransId="{E00D5EAE-5673-4E7D-8411-4D14BA063304}" sibTransId="{31A51343-0499-49A8-97AB-615FBC914C53}"/>
    <dgm:cxn modelId="{A78AD82C-18A9-4128-B825-469C41C1034A}" srcId="{4D3E8F5E-3607-4E2F-9F96-AA05D46874AF}" destId="{A84A456E-5102-4C0D-AADD-9C1FFAD66D0B}" srcOrd="5" destOrd="0" parTransId="{5E8185B7-C9CB-4BA0-9B88-932E1A6E9A40}" sibTransId="{E9E9F606-4CD4-4394-86DD-A7FC20E41806}"/>
    <dgm:cxn modelId="{62D11933-C3FC-4E9F-BD63-ACEE01E605DA}" type="presOf" srcId="{E6F5A5D4-B922-421F-B95C-5BE98E4FC182}" destId="{4DF4F031-CA6E-444A-B62F-B069F7F45491}" srcOrd="0" destOrd="0" presId="urn:microsoft.com/office/officeart/2008/layout/RadialCluster"/>
    <dgm:cxn modelId="{5D7AC859-A5F0-4C56-A204-1662B0F2C80E}" type="presOf" srcId="{B4C6471A-F3E3-4DCE-9172-143BE7370FE9}" destId="{36A94C0B-244C-4F21-A759-BA7A52241EC0}" srcOrd="0" destOrd="0" presId="urn:microsoft.com/office/officeart/2008/layout/RadialCluster"/>
    <dgm:cxn modelId="{4643F75A-48A5-436E-AC26-3D2A7F84D44A}" type="presOf" srcId="{44FFCC05-79A4-4DC5-9A16-701581E44F0C}" destId="{EB336A4C-C8AD-4506-B173-5CCB11309168}" srcOrd="0" destOrd="0" presId="urn:microsoft.com/office/officeart/2008/layout/RadialCluster"/>
    <dgm:cxn modelId="{37E71483-9696-471A-BC75-7DA0ECBDCFEB}" type="presOf" srcId="{596D1048-324F-42DB-B5F6-C51068F85980}" destId="{851D3A83-DF92-445E-975A-40BD989577A0}" srcOrd="0" destOrd="0" presId="urn:microsoft.com/office/officeart/2008/layout/RadialCluster"/>
    <dgm:cxn modelId="{C8413B8B-A305-42C2-9181-755F2D4ACBB4}" srcId="{4D3E8F5E-3607-4E2F-9F96-AA05D46874AF}" destId="{0771F86B-78D5-4B01-939C-A28C25C8C0F4}" srcOrd="4" destOrd="0" parTransId="{F737FEF3-5BDB-4C7C-B0AE-6699DF002512}" sibTransId="{CB869FAD-F76F-4BCD-97B4-CB84EF10B8FC}"/>
    <dgm:cxn modelId="{50C59090-EB66-48FB-901E-FA0931142075}" type="presOf" srcId="{4D3E8F5E-3607-4E2F-9F96-AA05D46874AF}" destId="{663A7574-8F0B-46A0-A142-1F0E4D8F5BCE}" srcOrd="0" destOrd="0" presId="urn:microsoft.com/office/officeart/2008/layout/RadialCluster"/>
    <dgm:cxn modelId="{463D8BA5-64A7-4D8B-8DB2-B064F9EDDC07}" type="presOf" srcId="{A84A456E-5102-4C0D-AADD-9C1FFAD66D0B}" destId="{4967DE89-83AC-43FF-81D6-287680998B31}" srcOrd="0" destOrd="0" presId="urn:microsoft.com/office/officeart/2008/layout/RadialCluster"/>
    <dgm:cxn modelId="{CE9A49AF-1EB0-42C6-B08A-B291E39C97DE}" type="presOf" srcId="{5E8185B7-C9CB-4BA0-9B88-932E1A6E9A40}" destId="{AA3381B6-CE33-4AC5-AD50-A127FB4BE459}" srcOrd="0" destOrd="0" presId="urn:microsoft.com/office/officeart/2008/layout/RadialCluster"/>
    <dgm:cxn modelId="{38055EC2-5830-4303-A541-1B5A8B16BB8F}" type="presOf" srcId="{F737FEF3-5BDB-4C7C-B0AE-6699DF002512}" destId="{61A9ECD2-AF7C-4A39-8E80-362EEEB2D830}" srcOrd="0" destOrd="0" presId="urn:microsoft.com/office/officeart/2008/layout/RadialCluster"/>
    <dgm:cxn modelId="{B14339CB-25DB-459D-B3D9-3855F3905E5A}" type="presOf" srcId="{0771F86B-78D5-4B01-939C-A28C25C8C0F4}" destId="{B9945642-A92F-4D97-9545-236D03DB4804}" srcOrd="0" destOrd="0" presId="urn:microsoft.com/office/officeart/2008/layout/RadialCluster"/>
    <dgm:cxn modelId="{24B1A3D4-1FB7-4E84-84B6-B6A68011FFA8}" type="presOf" srcId="{E00D5EAE-5673-4E7D-8411-4D14BA063304}" destId="{68F5ED1B-69C8-44BD-BE37-47670C7FB801}" srcOrd="0" destOrd="0" presId="urn:microsoft.com/office/officeart/2008/layout/RadialCluster"/>
    <dgm:cxn modelId="{F0EBDDDE-26B6-4178-BECC-A98B0DAD40D0}" srcId="{B4C6471A-F3E3-4DCE-9172-143BE7370FE9}" destId="{4D3E8F5E-3607-4E2F-9F96-AA05D46874AF}" srcOrd="0" destOrd="0" parTransId="{065832ED-6268-41D1-B5AD-6F19FB6510E5}" sibTransId="{E88AC057-309B-46C1-8238-1C8606309637}"/>
    <dgm:cxn modelId="{D30A09EA-A034-487E-8AA6-AB747EAF429D}" type="presOf" srcId="{9C7A1287-8CDA-4C36-B632-D8A224B8D0CC}" destId="{76ECA0A0-B8DF-498B-B457-38D8BDEA02E8}" srcOrd="0" destOrd="0" presId="urn:microsoft.com/office/officeart/2008/layout/RadialCluster"/>
    <dgm:cxn modelId="{D4C657F2-D196-4E65-8887-877D25148C55}" srcId="{4D3E8F5E-3607-4E2F-9F96-AA05D46874AF}" destId="{9C7A1287-8CDA-4C36-B632-D8A224B8D0CC}" srcOrd="1" destOrd="0" parTransId="{E6F5A5D4-B922-421F-B95C-5BE98E4FC182}" sibTransId="{994B3509-1D17-4EA2-BB6C-B2AD444D60C0}"/>
    <dgm:cxn modelId="{14BCE2F8-F509-4983-946C-ADC6B4D92F17}" type="presOf" srcId="{FA33DADB-DBCF-4369-8DE9-77AD4FE164CB}" destId="{82B7D3C4-790C-49DA-A245-BFEB549D6E49}" srcOrd="0" destOrd="0" presId="urn:microsoft.com/office/officeart/2008/layout/RadialCluster"/>
    <dgm:cxn modelId="{DEC4CCBA-4CB8-44F7-91D8-1A2955137EFD}" type="presParOf" srcId="{36A94C0B-244C-4F21-A759-BA7A52241EC0}" destId="{6A2FE0DF-8EEE-476D-9592-6318C261AB5F}" srcOrd="0" destOrd="0" presId="urn:microsoft.com/office/officeart/2008/layout/RadialCluster"/>
    <dgm:cxn modelId="{6F59F8C4-915D-4E00-8C4C-DD4E7E877BD8}" type="presParOf" srcId="{6A2FE0DF-8EEE-476D-9592-6318C261AB5F}" destId="{663A7574-8F0B-46A0-A142-1F0E4D8F5BCE}" srcOrd="0" destOrd="0" presId="urn:microsoft.com/office/officeart/2008/layout/RadialCluster"/>
    <dgm:cxn modelId="{174E4DBC-14F5-4B1F-805D-1EA39FEE7B2E}" type="presParOf" srcId="{6A2FE0DF-8EEE-476D-9592-6318C261AB5F}" destId="{EB336A4C-C8AD-4506-B173-5CCB11309168}" srcOrd="1" destOrd="0" presId="urn:microsoft.com/office/officeart/2008/layout/RadialCluster"/>
    <dgm:cxn modelId="{D369FA9F-058F-4E7F-B3EC-7E31B2155DD7}" type="presParOf" srcId="{6A2FE0DF-8EEE-476D-9592-6318C261AB5F}" destId="{58ADA41F-9AE2-4EC2-9247-0CB111BFECB7}" srcOrd="2" destOrd="0" presId="urn:microsoft.com/office/officeart/2008/layout/RadialCluster"/>
    <dgm:cxn modelId="{6AAC9F34-9F60-4E0B-8DFC-666C2192F173}" type="presParOf" srcId="{6A2FE0DF-8EEE-476D-9592-6318C261AB5F}" destId="{4DF4F031-CA6E-444A-B62F-B069F7F45491}" srcOrd="3" destOrd="0" presId="urn:microsoft.com/office/officeart/2008/layout/RadialCluster"/>
    <dgm:cxn modelId="{9AE2F01E-9EFF-4E1A-BD3B-B30C9595F0A1}" type="presParOf" srcId="{6A2FE0DF-8EEE-476D-9592-6318C261AB5F}" destId="{76ECA0A0-B8DF-498B-B457-38D8BDEA02E8}" srcOrd="4" destOrd="0" presId="urn:microsoft.com/office/officeart/2008/layout/RadialCluster"/>
    <dgm:cxn modelId="{9FDDFA3C-A223-4ECF-B718-990A91B31792}" type="presParOf" srcId="{6A2FE0DF-8EEE-476D-9592-6318C261AB5F}" destId="{10148832-295D-43E9-8DDA-7B94ABB5A9C8}" srcOrd="5" destOrd="0" presId="urn:microsoft.com/office/officeart/2008/layout/RadialCluster"/>
    <dgm:cxn modelId="{9C5B79FE-6A3A-4597-96BC-BF483CEAFCA8}" type="presParOf" srcId="{6A2FE0DF-8EEE-476D-9592-6318C261AB5F}" destId="{851D3A83-DF92-445E-975A-40BD989577A0}" srcOrd="6" destOrd="0" presId="urn:microsoft.com/office/officeart/2008/layout/RadialCluster"/>
    <dgm:cxn modelId="{8751FC21-B37F-44D3-BEFF-532C520B2CA2}" type="presParOf" srcId="{6A2FE0DF-8EEE-476D-9592-6318C261AB5F}" destId="{68F5ED1B-69C8-44BD-BE37-47670C7FB801}" srcOrd="7" destOrd="0" presId="urn:microsoft.com/office/officeart/2008/layout/RadialCluster"/>
    <dgm:cxn modelId="{DF2AD554-FE4F-4F7D-8CAF-68972F7D9869}" type="presParOf" srcId="{6A2FE0DF-8EEE-476D-9592-6318C261AB5F}" destId="{82B7D3C4-790C-49DA-A245-BFEB549D6E49}" srcOrd="8" destOrd="0" presId="urn:microsoft.com/office/officeart/2008/layout/RadialCluster"/>
    <dgm:cxn modelId="{B000BB5C-7C70-4809-A883-C3A54C7F428E}" type="presParOf" srcId="{6A2FE0DF-8EEE-476D-9592-6318C261AB5F}" destId="{61A9ECD2-AF7C-4A39-8E80-362EEEB2D830}" srcOrd="9" destOrd="0" presId="urn:microsoft.com/office/officeart/2008/layout/RadialCluster"/>
    <dgm:cxn modelId="{BD83DC68-A49B-4B13-B109-7D2441F16F4F}" type="presParOf" srcId="{6A2FE0DF-8EEE-476D-9592-6318C261AB5F}" destId="{B9945642-A92F-4D97-9545-236D03DB4804}" srcOrd="10" destOrd="0" presId="urn:microsoft.com/office/officeart/2008/layout/RadialCluster"/>
    <dgm:cxn modelId="{80F18D59-8985-46CD-9942-BBC3BFB6C29D}" type="presParOf" srcId="{6A2FE0DF-8EEE-476D-9592-6318C261AB5F}" destId="{AA3381B6-CE33-4AC5-AD50-A127FB4BE459}" srcOrd="11" destOrd="0" presId="urn:microsoft.com/office/officeart/2008/layout/RadialCluster"/>
    <dgm:cxn modelId="{F7FD70D5-DA12-4F1A-9897-F05D037AE739}" type="presParOf" srcId="{6A2FE0DF-8EEE-476D-9592-6318C261AB5F}" destId="{4967DE89-83AC-43FF-81D6-287680998B31}"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A43CC8-98B8-402D-B1B9-92C304C8C273}" type="doc">
      <dgm:prSet loTypeId="urn:microsoft.com/office/officeart/2005/8/layout/default" loCatId="list" qsTypeId="urn:microsoft.com/office/officeart/2005/8/quickstyle/3d5" qsCatId="3D" csTypeId="urn:microsoft.com/office/officeart/2005/8/colors/accent2_4" csCatId="accent2" phldr="1"/>
      <dgm:spPr/>
      <dgm:t>
        <a:bodyPr/>
        <a:lstStyle/>
        <a:p>
          <a:endParaRPr lang="en-US"/>
        </a:p>
      </dgm:t>
    </dgm:pt>
    <dgm:pt modelId="{BFEADB4C-FA1F-4B77-828D-3913868D9BAC}">
      <dgm:prSet phldrT="[Text]"/>
      <dgm:spPr/>
      <dgm:t>
        <a:bodyPr/>
        <a:lstStyle/>
        <a:p>
          <a:r>
            <a:rPr lang="en-US" dirty="0"/>
            <a:t>personalization of the curricula</a:t>
          </a:r>
        </a:p>
      </dgm:t>
    </dgm:pt>
    <dgm:pt modelId="{A2C46FB9-0007-45B5-A267-290C642007BD}" type="parTrans" cxnId="{C44CF03D-A036-44F6-BEB0-147E11CFF860}">
      <dgm:prSet/>
      <dgm:spPr/>
      <dgm:t>
        <a:bodyPr/>
        <a:lstStyle/>
        <a:p>
          <a:endParaRPr lang="en-US"/>
        </a:p>
      </dgm:t>
    </dgm:pt>
    <dgm:pt modelId="{0AB77979-12D4-4F78-B4AE-E9BEB7F6E7AB}" type="sibTrans" cxnId="{C44CF03D-A036-44F6-BEB0-147E11CFF860}">
      <dgm:prSet/>
      <dgm:spPr/>
      <dgm:t>
        <a:bodyPr/>
        <a:lstStyle/>
        <a:p>
          <a:endParaRPr lang="en-US"/>
        </a:p>
      </dgm:t>
    </dgm:pt>
    <dgm:pt modelId="{A62EB648-471C-438A-8C05-D3023779EA0E}">
      <dgm:prSet phldrT="[Text]"/>
      <dgm:spPr/>
      <dgm:t>
        <a:bodyPr/>
        <a:lstStyle/>
        <a:p>
          <a:r>
            <a:rPr lang="tr-TR" dirty="0"/>
            <a:t>Intelligent tutoring system</a:t>
          </a:r>
          <a:endParaRPr lang="en-US" dirty="0"/>
        </a:p>
      </dgm:t>
    </dgm:pt>
    <dgm:pt modelId="{EA8D9D02-8EAF-47EA-BFAC-22EFCD944409}" type="parTrans" cxnId="{C951782A-0240-40CA-ADBA-167C1CD4CEF6}">
      <dgm:prSet/>
      <dgm:spPr/>
      <dgm:t>
        <a:bodyPr/>
        <a:lstStyle/>
        <a:p>
          <a:endParaRPr lang="en-US"/>
        </a:p>
      </dgm:t>
    </dgm:pt>
    <dgm:pt modelId="{456A057A-F860-49EA-BCCB-2DC4614B4A4F}" type="sibTrans" cxnId="{C951782A-0240-40CA-ADBA-167C1CD4CEF6}">
      <dgm:prSet/>
      <dgm:spPr/>
      <dgm:t>
        <a:bodyPr/>
        <a:lstStyle/>
        <a:p>
          <a:endParaRPr lang="en-US"/>
        </a:p>
      </dgm:t>
    </dgm:pt>
    <dgm:pt modelId="{1F4B22DB-4601-417B-B2D9-05C072905BBE}">
      <dgm:prSet phldrT="[Text]"/>
      <dgm:spPr/>
      <dgm:t>
        <a:bodyPr/>
        <a:lstStyle/>
        <a:p>
          <a:r>
            <a:rPr lang="en-US" dirty="0"/>
            <a:t>cognitive modeling of the learner</a:t>
          </a:r>
        </a:p>
      </dgm:t>
    </dgm:pt>
    <dgm:pt modelId="{C8613FC0-569C-47D0-8DE6-B091109E1ACF}" type="parTrans" cxnId="{7353CDD8-004B-4B40-B491-2E5F34A55A7D}">
      <dgm:prSet/>
      <dgm:spPr/>
      <dgm:t>
        <a:bodyPr/>
        <a:lstStyle/>
        <a:p>
          <a:endParaRPr lang="en-US"/>
        </a:p>
      </dgm:t>
    </dgm:pt>
    <dgm:pt modelId="{585A9120-F3CB-4FD0-AD1A-98E62AE8CE58}" type="sibTrans" cxnId="{7353CDD8-004B-4B40-B491-2E5F34A55A7D}">
      <dgm:prSet/>
      <dgm:spPr/>
      <dgm:t>
        <a:bodyPr/>
        <a:lstStyle/>
        <a:p>
          <a:endParaRPr lang="en-US"/>
        </a:p>
      </dgm:t>
    </dgm:pt>
    <dgm:pt modelId="{FF67BD95-FC6E-4592-B18F-BCB7568E47E0}">
      <dgm:prSet phldrT="[Text]"/>
      <dgm:spPr/>
      <dgm:t>
        <a:bodyPr/>
        <a:lstStyle/>
        <a:p>
          <a:r>
            <a:rPr lang="en-US" dirty="0"/>
            <a:t>interactive learning</a:t>
          </a:r>
        </a:p>
      </dgm:t>
    </dgm:pt>
    <dgm:pt modelId="{A25A6621-5D1E-46E9-8D06-B883E01C9260}" type="parTrans" cxnId="{BC4E6C49-A701-4CF3-917D-D21CD99B317D}">
      <dgm:prSet/>
      <dgm:spPr/>
      <dgm:t>
        <a:bodyPr/>
        <a:lstStyle/>
        <a:p>
          <a:endParaRPr lang="en-US"/>
        </a:p>
      </dgm:t>
    </dgm:pt>
    <dgm:pt modelId="{F1A61850-306C-420D-A127-207D16A2E97F}" type="sibTrans" cxnId="{BC4E6C49-A701-4CF3-917D-D21CD99B317D}">
      <dgm:prSet/>
      <dgm:spPr/>
      <dgm:t>
        <a:bodyPr/>
        <a:lstStyle/>
        <a:p>
          <a:endParaRPr lang="en-US"/>
        </a:p>
      </dgm:t>
    </dgm:pt>
    <dgm:pt modelId="{90839F7E-53A9-419A-9E95-2BF029E3EBC7}">
      <dgm:prSet phldrT="[Text]"/>
      <dgm:spPr/>
      <dgm:t>
        <a:bodyPr/>
        <a:lstStyle/>
        <a:p>
          <a:r>
            <a:rPr lang="en-US" dirty="0"/>
            <a:t>real-time feedback</a:t>
          </a:r>
        </a:p>
      </dgm:t>
    </dgm:pt>
    <dgm:pt modelId="{D2D1DFDE-8257-45F2-BB51-EEE325CE63FB}" type="parTrans" cxnId="{7F5DF830-916A-4B3D-A3D6-F1780E46EEB4}">
      <dgm:prSet/>
      <dgm:spPr/>
      <dgm:t>
        <a:bodyPr/>
        <a:lstStyle/>
        <a:p>
          <a:endParaRPr lang="en-US"/>
        </a:p>
      </dgm:t>
    </dgm:pt>
    <dgm:pt modelId="{E86AFCF8-0B97-4BE9-9C41-4AFD4698A219}" type="sibTrans" cxnId="{7F5DF830-916A-4B3D-A3D6-F1780E46EEB4}">
      <dgm:prSet/>
      <dgm:spPr/>
      <dgm:t>
        <a:bodyPr/>
        <a:lstStyle/>
        <a:p>
          <a:endParaRPr lang="en-US"/>
        </a:p>
      </dgm:t>
    </dgm:pt>
    <dgm:pt modelId="{08A838C3-E63F-43A7-91AF-3F5FBA837B34}">
      <dgm:prSet phldrT="[Text]"/>
      <dgm:spPr/>
      <dgm:t>
        <a:bodyPr/>
        <a:lstStyle/>
        <a:p>
          <a:r>
            <a:rPr lang="en-US" dirty="0">
              <a:latin typeface="Calibri" panose="020F0502020204030204" pitchFamily="34" charset="0"/>
              <a:cs typeface="Calibri" panose="020F0502020204030204" pitchFamily="34" charset="0"/>
            </a:rPr>
            <a:t>adaptive presentation of the content</a:t>
          </a:r>
        </a:p>
      </dgm:t>
    </dgm:pt>
    <dgm:pt modelId="{E55DE60F-5E73-43DF-8AC9-09FD31E76187}" type="parTrans" cxnId="{B549C685-DBC9-481D-BBF6-86840876D2F3}">
      <dgm:prSet/>
      <dgm:spPr/>
      <dgm:t>
        <a:bodyPr/>
        <a:lstStyle/>
        <a:p>
          <a:endParaRPr lang="en-US"/>
        </a:p>
      </dgm:t>
    </dgm:pt>
    <dgm:pt modelId="{3DADB571-F5E3-46E3-8F6F-93D9A7F74910}" type="sibTrans" cxnId="{B549C685-DBC9-481D-BBF6-86840876D2F3}">
      <dgm:prSet/>
      <dgm:spPr/>
      <dgm:t>
        <a:bodyPr/>
        <a:lstStyle/>
        <a:p>
          <a:endParaRPr lang="en-US"/>
        </a:p>
      </dgm:t>
    </dgm:pt>
    <dgm:pt modelId="{DBD3F5CA-202F-48BD-ABD7-45BA59D45093}" type="pres">
      <dgm:prSet presAssocID="{F2A43CC8-98B8-402D-B1B9-92C304C8C273}" presName="diagram" presStyleCnt="0">
        <dgm:presLayoutVars>
          <dgm:dir/>
          <dgm:resizeHandles val="exact"/>
        </dgm:presLayoutVars>
      </dgm:prSet>
      <dgm:spPr/>
    </dgm:pt>
    <dgm:pt modelId="{60CBCEBB-1E16-466A-8588-39F299639B26}" type="pres">
      <dgm:prSet presAssocID="{BFEADB4C-FA1F-4B77-828D-3913868D9BAC}" presName="node" presStyleLbl="node1" presStyleIdx="0" presStyleCnt="6">
        <dgm:presLayoutVars>
          <dgm:bulletEnabled val="1"/>
        </dgm:presLayoutVars>
      </dgm:prSet>
      <dgm:spPr/>
    </dgm:pt>
    <dgm:pt modelId="{A87C22EF-2F4A-4AA2-AD4D-428A9F0275DA}" type="pres">
      <dgm:prSet presAssocID="{0AB77979-12D4-4F78-B4AE-E9BEB7F6E7AB}" presName="sibTrans" presStyleCnt="0"/>
      <dgm:spPr/>
    </dgm:pt>
    <dgm:pt modelId="{5A517B11-0BAB-429D-98AD-4AEAD19694EC}" type="pres">
      <dgm:prSet presAssocID="{1F4B22DB-4601-417B-B2D9-05C072905BBE}" presName="node" presStyleLbl="node1" presStyleIdx="1" presStyleCnt="6">
        <dgm:presLayoutVars>
          <dgm:bulletEnabled val="1"/>
        </dgm:presLayoutVars>
      </dgm:prSet>
      <dgm:spPr/>
    </dgm:pt>
    <dgm:pt modelId="{53E6EE4F-F47E-4FE3-B9E4-1A8D9E4759BD}" type="pres">
      <dgm:prSet presAssocID="{585A9120-F3CB-4FD0-AD1A-98E62AE8CE58}" presName="sibTrans" presStyleCnt="0"/>
      <dgm:spPr/>
    </dgm:pt>
    <dgm:pt modelId="{85B96E89-8F82-4D7E-9903-AD348AD3E1F4}" type="pres">
      <dgm:prSet presAssocID="{FF67BD95-FC6E-4592-B18F-BCB7568E47E0}" presName="node" presStyleLbl="node1" presStyleIdx="2" presStyleCnt="6">
        <dgm:presLayoutVars>
          <dgm:bulletEnabled val="1"/>
        </dgm:presLayoutVars>
      </dgm:prSet>
      <dgm:spPr/>
    </dgm:pt>
    <dgm:pt modelId="{22633F25-892E-4444-B63F-0A70F2050203}" type="pres">
      <dgm:prSet presAssocID="{F1A61850-306C-420D-A127-207D16A2E97F}" presName="sibTrans" presStyleCnt="0"/>
      <dgm:spPr/>
    </dgm:pt>
    <dgm:pt modelId="{B64F1E6B-0837-465D-AC9C-9E76F0F2B877}" type="pres">
      <dgm:prSet presAssocID="{90839F7E-53A9-419A-9E95-2BF029E3EBC7}" presName="node" presStyleLbl="node1" presStyleIdx="3" presStyleCnt="6">
        <dgm:presLayoutVars>
          <dgm:bulletEnabled val="1"/>
        </dgm:presLayoutVars>
      </dgm:prSet>
      <dgm:spPr/>
    </dgm:pt>
    <dgm:pt modelId="{AFA64B8B-A4B8-4EBF-AABB-159D9CD3E5DD}" type="pres">
      <dgm:prSet presAssocID="{E86AFCF8-0B97-4BE9-9C41-4AFD4698A219}" presName="sibTrans" presStyleCnt="0"/>
      <dgm:spPr/>
    </dgm:pt>
    <dgm:pt modelId="{68E9FBE1-DAE9-4D07-A9B8-6A753B3EFB79}" type="pres">
      <dgm:prSet presAssocID="{08A838C3-E63F-43A7-91AF-3F5FBA837B34}" presName="node" presStyleLbl="node1" presStyleIdx="4" presStyleCnt="6">
        <dgm:presLayoutVars>
          <dgm:bulletEnabled val="1"/>
        </dgm:presLayoutVars>
      </dgm:prSet>
      <dgm:spPr/>
    </dgm:pt>
    <dgm:pt modelId="{95CD1048-4DA6-439A-8E28-17A45E6FFE5E}" type="pres">
      <dgm:prSet presAssocID="{3DADB571-F5E3-46E3-8F6F-93D9A7F74910}" presName="sibTrans" presStyleCnt="0"/>
      <dgm:spPr/>
    </dgm:pt>
    <dgm:pt modelId="{E1898DFD-1E52-4E08-BA07-2DFBE99B3BA3}" type="pres">
      <dgm:prSet presAssocID="{A62EB648-471C-438A-8C05-D3023779EA0E}" presName="node" presStyleLbl="node1" presStyleIdx="5" presStyleCnt="6">
        <dgm:presLayoutVars>
          <dgm:bulletEnabled val="1"/>
        </dgm:presLayoutVars>
      </dgm:prSet>
      <dgm:spPr/>
    </dgm:pt>
  </dgm:ptLst>
  <dgm:cxnLst>
    <dgm:cxn modelId="{3BC01F06-0308-4B43-9A3D-595C2146E06E}" type="presOf" srcId="{BFEADB4C-FA1F-4B77-828D-3913868D9BAC}" destId="{60CBCEBB-1E16-466A-8588-39F299639B26}" srcOrd="0" destOrd="0" presId="urn:microsoft.com/office/officeart/2005/8/layout/default"/>
    <dgm:cxn modelId="{C951782A-0240-40CA-ADBA-167C1CD4CEF6}" srcId="{F2A43CC8-98B8-402D-B1B9-92C304C8C273}" destId="{A62EB648-471C-438A-8C05-D3023779EA0E}" srcOrd="5" destOrd="0" parTransId="{EA8D9D02-8EAF-47EA-BFAC-22EFCD944409}" sibTransId="{456A057A-F860-49EA-BCCB-2DC4614B4A4F}"/>
    <dgm:cxn modelId="{7F5DF830-916A-4B3D-A3D6-F1780E46EEB4}" srcId="{F2A43CC8-98B8-402D-B1B9-92C304C8C273}" destId="{90839F7E-53A9-419A-9E95-2BF029E3EBC7}" srcOrd="3" destOrd="0" parTransId="{D2D1DFDE-8257-45F2-BB51-EEE325CE63FB}" sibTransId="{E86AFCF8-0B97-4BE9-9C41-4AFD4698A219}"/>
    <dgm:cxn modelId="{C44CF03D-A036-44F6-BEB0-147E11CFF860}" srcId="{F2A43CC8-98B8-402D-B1B9-92C304C8C273}" destId="{BFEADB4C-FA1F-4B77-828D-3913868D9BAC}" srcOrd="0" destOrd="0" parTransId="{A2C46FB9-0007-45B5-A267-290C642007BD}" sibTransId="{0AB77979-12D4-4F78-B4AE-E9BEB7F6E7AB}"/>
    <dgm:cxn modelId="{8D39CB5D-5BE6-4121-AB29-183139F82D18}" type="presOf" srcId="{A62EB648-471C-438A-8C05-D3023779EA0E}" destId="{E1898DFD-1E52-4E08-BA07-2DFBE99B3BA3}" srcOrd="0" destOrd="0" presId="urn:microsoft.com/office/officeart/2005/8/layout/default"/>
    <dgm:cxn modelId="{BC4E6C49-A701-4CF3-917D-D21CD99B317D}" srcId="{F2A43CC8-98B8-402D-B1B9-92C304C8C273}" destId="{FF67BD95-FC6E-4592-B18F-BCB7568E47E0}" srcOrd="2" destOrd="0" parTransId="{A25A6621-5D1E-46E9-8D06-B883E01C9260}" sibTransId="{F1A61850-306C-420D-A127-207D16A2E97F}"/>
    <dgm:cxn modelId="{C7078769-1F1D-40C2-86F7-74B7C3588562}" type="presOf" srcId="{1F4B22DB-4601-417B-B2D9-05C072905BBE}" destId="{5A517B11-0BAB-429D-98AD-4AEAD19694EC}" srcOrd="0" destOrd="0" presId="urn:microsoft.com/office/officeart/2005/8/layout/default"/>
    <dgm:cxn modelId="{C85D7085-32CF-4138-A31D-17C7FD70B648}" type="presOf" srcId="{90839F7E-53A9-419A-9E95-2BF029E3EBC7}" destId="{B64F1E6B-0837-465D-AC9C-9E76F0F2B877}" srcOrd="0" destOrd="0" presId="urn:microsoft.com/office/officeart/2005/8/layout/default"/>
    <dgm:cxn modelId="{B549C685-DBC9-481D-BBF6-86840876D2F3}" srcId="{F2A43CC8-98B8-402D-B1B9-92C304C8C273}" destId="{08A838C3-E63F-43A7-91AF-3F5FBA837B34}" srcOrd="4" destOrd="0" parTransId="{E55DE60F-5E73-43DF-8AC9-09FD31E76187}" sibTransId="{3DADB571-F5E3-46E3-8F6F-93D9A7F74910}"/>
    <dgm:cxn modelId="{A88D1399-E0A8-4104-83E5-4982CEAF172E}" type="presOf" srcId="{FF67BD95-FC6E-4592-B18F-BCB7568E47E0}" destId="{85B96E89-8F82-4D7E-9903-AD348AD3E1F4}" srcOrd="0" destOrd="0" presId="urn:microsoft.com/office/officeart/2005/8/layout/default"/>
    <dgm:cxn modelId="{5709C6D5-EFC4-4D69-BBA2-12EA8413E570}" type="presOf" srcId="{F2A43CC8-98B8-402D-B1B9-92C304C8C273}" destId="{DBD3F5CA-202F-48BD-ABD7-45BA59D45093}" srcOrd="0" destOrd="0" presId="urn:microsoft.com/office/officeart/2005/8/layout/default"/>
    <dgm:cxn modelId="{7353CDD8-004B-4B40-B491-2E5F34A55A7D}" srcId="{F2A43CC8-98B8-402D-B1B9-92C304C8C273}" destId="{1F4B22DB-4601-417B-B2D9-05C072905BBE}" srcOrd="1" destOrd="0" parTransId="{C8613FC0-569C-47D0-8DE6-B091109E1ACF}" sibTransId="{585A9120-F3CB-4FD0-AD1A-98E62AE8CE58}"/>
    <dgm:cxn modelId="{F9F805DC-554A-47BE-9807-0DFA4DCDF3C4}" type="presOf" srcId="{08A838C3-E63F-43A7-91AF-3F5FBA837B34}" destId="{68E9FBE1-DAE9-4D07-A9B8-6A753B3EFB79}" srcOrd="0" destOrd="0" presId="urn:microsoft.com/office/officeart/2005/8/layout/default"/>
    <dgm:cxn modelId="{AA9858B6-757F-40AE-B2E3-6B7FCE72296A}" type="presParOf" srcId="{DBD3F5CA-202F-48BD-ABD7-45BA59D45093}" destId="{60CBCEBB-1E16-466A-8588-39F299639B26}" srcOrd="0" destOrd="0" presId="urn:microsoft.com/office/officeart/2005/8/layout/default"/>
    <dgm:cxn modelId="{A7B1786A-8B7E-4330-A9FD-364D7404C67B}" type="presParOf" srcId="{DBD3F5CA-202F-48BD-ABD7-45BA59D45093}" destId="{A87C22EF-2F4A-4AA2-AD4D-428A9F0275DA}" srcOrd="1" destOrd="0" presId="urn:microsoft.com/office/officeart/2005/8/layout/default"/>
    <dgm:cxn modelId="{E3B5B8D8-8EA8-4103-9E29-F354479B341E}" type="presParOf" srcId="{DBD3F5CA-202F-48BD-ABD7-45BA59D45093}" destId="{5A517B11-0BAB-429D-98AD-4AEAD19694EC}" srcOrd="2" destOrd="0" presId="urn:microsoft.com/office/officeart/2005/8/layout/default"/>
    <dgm:cxn modelId="{DE7BD82C-0848-4DA5-A58E-0EDFAD534BAC}" type="presParOf" srcId="{DBD3F5CA-202F-48BD-ABD7-45BA59D45093}" destId="{53E6EE4F-F47E-4FE3-B9E4-1A8D9E4759BD}" srcOrd="3" destOrd="0" presId="urn:microsoft.com/office/officeart/2005/8/layout/default"/>
    <dgm:cxn modelId="{E14D39E1-685A-48CF-8CD9-EF644A169DCE}" type="presParOf" srcId="{DBD3F5CA-202F-48BD-ABD7-45BA59D45093}" destId="{85B96E89-8F82-4D7E-9903-AD348AD3E1F4}" srcOrd="4" destOrd="0" presId="urn:microsoft.com/office/officeart/2005/8/layout/default"/>
    <dgm:cxn modelId="{9E0AAD7E-5609-49FE-BD89-8D0B57649D0A}" type="presParOf" srcId="{DBD3F5CA-202F-48BD-ABD7-45BA59D45093}" destId="{22633F25-892E-4444-B63F-0A70F2050203}" srcOrd="5" destOrd="0" presId="urn:microsoft.com/office/officeart/2005/8/layout/default"/>
    <dgm:cxn modelId="{B56E5240-6BA3-4798-9146-EFA2CE14BD14}" type="presParOf" srcId="{DBD3F5CA-202F-48BD-ABD7-45BA59D45093}" destId="{B64F1E6B-0837-465D-AC9C-9E76F0F2B877}" srcOrd="6" destOrd="0" presId="urn:microsoft.com/office/officeart/2005/8/layout/default"/>
    <dgm:cxn modelId="{E9B4A76E-16BC-4A8F-90A5-53F5F85A110B}" type="presParOf" srcId="{DBD3F5CA-202F-48BD-ABD7-45BA59D45093}" destId="{AFA64B8B-A4B8-4EBF-AABB-159D9CD3E5DD}" srcOrd="7" destOrd="0" presId="urn:microsoft.com/office/officeart/2005/8/layout/default"/>
    <dgm:cxn modelId="{FA257635-235C-4E6A-A5B4-33256C977D68}" type="presParOf" srcId="{DBD3F5CA-202F-48BD-ABD7-45BA59D45093}" destId="{68E9FBE1-DAE9-4D07-A9B8-6A753B3EFB79}" srcOrd="8" destOrd="0" presId="urn:microsoft.com/office/officeart/2005/8/layout/default"/>
    <dgm:cxn modelId="{D286AE59-B59B-4D16-BECD-C03A63CCC64A}" type="presParOf" srcId="{DBD3F5CA-202F-48BD-ABD7-45BA59D45093}" destId="{95CD1048-4DA6-439A-8E28-17A45E6FFE5E}" srcOrd="9" destOrd="0" presId="urn:microsoft.com/office/officeart/2005/8/layout/default"/>
    <dgm:cxn modelId="{B977F759-0228-42A1-9D0C-05CD7786FDAF}" type="presParOf" srcId="{DBD3F5CA-202F-48BD-ABD7-45BA59D45093}" destId="{E1898DFD-1E52-4E08-BA07-2DFBE99B3BA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7631EE-C057-4541-AC69-313F9391CB9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EBEB9E10-DCCB-4E3B-A636-1F24AEED14A7}">
      <dgm:prSet phldrT="[Text]"/>
      <dgm:spPr/>
      <dgm:t>
        <a:bodyPr/>
        <a:lstStyle/>
        <a:p>
          <a:r>
            <a:rPr lang="en-US" dirty="0"/>
            <a:t>Individual Differences</a:t>
          </a:r>
        </a:p>
      </dgm:t>
    </dgm:pt>
    <dgm:pt modelId="{F530D6F7-E305-4CD8-8DC7-BEFDFAEB37FD}" type="parTrans" cxnId="{C64F4CD9-D1AE-4AD1-B4F1-A5357BEC6527}">
      <dgm:prSet/>
      <dgm:spPr/>
      <dgm:t>
        <a:bodyPr/>
        <a:lstStyle/>
        <a:p>
          <a:endParaRPr lang="en-US"/>
        </a:p>
      </dgm:t>
    </dgm:pt>
    <dgm:pt modelId="{B8692D0F-3B26-4A13-B11E-97119CFDEDCB}" type="sibTrans" cxnId="{C64F4CD9-D1AE-4AD1-B4F1-A5357BEC6527}">
      <dgm:prSet/>
      <dgm:spPr/>
      <dgm:t>
        <a:bodyPr/>
        <a:lstStyle/>
        <a:p>
          <a:endParaRPr lang="en-US"/>
        </a:p>
      </dgm:t>
    </dgm:pt>
    <dgm:pt modelId="{9106E9BC-4A7E-4DEC-8AF7-CF4A5E4B7CD9}">
      <dgm:prSet/>
      <dgm:spPr/>
      <dgm:t>
        <a:bodyPr/>
        <a:lstStyle/>
        <a:p>
          <a:r>
            <a:rPr lang="en-US" dirty="0"/>
            <a:t>Online Tutor</a:t>
          </a:r>
        </a:p>
      </dgm:t>
    </dgm:pt>
    <dgm:pt modelId="{B0AB14C8-FD32-4A79-8C51-FDEC52E5C117}" type="parTrans" cxnId="{2A5D2896-E41E-423E-88DC-6FA858F569D1}">
      <dgm:prSet/>
      <dgm:spPr/>
      <dgm:t>
        <a:bodyPr/>
        <a:lstStyle/>
        <a:p>
          <a:endParaRPr lang="en-US"/>
        </a:p>
      </dgm:t>
    </dgm:pt>
    <dgm:pt modelId="{6251C452-6A23-4369-945D-4BFF2F20FCC8}" type="sibTrans" cxnId="{2A5D2896-E41E-423E-88DC-6FA858F569D1}">
      <dgm:prSet/>
      <dgm:spPr/>
      <dgm:t>
        <a:bodyPr/>
        <a:lstStyle/>
        <a:p>
          <a:endParaRPr lang="en-US"/>
        </a:p>
      </dgm:t>
    </dgm:pt>
    <dgm:pt modelId="{D84E4353-F7B2-46EB-8AD0-F5EA286BF71B}">
      <dgm:prSet/>
      <dgm:spPr/>
      <dgm:t>
        <a:bodyPr/>
        <a:lstStyle/>
        <a:p>
          <a:r>
            <a:rPr lang="en-US" dirty="0"/>
            <a:t>Course Design</a:t>
          </a:r>
        </a:p>
      </dgm:t>
    </dgm:pt>
    <dgm:pt modelId="{759A951A-3DAD-4F57-9DAC-33A7DC479E0D}" type="parTrans" cxnId="{2720B817-17E7-4456-A9BE-BB99F3E10E14}">
      <dgm:prSet/>
      <dgm:spPr/>
      <dgm:t>
        <a:bodyPr/>
        <a:lstStyle/>
        <a:p>
          <a:endParaRPr lang="en-US"/>
        </a:p>
      </dgm:t>
    </dgm:pt>
    <dgm:pt modelId="{D9236EDC-7AE6-4C38-8786-93060CD724D6}" type="sibTrans" cxnId="{2720B817-17E7-4456-A9BE-BB99F3E10E14}">
      <dgm:prSet/>
      <dgm:spPr/>
      <dgm:t>
        <a:bodyPr/>
        <a:lstStyle/>
        <a:p>
          <a:endParaRPr lang="en-US"/>
        </a:p>
      </dgm:t>
    </dgm:pt>
    <dgm:pt modelId="{0BBF8B13-9F3E-464B-A0F6-1B125B3575C2}">
      <dgm:prSet/>
      <dgm:spPr/>
      <dgm:t>
        <a:bodyPr/>
        <a:lstStyle/>
        <a:p>
          <a:r>
            <a:rPr lang="en-US" dirty="0"/>
            <a:t>Computer Logs for Real Usage</a:t>
          </a:r>
        </a:p>
      </dgm:t>
    </dgm:pt>
    <dgm:pt modelId="{2F470C9E-CCB1-45E8-944C-796031E1CDE0}" type="parTrans" cxnId="{BE87BE22-FF90-48B4-A66C-C3E580814A33}">
      <dgm:prSet/>
      <dgm:spPr/>
      <dgm:t>
        <a:bodyPr/>
        <a:lstStyle/>
        <a:p>
          <a:endParaRPr lang="en-US"/>
        </a:p>
      </dgm:t>
    </dgm:pt>
    <dgm:pt modelId="{643384A1-5C8F-4658-B956-072696431869}" type="sibTrans" cxnId="{BE87BE22-FF90-48B4-A66C-C3E580814A33}">
      <dgm:prSet/>
      <dgm:spPr/>
      <dgm:t>
        <a:bodyPr/>
        <a:lstStyle/>
        <a:p>
          <a:endParaRPr lang="en-US"/>
        </a:p>
      </dgm:t>
    </dgm:pt>
    <dgm:pt modelId="{2B133CF3-0A90-440C-92F4-2FEE63ED1F19}">
      <dgm:prSet/>
      <dgm:spPr/>
      <dgm:t>
        <a:bodyPr/>
        <a:lstStyle/>
        <a:p>
          <a:r>
            <a:rPr lang="tr-TR" dirty="0"/>
            <a:t>V</a:t>
          </a:r>
          <a:r>
            <a:rPr lang="en-US" dirty="0" err="1"/>
            <a:t>ariables</a:t>
          </a:r>
          <a:r>
            <a:rPr lang="tr-TR" dirty="0"/>
            <a:t> (important for </a:t>
          </a:r>
          <a:r>
            <a:rPr lang="en-US" dirty="0"/>
            <a:t>intervention</a:t>
          </a:r>
          <a:r>
            <a:rPr lang="tr-TR" dirty="0"/>
            <a:t>)</a:t>
          </a:r>
          <a:endParaRPr lang="en-US" dirty="0"/>
        </a:p>
      </dgm:t>
    </dgm:pt>
    <dgm:pt modelId="{EB9D6D08-0F7E-4124-9D9C-87F803E0EDE9}" type="parTrans" cxnId="{D381000D-D56A-448F-83AF-EA87D2DE22AC}">
      <dgm:prSet/>
      <dgm:spPr/>
      <dgm:t>
        <a:bodyPr/>
        <a:lstStyle/>
        <a:p>
          <a:endParaRPr lang="en-US"/>
        </a:p>
      </dgm:t>
    </dgm:pt>
    <dgm:pt modelId="{6BE3272D-B69D-42DD-9A83-F35F88F49AE9}" type="sibTrans" cxnId="{D381000D-D56A-448F-83AF-EA87D2DE22AC}">
      <dgm:prSet/>
      <dgm:spPr/>
      <dgm:t>
        <a:bodyPr/>
        <a:lstStyle/>
        <a:p>
          <a:endParaRPr lang="en-US"/>
        </a:p>
      </dgm:t>
    </dgm:pt>
    <dgm:pt modelId="{87F4ABD8-5046-4D2F-BA08-52AEDE1DD8EE}" type="pres">
      <dgm:prSet presAssocID="{507631EE-C057-4541-AC69-313F9391CB96}" presName="linear" presStyleCnt="0">
        <dgm:presLayoutVars>
          <dgm:dir/>
          <dgm:animLvl val="lvl"/>
          <dgm:resizeHandles val="exact"/>
        </dgm:presLayoutVars>
      </dgm:prSet>
      <dgm:spPr/>
    </dgm:pt>
    <dgm:pt modelId="{B71F72ED-EB9F-4399-80F1-EF37B616386E}" type="pres">
      <dgm:prSet presAssocID="{EBEB9E10-DCCB-4E3B-A636-1F24AEED14A7}" presName="parentLin" presStyleCnt="0"/>
      <dgm:spPr/>
    </dgm:pt>
    <dgm:pt modelId="{41E4162D-5945-461A-852F-382E5ED20F29}" type="pres">
      <dgm:prSet presAssocID="{EBEB9E10-DCCB-4E3B-A636-1F24AEED14A7}" presName="parentLeftMargin" presStyleLbl="node1" presStyleIdx="0" presStyleCnt="5"/>
      <dgm:spPr/>
    </dgm:pt>
    <dgm:pt modelId="{0BC2713F-E8C4-47EC-9DCC-31CB0688A1A8}" type="pres">
      <dgm:prSet presAssocID="{EBEB9E10-DCCB-4E3B-A636-1F24AEED14A7}" presName="parentText" presStyleLbl="node1" presStyleIdx="0" presStyleCnt="5">
        <dgm:presLayoutVars>
          <dgm:chMax val="0"/>
          <dgm:bulletEnabled val="1"/>
        </dgm:presLayoutVars>
      </dgm:prSet>
      <dgm:spPr/>
    </dgm:pt>
    <dgm:pt modelId="{828D2E5A-7D0E-4896-9D41-5498E287027F}" type="pres">
      <dgm:prSet presAssocID="{EBEB9E10-DCCB-4E3B-A636-1F24AEED14A7}" presName="negativeSpace" presStyleCnt="0"/>
      <dgm:spPr/>
    </dgm:pt>
    <dgm:pt modelId="{F6A1A749-20E1-43B0-BCD7-32289F32EA59}" type="pres">
      <dgm:prSet presAssocID="{EBEB9E10-DCCB-4E3B-A636-1F24AEED14A7}" presName="childText" presStyleLbl="conFgAcc1" presStyleIdx="0" presStyleCnt="5">
        <dgm:presLayoutVars>
          <dgm:bulletEnabled val="1"/>
        </dgm:presLayoutVars>
      </dgm:prSet>
      <dgm:spPr/>
    </dgm:pt>
    <dgm:pt modelId="{70A683A6-D3FD-4D93-8FEE-7F58257AC6EF}" type="pres">
      <dgm:prSet presAssocID="{B8692D0F-3B26-4A13-B11E-97119CFDEDCB}" presName="spaceBetweenRectangles" presStyleCnt="0"/>
      <dgm:spPr/>
    </dgm:pt>
    <dgm:pt modelId="{9970CEEB-FE21-44A9-8DE9-8272787BA30C}" type="pres">
      <dgm:prSet presAssocID="{9106E9BC-4A7E-4DEC-8AF7-CF4A5E4B7CD9}" presName="parentLin" presStyleCnt="0"/>
      <dgm:spPr/>
    </dgm:pt>
    <dgm:pt modelId="{940656F3-A3A6-4DCC-97AE-D29DA6FEA982}" type="pres">
      <dgm:prSet presAssocID="{9106E9BC-4A7E-4DEC-8AF7-CF4A5E4B7CD9}" presName="parentLeftMargin" presStyleLbl="node1" presStyleIdx="0" presStyleCnt="5"/>
      <dgm:spPr/>
    </dgm:pt>
    <dgm:pt modelId="{17E01971-0C1A-43D9-8FAA-D3AD6D56ED5C}" type="pres">
      <dgm:prSet presAssocID="{9106E9BC-4A7E-4DEC-8AF7-CF4A5E4B7CD9}" presName="parentText" presStyleLbl="node1" presStyleIdx="1" presStyleCnt="5">
        <dgm:presLayoutVars>
          <dgm:chMax val="0"/>
          <dgm:bulletEnabled val="1"/>
        </dgm:presLayoutVars>
      </dgm:prSet>
      <dgm:spPr/>
    </dgm:pt>
    <dgm:pt modelId="{CD68F363-3606-4A55-8D2E-9E86C0A5A66F}" type="pres">
      <dgm:prSet presAssocID="{9106E9BC-4A7E-4DEC-8AF7-CF4A5E4B7CD9}" presName="negativeSpace" presStyleCnt="0"/>
      <dgm:spPr/>
    </dgm:pt>
    <dgm:pt modelId="{AC4DE169-A534-4222-980B-A1D457682B60}" type="pres">
      <dgm:prSet presAssocID="{9106E9BC-4A7E-4DEC-8AF7-CF4A5E4B7CD9}" presName="childText" presStyleLbl="conFgAcc1" presStyleIdx="1" presStyleCnt="5">
        <dgm:presLayoutVars>
          <dgm:bulletEnabled val="1"/>
        </dgm:presLayoutVars>
      </dgm:prSet>
      <dgm:spPr/>
    </dgm:pt>
    <dgm:pt modelId="{476A5E29-B817-42CB-B5DA-A8E42AA77702}" type="pres">
      <dgm:prSet presAssocID="{6251C452-6A23-4369-945D-4BFF2F20FCC8}" presName="spaceBetweenRectangles" presStyleCnt="0"/>
      <dgm:spPr/>
    </dgm:pt>
    <dgm:pt modelId="{0F9FBFD9-0906-45D9-8B4F-DC47679AFD1D}" type="pres">
      <dgm:prSet presAssocID="{D84E4353-F7B2-46EB-8AD0-F5EA286BF71B}" presName="parentLin" presStyleCnt="0"/>
      <dgm:spPr/>
    </dgm:pt>
    <dgm:pt modelId="{181404A5-A072-4A23-9CF5-95A9BA8E2F3B}" type="pres">
      <dgm:prSet presAssocID="{D84E4353-F7B2-46EB-8AD0-F5EA286BF71B}" presName="parentLeftMargin" presStyleLbl="node1" presStyleIdx="1" presStyleCnt="5"/>
      <dgm:spPr/>
    </dgm:pt>
    <dgm:pt modelId="{293CF624-06EB-4C59-A4F4-227E3D1B20C3}" type="pres">
      <dgm:prSet presAssocID="{D84E4353-F7B2-46EB-8AD0-F5EA286BF71B}" presName="parentText" presStyleLbl="node1" presStyleIdx="2" presStyleCnt="5">
        <dgm:presLayoutVars>
          <dgm:chMax val="0"/>
          <dgm:bulletEnabled val="1"/>
        </dgm:presLayoutVars>
      </dgm:prSet>
      <dgm:spPr/>
    </dgm:pt>
    <dgm:pt modelId="{170675D6-75DC-402D-8DA5-E210B18FA0A3}" type="pres">
      <dgm:prSet presAssocID="{D84E4353-F7B2-46EB-8AD0-F5EA286BF71B}" presName="negativeSpace" presStyleCnt="0"/>
      <dgm:spPr/>
    </dgm:pt>
    <dgm:pt modelId="{6E92875C-E3CF-4B64-81AE-ADD42E792193}" type="pres">
      <dgm:prSet presAssocID="{D84E4353-F7B2-46EB-8AD0-F5EA286BF71B}" presName="childText" presStyleLbl="conFgAcc1" presStyleIdx="2" presStyleCnt="5">
        <dgm:presLayoutVars>
          <dgm:bulletEnabled val="1"/>
        </dgm:presLayoutVars>
      </dgm:prSet>
      <dgm:spPr/>
    </dgm:pt>
    <dgm:pt modelId="{F6008939-5E6A-4380-BB38-AD6048851E14}" type="pres">
      <dgm:prSet presAssocID="{D9236EDC-7AE6-4C38-8786-93060CD724D6}" presName="spaceBetweenRectangles" presStyleCnt="0"/>
      <dgm:spPr/>
    </dgm:pt>
    <dgm:pt modelId="{42EF9857-1D2B-4526-83E0-5AC7131F07F1}" type="pres">
      <dgm:prSet presAssocID="{0BBF8B13-9F3E-464B-A0F6-1B125B3575C2}" presName="parentLin" presStyleCnt="0"/>
      <dgm:spPr/>
    </dgm:pt>
    <dgm:pt modelId="{91F33438-B0E0-4BA5-86CE-6AD5E2A7216B}" type="pres">
      <dgm:prSet presAssocID="{0BBF8B13-9F3E-464B-A0F6-1B125B3575C2}" presName="parentLeftMargin" presStyleLbl="node1" presStyleIdx="2" presStyleCnt="5"/>
      <dgm:spPr/>
    </dgm:pt>
    <dgm:pt modelId="{955DB647-5772-4A97-8515-1F1A50D1AB51}" type="pres">
      <dgm:prSet presAssocID="{0BBF8B13-9F3E-464B-A0F6-1B125B3575C2}" presName="parentText" presStyleLbl="node1" presStyleIdx="3" presStyleCnt="5">
        <dgm:presLayoutVars>
          <dgm:chMax val="0"/>
          <dgm:bulletEnabled val="1"/>
        </dgm:presLayoutVars>
      </dgm:prSet>
      <dgm:spPr/>
    </dgm:pt>
    <dgm:pt modelId="{EDBB1507-E1FD-4EFC-A050-C5C68EDFB534}" type="pres">
      <dgm:prSet presAssocID="{0BBF8B13-9F3E-464B-A0F6-1B125B3575C2}" presName="negativeSpace" presStyleCnt="0"/>
      <dgm:spPr/>
    </dgm:pt>
    <dgm:pt modelId="{48C6ABAE-7CB4-4B16-9C9C-9847D856E6E9}" type="pres">
      <dgm:prSet presAssocID="{0BBF8B13-9F3E-464B-A0F6-1B125B3575C2}" presName="childText" presStyleLbl="conFgAcc1" presStyleIdx="3" presStyleCnt="5">
        <dgm:presLayoutVars>
          <dgm:bulletEnabled val="1"/>
        </dgm:presLayoutVars>
      </dgm:prSet>
      <dgm:spPr/>
    </dgm:pt>
    <dgm:pt modelId="{4F8BBF6D-C9F6-4A99-9CD1-70AB7DD39550}" type="pres">
      <dgm:prSet presAssocID="{643384A1-5C8F-4658-B956-072696431869}" presName="spaceBetweenRectangles" presStyleCnt="0"/>
      <dgm:spPr/>
    </dgm:pt>
    <dgm:pt modelId="{CF2FED3B-99C2-489B-A259-E9C447FF08C0}" type="pres">
      <dgm:prSet presAssocID="{2B133CF3-0A90-440C-92F4-2FEE63ED1F19}" presName="parentLin" presStyleCnt="0"/>
      <dgm:spPr/>
    </dgm:pt>
    <dgm:pt modelId="{663E1C87-1D7B-41A9-A87C-78E35637B9D0}" type="pres">
      <dgm:prSet presAssocID="{2B133CF3-0A90-440C-92F4-2FEE63ED1F19}" presName="parentLeftMargin" presStyleLbl="node1" presStyleIdx="3" presStyleCnt="5"/>
      <dgm:spPr/>
    </dgm:pt>
    <dgm:pt modelId="{4273D840-EBA6-4CAF-A4B1-0E0753A27B49}" type="pres">
      <dgm:prSet presAssocID="{2B133CF3-0A90-440C-92F4-2FEE63ED1F19}" presName="parentText" presStyleLbl="node1" presStyleIdx="4" presStyleCnt="5">
        <dgm:presLayoutVars>
          <dgm:chMax val="0"/>
          <dgm:bulletEnabled val="1"/>
        </dgm:presLayoutVars>
      </dgm:prSet>
      <dgm:spPr/>
    </dgm:pt>
    <dgm:pt modelId="{3438937A-1B2E-4F77-A2E5-8A8887098F41}" type="pres">
      <dgm:prSet presAssocID="{2B133CF3-0A90-440C-92F4-2FEE63ED1F19}" presName="negativeSpace" presStyleCnt="0"/>
      <dgm:spPr/>
    </dgm:pt>
    <dgm:pt modelId="{7304FEA2-5FB3-42C1-A141-E949EF79F280}" type="pres">
      <dgm:prSet presAssocID="{2B133CF3-0A90-440C-92F4-2FEE63ED1F19}" presName="childText" presStyleLbl="conFgAcc1" presStyleIdx="4" presStyleCnt="5">
        <dgm:presLayoutVars>
          <dgm:bulletEnabled val="1"/>
        </dgm:presLayoutVars>
      </dgm:prSet>
      <dgm:spPr/>
    </dgm:pt>
  </dgm:ptLst>
  <dgm:cxnLst>
    <dgm:cxn modelId="{D381000D-D56A-448F-83AF-EA87D2DE22AC}" srcId="{507631EE-C057-4541-AC69-313F9391CB96}" destId="{2B133CF3-0A90-440C-92F4-2FEE63ED1F19}" srcOrd="4" destOrd="0" parTransId="{EB9D6D08-0F7E-4124-9D9C-87F803E0EDE9}" sibTransId="{6BE3272D-B69D-42DD-9A83-F35F88F49AE9}"/>
    <dgm:cxn modelId="{D27B9F16-A10D-4B13-A96D-3731C2D3176D}" type="presOf" srcId="{0BBF8B13-9F3E-464B-A0F6-1B125B3575C2}" destId="{955DB647-5772-4A97-8515-1F1A50D1AB51}" srcOrd="1" destOrd="0" presId="urn:microsoft.com/office/officeart/2005/8/layout/list1"/>
    <dgm:cxn modelId="{2720B817-17E7-4456-A9BE-BB99F3E10E14}" srcId="{507631EE-C057-4541-AC69-313F9391CB96}" destId="{D84E4353-F7B2-46EB-8AD0-F5EA286BF71B}" srcOrd="2" destOrd="0" parTransId="{759A951A-3DAD-4F57-9DAC-33A7DC479E0D}" sibTransId="{D9236EDC-7AE6-4C38-8786-93060CD724D6}"/>
    <dgm:cxn modelId="{BE87BE22-FF90-48B4-A66C-C3E580814A33}" srcId="{507631EE-C057-4541-AC69-313F9391CB96}" destId="{0BBF8B13-9F3E-464B-A0F6-1B125B3575C2}" srcOrd="3" destOrd="0" parTransId="{2F470C9E-CCB1-45E8-944C-796031E1CDE0}" sibTransId="{643384A1-5C8F-4658-B956-072696431869}"/>
    <dgm:cxn modelId="{A6DDF568-FAA1-4EA6-9C1A-786822421856}" type="presOf" srcId="{EBEB9E10-DCCB-4E3B-A636-1F24AEED14A7}" destId="{0BC2713F-E8C4-47EC-9DCC-31CB0688A1A8}" srcOrd="1" destOrd="0" presId="urn:microsoft.com/office/officeart/2005/8/layout/list1"/>
    <dgm:cxn modelId="{B43B6656-117C-487F-88AF-E53ECBF725AB}" type="presOf" srcId="{2B133CF3-0A90-440C-92F4-2FEE63ED1F19}" destId="{663E1C87-1D7B-41A9-A87C-78E35637B9D0}" srcOrd="0" destOrd="0" presId="urn:microsoft.com/office/officeart/2005/8/layout/list1"/>
    <dgm:cxn modelId="{A0703C58-ECF5-47D5-BE97-5532C091B644}" type="presOf" srcId="{9106E9BC-4A7E-4DEC-8AF7-CF4A5E4B7CD9}" destId="{17E01971-0C1A-43D9-8FAA-D3AD6D56ED5C}" srcOrd="1" destOrd="0" presId="urn:microsoft.com/office/officeart/2005/8/layout/list1"/>
    <dgm:cxn modelId="{2A5D2896-E41E-423E-88DC-6FA858F569D1}" srcId="{507631EE-C057-4541-AC69-313F9391CB96}" destId="{9106E9BC-4A7E-4DEC-8AF7-CF4A5E4B7CD9}" srcOrd="1" destOrd="0" parTransId="{B0AB14C8-FD32-4A79-8C51-FDEC52E5C117}" sibTransId="{6251C452-6A23-4369-945D-4BFF2F20FCC8}"/>
    <dgm:cxn modelId="{13F20BC2-2C63-4DF1-AB23-46E7F7344505}" type="presOf" srcId="{0BBF8B13-9F3E-464B-A0F6-1B125B3575C2}" destId="{91F33438-B0E0-4BA5-86CE-6AD5E2A7216B}" srcOrd="0" destOrd="0" presId="urn:microsoft.com/office/officeart/2005/8/layout/list1"/>
    <dgm:cxn modelId="{868D43C8-B436-4358-A972-5CE5E819A6B9}" type="presOf" srcId="{EBEB9E10-DCCB-4E3B-A636-1F24AEED14A7}" destId="{41E4162D-5945-461A-852F-382E5ED20F29}" srcOrd="0" destOrd="0" presId="urn:microsoft.com/office/officeart/2005/8/layout/list1"/>
    <dgm:cxn modelId="{993F85D1-ADAD-4500-94BA-897A525746EA}" type="presOf" srcId="{9106E9BC-4A7E-4DEC-8AF7-CF4A5E4B7CD9}" destId="{940656F3-A3A6-4DCC-97AE-D29DA6FEA982}" srcOrd="0" destOrd="0" presId="urn:microsoft.com/office/officeart/2005/8/layout/list1"/>
    <dgm:cxn modelId="{C64F4CD9-D1AE-4AD1-B4F1-A5357BEC6527}" srcId="{507631EE-C057-4541-AC69-313F9391CB96}" destId="{EBEB9E10-DCCB-4E3B-A636-1F24AEED14A7}" srcOrd="0" destOrd="0" parTransId="{F530D6F7-E305-4CD8-8DC7-BEFDFAEB37FD}" sibTransId="{B8692D0F-3B26-4A13-B11E-97119CFDEDCB}"/>
    <dgm:cxn modelId="{3AFB1DE0-A47D-4310-9B29-BABB70970056}" type="presOf" srcId="{D84E4353-F7B2-46EB-8AD0-F5EA286BF71B}" destId="{181404A5-A072-4A23-9CF5-95A9BA8E2F3B}" srcOrd="0" destOrd="0" presId="urn:microsoft.com/office/officeart/2005/8/layout/list1"/>
    <dgm:cxn modelId="{A2D125E6-7389-442D-9FA4-DEAFCB9B72B9}" type="presOf" srcId="{507631EE-C057-4541-AC69-313F9391CB96}" destId="{87F4ABD8-5046-4D2F-BA08-52AEDE1DD8EE}" srcOrd="0" destOrd="0" presId="urn:microsoft.com/office/officeart/2005/8/layout/list1"/>
    <dgm:cxn modelId="{879F0EE7-EED1-4A7A-B458-52AB9209723F}" type="presOf" srcId="{2B133CF3-0A90-440C-92F4-2FEE63ED1F19}" destId="{4273D840-EBA6-4CAF-A4B1-0E0753A27B49}" srcOrd="1" destOrd="0" presId="urn:microsoft.com/office/officeart/2005/8/layout/list1"/>
    <dgm:cxn modelId="{4206ACF8-1844-4F6A-96B5-2E683FC8424D}" type="presOf" srcId="{D84E4353-F7B2-46EB-8AD0-F5EA286BF71B}" destId="{293CF624-06EB-4C59-A4F4-227E3D1B20C3}" srcOrd="1" destOrd="0" presId="urn:microsoft.com/office/officeart/2005/8/layout/list1"/>
    <dgm:cxn modelId="{D8C28CD1-9444-4F2A-B56E-855273801A65}" type="presParOf" srcId="{87F4ABD8-5046-4D2F-BA08-52AEDE1DD8EE}" destId="{B71F72ED-EB9F-4399-80F1-EF37B616386E}" srcOrd="0" destOrd="0" presId="urn:microsoft.com/office/officeart/2005/8/layout/list1"/>
    <dgm:cxn modelId="{73B12BA4-2259-4EE5-8DC2-FA99FC3761ED}" type="presParOf" srcId="{B71F72ED-EB9F-4399-80F1-EF37B616386E}" destId="{41E4162D-5945-461A-852F-382E5ED20F29}" srcOrd="0" destOrd="0" presId="urn:microsoft.com/office/officeart/2005/8/layout/list1"/>
    <dgm:cxn modelId="{DCD7A0D8-5CAB-4BE7-BAC0-DE975AE446A9}" type="presParOf" srcId="{B71F72ED-EB9F-4399-80F1-EF37B616386E}" destId="{0BC2713F-E8C4-47EC-9DCC-31CB0688A1A8}" srcOrd="1" destOrd="0" presId="urn:microsoft.com/office/officeart/2005/8/layout/list1"/>
    <dgm:cxn modelId="{50D48D0B-67D6-49E5-A2AC-AAC5FB58DD95}" type="presParOf" srcId="{87F4ABD8-5046-4D2F-BA08-52AEDE1DD8EE}" destId="{828D2E5A-7D0E-4896-9D41-5498E287027F}" srcOrd="1" destOrd="0" presId="urn:microsoft.com/office/officeart/2005/8/layout/list1"/>
    <dgm:cxn modelId="{FCD05E26-FD0D-47A1-B670-93826719BAC5}" type="presParOf" srcId="{87F4ABD8-5046-4D2F-BA08-52AEDE1DD8EE}" destId="{F6A1A749-20E1-43B0-BCD7-32289F32EA59}" srcOrd="2" destOrd="0" presId="urn:microsoft.com/office/officeart/2005/8/layout/list1"/>
    <dgm:cxn modelId="{946D51EB-1B9F-4801-98E5-0935869B0C8C}" type="presParOf" srcId="{87F4ABD8-5046-4D2F-BA08-52AEDE1DD8EE}" destId="{70A683A6-D3FD-4D93-8FEE-7F58257AC6EF}" srcOrd="3" destOrd="0" presId="urn:microsoft.com/office/officeart/2005/8/layout/list1"/>
    <dgm:cxn modelId="{ED1BF927-632D-4F29-BA53-5D2A2D397A76}" type="presParOf" srcId="{87F4ABD8-5046-4D2F-BA08-52AEDE1DD8EE}" destId="{9970CEEB-FE21-44A9-8DE9-8272787BA30C}" srcOrd="4" destOrd="0" presId="urn:microsoft.com/office/officeart/2005/8/layout/list1"/>
    <dgm:cxn modelId="{6D912AA5-173D-42A9-BBE2-63045222C6E7}" type="presParOf" srcId="{9970CEEB-FE21-44A9-8DE9-8272787BA30C}" destId="{940656F3-A3A6-4DCC-97AE-D29DA6FEA982}" srcOrd="0" destOrd="0" presId="urn:microsoft.com/office/officeart/2005/8/layout/list1"/>
    <dgm:cxn modelId="{9CB9A8E4-78DD-404A-9CBF-2D6FFB668E24}" type="presParOf" srcId="{9970CEEB-FE21-44A9-8DE9-8272787BA30C}" destId="{17E01971-0C1A-43D9-8FAA-D3AD6D56ED5C}" srcOrd="1" destOrd="0" presId="urn:microsoft.com/office/officeart/2005/8/layout/list1"/>
    <dgm:cxn modelId="{567E366B-8487-4EF5-B962-B415309CDE65}" type="presParOf" srcId="{87F4ABD8-5046-4D2F-BA08-52AEDE1DD8EE}" destId="{CD68F363-3606-4A55-8D2E-9E86C0A5A66F}" srcOrd="5" destOrd="0" presId="urn:microsoft.com/office/officeart/2005/8/layout/list1"/>
    <dgm:cxn modelId="{D01BB6B8-2D4B-4778-8CD4-6C697EDB9604}" type="presParOf" srcId="{87F4ABD8-5046-4D2F-BA08-52AEDE1DD8EE}" destId="{AC4DE169-A534-4222-980B-A1D457682B60}" srcOrd="6" destOrd="0" presId="urn:microsoft.com/office/officeart/2005/8/layout/list1"/>
    <dgm:cxn modelId="{5DFF449A-3BB4-4436-8A35-455FD37A31D5}" type="presParOf" srcId="{87F4ABD8-5046-4D2F-BA08-52AEDE1DD8EE}" destId="{476A5E29-B817-42CB-B5DA-A8E42AA77702}" srcOrd="7" destOrd="0" presId="urn:microsoft.com/office/officeart/2005/8/layout/list1"/>
    <dgm:cxn modelId="{BA8D385A-4FC4-4ABC-A224-32D0A2B1D7BD}" type="presParOf" srcId="{87F4ABD8-5046-4D2F-BA08-52AEDE1DD8EE}" destId="{0F9FBFD9-0906-45D9-8B4F-DC47679AFD1D}" srcOrd="8" destOrd="0" presId="urn:microsoft.com/office/officeart/2005/8/layout/list1"/>
    <dgm:cxn modelId="{CB981CA4-2500-48A0-A511-EAC546C99074}" type="presParOf" srcId="{0F9FBFD9-0906-45D9-8B4F-DC47679AFD1D}" destId="{181404A5-A072-4A23-9CF5-95A9BA8E2F3B}" srcOrd="0" destOrd="0" presId="urn:microsoft.com/office/officeart/2005/8/layout/list1"/>
    <dgm:cxn modelId="{F1DBD5B1-619B-412A-8908-902FFB578C34}" type="presParOf" srcId="{0F9FBFD9-0906-45D9-8B4F-DC47679AFD1D}" destId="{293CF624-06EB-4C59-A4F4-227E3D1B20C3}" srcOrd="1" destOrd="0" presId="urn:microsoft.com/office/officeart/2005/8/layout/list1"/>
    <dgm:cxn modelId="{3CE2C8D4-A546-4EAD-B797-3E92D79E3D7B}" type="presParOf" srcId="{87F4ABD8-5046-4D2F-BA08-52AEDE1DD8EE}" destId="{170675D6-75DC-402D-8DA5-E210B18FA0A3}" srcOrd="9" destOrd="0" presId="urn:microsoft.com/office/officeart/2005/8/layout/list1"/>
    <dgm:cxn modelId="{810FC842-6893-40F4-AFA6-C6B95477493F}" type="presParOf" srcId="{87F4ABD8-5046-4D2F-BA08-52AEDE1DD8EE}" destId="{6E92875C-E3CF-4B64-81AE-ADD42E792193}" srcOrd="10" destOrd="0" presId="urn:microsoft.com/office/officeart/2005/8/layout/list1"/>
    <dgm:cxn modelId="{3160A4CA-52C4-4D96-B834-3CB503CFD356}" type="presParOf" srcId="{87F4ABD8-5046-4D2F-BA08-52AEDE1DD8EE}" destId="{F6008939-5E6A-4380-BB38-AD6048851E14}" srcOrd="11" destOrd="0" presId="urn:microsoft.com/office/officeart/2005/8/layout/list1"/>
    <dgm:cxn modelId="{56FDEA2A-1E66-4116-8FE1-79A82906F9D5}" type="presParOf" srcId="{87F4ABD8-5046-4D2F-BA08-52AEDE1DD8EE}" destId="{42EF9857-1D2B-4526-83E0-5AC7131F07F1}" srcOrd="12" destOrd="0" presId="urn:microsoft.com/office/officeart/2005/8/layout/list1"/>
    <dgm:cxn modelId="{D5FFBC98-4B1C-4CBF-BA69-64916F212480}" type="presParOf" srcId="{42EF9857-1D2B-4526-83E0-5AC7131F07F1}" destId="{91F33438-B0E0-4BA5-86CE-6AD5E2A7216B}" srcOrd="0" destOrd="0" presId="urn:microsoft.com/office/officeart/2005/8/layout/list1"/>
    <dgm:cxn modelId="{523B8F62-D202-4A51-9C7F-1528F4C1541C}" type="presParOf" srcId="{42EF9857-1D2B-4526-83E0-5AC7131F07F1}" destId="{955DB647-5772-4A97-8515-1F1A50D1AB51}" srcOrd="1" destOrd="0" presId="urn:microsoft.com/office/officeart/2005/8/layout/list1"/>
    <dgm:cxn modelId="{0582A396-37AF-4CAF-9615-3C43B29F5825}" type="presParOf" srcId="{87F4ABD8-5046-4D2F-BA08-52AEDE1DD8EE}" destId="{EDBB1507-E1FD-4EFC-A050-C5C68EDFB534}" srcOrd="13" destOrd="0" presId="urn:microsoft.com/office/officeart/2005/8/layout/list1"/>
    <dgm:cxn modelId="{E5F38D55-DB2C-4ADD-A425-DF5E44A0B6AC}" type="presParOf" srcId="{87F4ABD8-5046-4D2F-BA08-52AEDE1DD8EE}" destId="{48C6ABAE-7CB4-4B16-9C9C-9847D856E6E9}" srcOrd="14" destOrd="0" presId="urn:microsoft.com/office/officeart/2005/8/layout/list1"/>
    <dgm:cxn modelId="{F78263B1-DEA9-4158-ACAC-C4F42B2340C1}" type="presParOf" srcId="{87F4ABD8-5046-4D2F-BA08-52AEDE1DD8EE}" destId="{4F8BBF6D-C9F6-4A99-9CD1-70AB7DD39550}" srcOrd="15" destOrd="0" presId="urn:microsoft.com/office/officeart/2005/8/layout/list1"/>
    <dgm:cxn modelId="{95046688-7AC2-425E-AEA0-93A2D2187F1D}" type="presParOf" srcId="{87F4ABD8-5046-4D2F-BA08-52AEDE1DD8EE}" destId="{CF2FED3B-99C2-489B-A259-E9C447FF08C0}" srcOrd="16" destOrd="0" presId="urn:microsoft.com/office/officeart/2005/8/layout/list1"/>
    <dgm:cxn modelId="{7F4A0B09-C907-4BF7-9368-2B0878F6109F}" type="presParOf" srcId="{CF2FED3B-99C2-489B-A259-E9C447FF08C0}" destId="{663E1C87-1D7B-41A9-A87C-78E35637B9D0}" srcOrd="0" destOrd="0" presId="urn:microsoft.com/office/officeart/2005/8/layout/list1"/>
    <dgm:cxn modelId="{657FB26E-0613-4BAF-AA10-296D5C7543D2}" type="presParOf" srcId="{CF2FED3B-99C2-489B-A259-E9C447FF08C0}" destId="{4273D840-EBA6-4CAF-A4B1-0E0753A27B49}" srcOrd="1" destOrd="0" presId="urn:microsoft.com/office/officeart/2005/8/layout/list1"/>
    <dgm:cxn modelId="{7DD3C99F-7DF3-40C5-9CC1-BA5B926EA96F}" type="presParOf" srcId="{87F4ABD8-5046-4D2F-BA08-52AEDE1DD8EE}" destId="{3438937A-1B2E-4F77-A2E5-8A8887098F41}" srcOrd="17" destOrd="0" presId="urn:microsoft.com/office/officeart/2005/8/layout/list1"/>
    <dgm:cxn modelId="{0228325D-BE80-4042-9971-9D09FE5B1442}" type="presParOf" srcId="{87F4ABD8-5046-4D2F-BA08-52AEDE1DD8EE}" destId="{7304FEA2-5FB3-42C1-A141-E949EF79F28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A7574-8F0B-46A0-A142-1F0E4D8F5BCE}">
      <dsp:nvSpPr>
        <dsp:cNvPr id="0" name=""/>
        <dsp:cNvSpPr/>
      </dsp:nvSpPr>
      <dsp:spPr>
        <a:xfrm>
          <a:off x="4349251" y="1345402"/>
          <a:ext cx="1921871" cy="1330183"/>
        </a:xfrm>
        <a:prstGeom prst="roundRect">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application of </a:t>
          </a:r>
          <a:r>
            <a:rPr lang="tr-TR" sz="2500" b="1" kern="1200" dirty="0">
              <a:latin typeface="Calibri" panose="020F0502020204030204" pitchFamily="34" charset="0"/>
              <a:cs typeface="Calibri" panose="020F0502020204030204" pitchFamily="34" charset="0"/>
            </a:rPr>
            <a:t>learning </a:t>
          </a:r>
          <a:r>
            <a:rPr lang="en-US" sz="2500" b="1" kern="1200" dirty="0">
              <a:latin typeface="Calibri" panose="020F0502020204030204" pitchFamily="34" charset="0"/>
              <a:cs typeface="Calibri" panose="020F0502020204030204" pitchFamily="34" charset="0"/>
            </a:rPr>
            <a:t>analytics</a:t>
          </a:r>
        </a:p>
      </dsp:txBody>
      <dsp:txXfrm>
        <a:off x="4414185" y="1410336"/>
        <a:ext cx="1792003" cy="1200315"/>
      </dsp:txXfrm>
    </dsp:sp>
    <dsp:sp modelId="{EB336A4C-C8AD-4506-B173-5CCB11309168}">
      <dsp:nvSpPr>
        <dsp:cNvPr id="0" name=""/>
        <dsp:cNvSpPr/>
      </dsp:nvSpPr>
      <dsp:spPr>
        <a:xfrm rot="16200000">
          <a:off x="5162396" y="1197611"/>
          <a:ext cx="295581" cy="0"/>
        </a:xfrm>
        <a:custGeom>
          <a:avLst/>
          <a:gdLst/>
          <a:ahLst/>
          <a:cxnLst/>
          <a:rect l="0" t="0" r="0" b="0"/>
          <a:pathLst>
            <a:path>
              <a:moveTo>
                <a:pt x="0" y="0"/>
              </a:moveTo>
              <a:lnTo>
                <a:pt x="295581" y="0"/>
              </a:lnTo>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8ADA41F-9AE2-4EC2-9247-0CB111BFECB7}">
      <dsp:nvSpPr>
        <dsp:cNvPr id="0" name=""/>
        <dsp:cNvSpPr/>
      </dsp:nvSpPr>
      <dsp:spPr>
        <a:xfrm>
          <a:off x="4596053" y="-240911"/>
          <a:ext cx="1428267" cy="1290733"/>
        </a:xfrm>
        <a:prstGeom prst="roundRect">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instructional practices</a:t>
          </a:r>
        </a:p>
      </dsp:txBody>
      <dsp:txXfrm>
        <a:off x="4659061" y="-177903"/>
        <a:ext cx="1302251" cy="1164717"/>
      </dsp:txXfrm>
    </dsp:sp>
    <dsp:sp modelId="{4DF4F031-CA6E-444A-B62F-B069F7F45491}">
      <dsp:nvSpPr>
        <dsp:cNvPr id="0" name=""/>
        <dsp:cNvSpPr/>
      </dsp:nvSpPr>
      <dsp:spPr>
        <a:xfrm rot="20047755">
          <a:off x="6207637" y="1268087"/>
          <a:ext cx="1266927" cy="0"/>
        </a:xfrm>
        <a:custGeom>
          <a:avLst/>
          <a:gdLst/>
          <a:ahLst/>
          <a:cxnLst/>
          <a:rect l="0" t="0" r="0" b="0"/>
          <a:pathLst>
            <a:path>
              <a:moveTo>
                <a:pt x="0" y="0"/>
              </a:moveTo>
              <a:lnTo>
                <a:pt x="1266927" y="0"/>
              </a:lnTo>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ECA0A0-B8DF-498B-B457-38D8BDEA02E8}">
      <dsp:nvSpPr>
        <dsp:cNvPr id="0" name=""/>
        <dsp:cNvSpPr/>
      </dsp:nvSpPr>
      <dsp:spPr>
        <a:xfrm>
          <a:off x="7411079" y="0"/>
          <a:ext cx="1428267" cy="1290733"/>
        </a:xfrm>
        <a:prstGeom prst="roundRect">
          <a:avLst/>
        </a:prstGeom>
        <a:solidFill>
          <a:schemeClr val="accent4">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en-US" sz="2600" kern="1200">
              <a:latin typeface="Calibri" panose="020F0502020204030204" pitchFamily="34" charset="0"/>
              <a:cs typeface="Calibri" panose="020F0502020204030204" pitchFamily="34" charset="0"/>
            </a:rPr>
            <a:t>action research </a:t>
          </a:r>
          <a:endParaRPr lang="en-US" sz="2600" kern="1200" dirty="0">
            <a:latin typeface="Calibri" panose="020F0502020204030204" pitchFamily="34" charset="0"/>
            <a:cs typeface="Calibri" panose="020F0502020204030204" pitchFamily="34" charset="0"/>
          </a:endParaRPr>
        </a:p>
      </dsp:txBody>
      <dsp:txXfrm>
        <a:off x="7474087" y="63008"/>
        <a:ext cx="1302251" cy="1164717"/>
      </dsp:txXfrm>
    </dsp:sp>
    <dsp:sp modelId="{10148832-295D-43E9-8DDA-7B94ABB5A9C8}">
      <dsp:nvSpPr>
        <dsp:cNvPr id="0" name=""/>
        <dsp:cNvSpPr/>
      </dsp:nvSpPr>
      <dsp:spPr>
        <a:xfrm rot="1036656">
          <a:off x="6244022" y="2487757"/>
          <a:ext cx="1201191" cy="0"/>
        </a:xfrm>
        <a:custGeom>
          <a:avLst/>
          <a:gdLst/>
          <a:ahLst/>
          <a:cxnLst/>
          <a:rect l="0" t="0" r="0" b="0"/>
          <a:pathLst>
            <a:path>
              <a:moveTo>
                <a:pt x="0" y="0"/>
              </a:moveTo>
              <a:lnTo>
                <a:pt x="1201191" y="0"/>
              </a:lnTo>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51D3A83-DF92-445E-975A-40BD989577A0}">
      <dsp:nvSpPr>
        <dsp:cNvPr id="0" name=""/>
        <dsp:cNvSpPr/>
      </dsp:nvSpPr>
      <dsp:spPr>
        <a:xfrm>
          <a:off x="7418113" y="2242891"/>
          <a:ext cx="1428267" cy="1290733"/>
        </a:xfrm>
        <a:prstGeom prst="round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assessment practices</a:t>
          </a:r>
        </a:p>
      </dsp:txBody>
      <dsp:txXfrm>
        <a:off x="7481121" y="2305899"/>
        <a:ext cx="1302251" cy="1164717"/>
      </dsp:txXfrm>
    </dsp:sp>
    <dsp:sp modelId="{68F5ED1B-69C8-44BD-BE37-47670C7FB801}">
      <dsp:nvSpPr>
        <dsp:cNvPr id="0" name=""/>
        <dsp:cNvSpPr/>
      </dsp:nvSpPr>
      <dsp:spPr>
        <a:xfrm rot="5400000">
          <a:off x="5162396" y="2823376"/>
          <a:ext cx="295581" cy="0"/>
        </a:xfrm>
        <a:custGeom>
          <a:avLst/>
          <a:gdLst/>
          <a:ahLst/>
          <a:cxnLst/>
          <a:rect l="0" t="0" r="0" b="0"/>
          <a:pathLst>
            <a:path>
              <a:moveTo>
                <a:pt x="0" y="0"/>
              </a:moveTo>
              <a:lnTo>
                <a:pt x="295581" y="0"/>
              </a:lnTo>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2B7D3C4-790C-49DA-A245-BFEB549D6E49}">
      <dsp:nvSpPr>
        <dsp:cNvPr id="0" name=""/>
        <dsp:cNvSpPr/>
      </dsp:nvSpPr>
      <dsp:spPr>
        <a:xfrm>
          <a:off x="4596053" y="2971166"/>
          <a:ext cx="1428267" cy="1290733"/>
        </a:xfrm>
        <a:prstGeom prst="roundRect">
          <a:avLst/>
        </a:prstGeom>
        <a:solidFill>
          <a:schemeClr val="accent6">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learning processes</a:t>
          </a:r>
        </a:p>
      </dsp:txBody>
      <dsp:txXfrm>
        <a:off x="4659061" y="3034174"/>
        <a:ext cx="1302251" cy="1164717"/>
      </dsp:txXfrm>
    </dsp:sp>
    <dsp:sp modelId="{61A9ECD2-AF7C-4A39-8E80-362EEEB2D830}">
      <dsp:nvSpPr>
        <dsp:cNvPr id="0" name=""/>
        <dsp:cNvSpPr/>
      </dsp:nvSpPr>
      <dsp:spPr>
        <a:xfrm rot="9592092">
          <a:off x="3328156" y="2544009"/>
          <a:ext cx="1053270" cy="0"/>
        </a:xfrm>
        <a:custGeom>
          <a:avLst/>
          <a:gdLst/>
          <a:ahLst/>
          <a:cxnLst/>
          <a:rect l="0" t="0" r="0" b="0"/>
          <a:pathLst>
            <a:path>
              <a:moveTo>
                <a:pt x="0" y="0"/>
              </a:moveTo>
              <a:lnTo>
                <a:pt x="1053270" y="0"/>
              </a:lnTo>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9945642-A92F-4D97-9545-236D03DB4804}">
      <dsp:nvSpPr>
        <dsp:cNvPr id="0" name=""/>
        <dsp:cNvSpPr/>
      </dsp:nvSpPr>
      <dsp:spPr>
        <a:xfrm>
          <a:off x="1932064" y="2341685"/>
          <a:ext cx="1428267" cy="1290733"/>
        </a:xfrm>
        <a:prstGeom prst="roundRect">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teaching effectiveness</a:t>
          </a:r>
        </a:p>
      </dsp:txBody>
      <dsp:txXfrm>
        <a:off x="1995072" y="2404693"/>
        <a:ext cx="1302251" cy="1164717"/>
      </dsp:txXfrm>
    </dsp:sp>
    <dsp:sp modelId="{AA3381B6-CE33-4AC5-AD50-A127FB4BE459}">
      <dsp:nvSpPr>
        <dsp:cNvPr id="0" name=""/>
        <dsp:cNvSpPr/>
      </dsp:nvSpPr>
      <dsp:spPr>
        <a:xfrm rot="12446945">
          <a:off x="3335786" y="1263831"/>
          <a:ext cx="1073915" cy="0"/>
        </a:xfrm>
        <a:custGeom>
          <a:avLst/>
          <a:gdLst/>
          <a:ahLst/>
          <a:cxnLst/>
          <a:rect l="0" t="0" r="0" b="0"/>
          <a:pathLst>
            <a:path>
              <a:moveTo>
                <a:pt x="0" y="0"/>
              </a:moveTo>
              <a:lnTo>
                <a:pt x="1073915" y="0"/>
              </a:lnTo>
            </a:path>
          </a:pathLst>
        </a:custGeom>
        <a:noFill/>
        <a:ln w="127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967DE89-83AC-43FF-81D6-287680998B31}">
      <dsp:nvSpPr>
        <dsp:cNvPr id="0" name=""/>
        <dsp:cNvSpPr/>
      </dsp:nvSpPr>
      <dsp:spPr>
        <a:xfrm>
          <a:off x="1967969" y="0"/>
          <a:ext cx="1428267" cy="1290733"/>
        </a:xfrm>
        <a:prstGeom prst="roundRect">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teaching evaluation</a:t>
          </a:r>
        </a:p>
      </dsp:txBody>
      <dsp:txXfrm>
        <a:off x="2030977" y="63008"/>
        <a:ext cx="1302251" cy="1164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BCEBB-1E16-466A-8588-39F299639B26}">
      <dsp:nvSpPr>
        <dsp:cNvPr id="0" name=""/>
        <dsp:cNvSpPr/>
      </dsp:nvSpPr>
      <dsp:spPr>
        <a:xfrm>
          <a:off x="332848" y="472"/>
          <a:ext cx="2038639" cy="1223183"/>
        </a:xfrm>
        <a:prstGeom prst="rect">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personalization of the curricula</a:t>
          </a:r>
        </a:p>
      </dsp:txBody>
      <dsp:txXfrm>
        <a:off x="332848" y="472"/>
        <a:ext cx="2038639" cy="1223183"/>
      </dsp:txXfrm>
    </dsp:sp>
    <dsp:sp modelId="{5A517B11-0BAB-429D-98AD-4AEAD19694EC}">
      <dsp:nvSpPr>
        <dsp:cNvPr id="0" name=""/>
        <dsp:cNvSpPr/>
      </dsp:nvSpPr>
      <dsp:spPr>
        <a:xfrm>
          <a:off x="2575351" y="472"/>
          <a:ext cx="2038639" cy="1223183"/>
        </a:xfrm>
        <a:prstGeom prst="rect">
          <a:avLst/>
        </a:prstGeom>
        <a:solidFill>
          <a:schemeClr val="accent2">
            <a:shade val="50000"/>
            <a:hueOff val="-150850"/>
            <a:satOff val="1697"/>
            <a:lumOff val="1496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cognitive modeling of the learner</a:t>
          </a:r>
        </a:p>
      </dsp:txBody>
      <dsp:txXfrm>
        <a:off x="2575351" y="472"/>
        <a:ext cx="2038639" cy="1223183"/>
      </dsp:txXfrm>
    </dsp:sp>
    <dsp:sp modelId="{85B96E89-8F82-4D7E-9903-AD348AD3E1F4}">
      <dsp:nvSpPr>
        <dsp:cNvPr id="0" name=""/>
        <dsp:cNvSpPr/>
      </dsp:nvSpPr>
      <dsp:spPr>
        <a:xfrm>
          <a:off x="332848" y="1427520"/>
          <a:ext cx="2038639" cy="1223183"/>
        </a:xfrm>
        <a:prstGeom prst="rect">
          <a:avLst/>
        </a:prstGeom>
        <a:solidFill>
          <a:schemeClr val="accent2">
            <a:shade val="50000"/>
            <a:hueOff val="-301699"/>
            <a:satOff val="3395"/>
            <a:lumOff val="29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interactive learning</a:t>
          </a:r>
        </a:p>
      </dsp:txBody>
      <dsp:txXfrm>
        <a:off x="332848" y="1427520"/>
        <a:ext cx="2038639" cy="1223183"/>
      </dsp:txXfrm>
    </dsp:sp>
    <dsp:sp modelId="{B64F1E6B-0837-465D-AC9C-9E76F0F2B877}">
      <dsp:nvSpPr>
        <dsp:cNvPr id="0" name=""/>
        <dsp:cNvSpPr/>
      </dsp:nvSpPr>
      <dsp:spPr>
        <a:xfrm>
          <a:off x="2575351" y="1427520"/>
          <a:ext cx="2038639" cy="1223183"/>
        </a:xfrm>
        <a:prstGeom prst="rect">
          <a:avLst/>
        </a:prstGeom>
        <a:solidFill>
          <a:schemeClr val="accent2">
            <a:shade val="50000"/>
            <a:hueOff val="-452549"/>
            <a:satOff val="5092"/>
            <a:lumOff val="4488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real-time feedback</a:t>
          </a:r>
        </a:p>
      </dsp:txBody>
      <dsp:txXfrm>
        <a:off x="2575351" y="1427520"/>
        <a:ext cx="2038639" cy="1223183"/>
      </dsp:txXfrm>
    </dsp:sp>
    <dsp:sp modelId="{68E9FBE1-DAE9-4D07-A9B8-6A753B3EFB79}">
      <dsp:nvSpPr>
        <dsp:cNvPr id="0" name=""/>
        <dsp:cNvSpPr/>
      </dsp:nvSpPr>
      <dsp:spPr>
        <a:xfrm>
          <a:off x="332848" y="2854567"/>
          <a:ext cx="2038639" cy="1223183"/>
        </a:xfrm>
        <a:prstGeom prst="rect">
          <a:avLst/>
        </a:prstGeom>
        <a:solidFill>
          <a:schemeClr val="accent2">
            <a:shade val="50000"/>
            <a:hueOff val="-301699"/>
            <a:satOff val="3395"/>
            <a:lumOff val="29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adaptive presentation of the content</a:t>
          </a:r>
        </a:p>
      </dsp:txBody>
      <dsp:txXfrm>
        <a:off x="332848" y="2854567"/>
        <a:ext cx="2038639" cy="1223183"/>
      </dsp:txXfrm>
    </dsp:sp>
    <dsp:sp modelId="{E1898DFD-1E52-4E08-BA07-2DFBE99B3BA3}">
      <dsp:nvSpPr>
        <dsp:cNvPr id="0" name=""/>
        <dsp:cNvSpPr/>
      </dsp:nvSpPr>
      <dsp:spPr>
        <a:xfrm>
          <a:off x="2575351" y="2854567"/>
          <a:ext cx="2038639" cy="1223183"/>
        </a:xfrm>
        <a:prstGeom prst="rect">
          <a:avLst/>
        </a:prstGeom>
        <a:solidFill>
          <a:schemeClr val="accent2">
            <a:shade val="50000"/>
            <a:hueOff val="-150850"/>
            <a:satOff val="1697"/>
            <a:lumOff val="1496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Intelligent tutoring system</a:t>
          </a:r>
          <a:endParaRPr lang="en-US" sz="2100" kern="1200" dirty="0"/>
        </a:p>
      </dsp:txBody>
      <dsp:txXfrm>
        <a:off x="2575351" y="2854567"/>
        <a:ext cx="2038639" cy="1223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1A749-20E1-43B0-BCD7-32289F32EA59}">
      <dsp:nvSpPr>
        <dsp:cNvPr id="0" name=""/>
        <dsp:cNvSpPr/>
      </dsp:nvSpPr>
      <dsp:spPr>
        <a:xfrm>
          <a:off x="0" y="308047"/>
          <a:ext cx="5905500"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C2713F-E8C4-47EC-9DCC-31CB0688A1A8}">
      <dsp:nvSpPr>
        <dsp:cNvPr id="0" name=""/>
        <dsp:cNvSpPr/>
      </dsp:nvSpPr>
      <dsp:spPr>
        <a:xfrm>
          <a:off x="295275" y="71887"/>
          <a:ext cx="4133850"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50" tIns="0" rIns="156250" bIns="0" numCol="1" spcCol="1270" anchor="ctr" anchorCtr="0">
          <a:noAutofit/>
        </a:bodyPr>
        <a:lstStyle/>
        <a:p>
          <a:pPr marL="0" lvl="0" indent="0" algn="l" defTabSz="711200">
            <a:lnSpc>
              <a:spcPct val="90000"/>
            </a:lnSpc>
            <a:spcBef>
              <a:spcPct val="0"/>
            </a:spcBef>
            <a:spcAft>
              <a:spcPct val="35000"/>
            </a:spcAft>
            <a:buNone/>
          </a:pPr>
          <a:r>
            <a:rPr lang="en-US" sz="1600" kern="1200" dirty="0"/>
            <a:t>Individual Differences</a:t>
          </a:r>
        </a:p>
      </dsp:txBody>
      <dsp:txXfrm>
        <a:off x="318332" y="94944"/>
        <a:ext cx="4087736" cy="426206"/>
      </dsp:txXfrm>
    </dsp:sp>
    <dsp:sp modelId="{AC4DE169-A534-4222-980B-A1D457682B60}">
      <dsp:nvSpPr>
        <dsp:cNvPr id="0" name=""/>
        <dsp:cNvSpPr/>
      </dsp:nvSpPr>
      <dsp:spPr>
        <a:xfrm>
          <a:off x="0" y="1033807"/>
          <a:ext cx="5905500"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E01971-0C1A-43D9-8FAA-D3AD6D56ED5C}">
      <dsp:nvSpPr>
        <dsp:cNvPr id="0" name=""/>
        <dsp:cNvSpPr/>
      </dsp:nvSpPr>
      <dsp:spPr>
        <a:xfrm>
          <a:off x="295275" y="797647"/>
          <a:ext cx="4133850"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50" tIns="0" rIns="156250" bIns="0" numCol="1" spcCol="1270" anchor="ctr" anchorCtr="0">
          <a:noAutofit/>
        </a:bodyPr>
        <a:lstStyle/>
        <a:p>
          <a:pPr marL="0" lvl="0" indent="0" algn="l" defTabSz="711200">
            <a:lnSpc>
              <a:spcPct val="90000"/>
            </a:lnSpc>
            <a:spcBef>
              <a:spcPct val="0"/>
            </a:spcBef>
            <a:spcAft>
              <a:spcPct val="35000"/>
            </a:spcAft>
            <a:buNone/>
          </a:pPr>
          <a:r>
            <a:rPr lang="en-US" sz="1600" kern="1200" dirty="0"/>
            <a:t>Online Tutor</a:t>
          </a:r>
        </a:p>
      </dsp:txBody>
      <dsp:txXfrm>
        <a:off x="318332" y="820704"/>
        <a:ext cx="4087736" cy="426206"/>
      </dsp:txXfrm>
    </dsp:sp>
    <dsp:sp modelId="{6E92875C-E3CF-4B64-81AE-ADD42E792193}">
      <dsp:nvSpPr>
        <dsp:cNvPr id="0" name=""/>
        <dsp:cNvSpPr/>
      </dsp:nvSpPr>
      <dsp:spPr>
        <a:xfrm>
          <a:off x="0" y="1759567"/>
          <a:ext cx="5905500"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3CF624-06EB-4C59-A4F4-227E3D1B20C3}">
      <dsp:nvSpPr>
        <dsp:cNvPr id="0" name=""/>
        <dsp:cNvSpPr/>
      </dsp:nvSpPr>
      <dsp:spPr>
        <a:xfrm>
          <a:off x="295275" y="1523407"/>
          <a:ext cx="4133850"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50" tIns="0" rIns="156250" bIns="0" numCol="1" spcCol="1270" anchor="ctr" anchorCtr="0">
          <a:noAutofit/>
        </a:bodyPr>
        <a:lstStyle/>
        <a:p>
          <a:pPr marL="0" lvl="0" indent="0" algn="l" defTabSz="711200">
            <a:lnSpc>
              <a:spcPct val="90000"/>
            </a:lnSpc>
            <a:spcBef>
              <a:spcPct val="0"/>
            </a:spcBef>
            <a:spcAft>
              <a:spcPct val="35000"/>
            </a:spcAft>
            <a:buNone/>
          </a:pPr>
          <a:r>
            <a:rPr lang="en-US" sz="1600" kern="1200" dirty="0"/>
            <a:t>Course Design</a:t>
          </a:r>
        </a:p>
      </dsp:txBody>
      <dsp:txXfrm>
        <a:off x="318332" y="1546464"/>
        <a:ext cx="4087736" cy="426206"/>
      </dsp:txXfrm>
    </dsp:sp>
    <dsp:sp modelId="{48C6ABAE-7CB4-4B16-9C9C-9847D856E6E9}">
      <dsp:nvSpPr>
        <dsp:cNvPr id="0" name=""/>
        <dsp:cNvSpPr/>
      </dsp:nvSpPr>
      <dsp:spPr>
        <a:xfrm>
          <a:off x="0" y="2485327"/>
          <a:ext cx="5905500"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5DB647-5772-4A97-8515-1F1A50D1AB51}">
      <dsp:nvSpPr>
        <dsp:cNvPr id="0" name=""/>
        <dsp:cNvSpPr/>
      </dsp:nvSpPr>
      <dsp:spPr>
        <a:xfrm>
          <a:off x="295275" y="2249167"/>
          <a:ext cx="4133850"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50" tIns="0" rIns="156250" bIns="0" numCol="1" spcCol="1270" anchor="ctr" anchorCtr="0">
          <a:noAutofit/>
        </a:bodyPr>
        <a:lstStyle/>
        <a:p>
          <a:pPr marL="0" lvl="0" indent="0" algn="l" defTabSz="711200">
            <a:lnSpc>
              <a:spcPct val="90000"/>
            </a:lnSpc>
            <a:spcBef>
              <a:spcPct val="0"/>
            </a:spcBef>
            <a:spcAft>
              <a:spcPct val="35000"/>
            </a:spcAft>
            <a:buNone/>
          </a:pPr>
          <a:r>
            <a:rPr lang="en-US" sz="1600" kern="1200" dirty="0"/>
            <a:t>Computer Logs for Real Usage</a:t>
          </a:r>
        </a:p>
      </dsp:txBody>
      <dsp:txXfrm>
        <a:off x="318332" y="2272224"/>
        <a:ext cx="4087736" cy="426206"/>
      </dsp:txXfrm>
    </dsp:sp>
    <dsp:sp modelId="{7304FEA2-5FB3-42C1-A141-E949EF79F280}">
      <dsp:nvSpPr>
        <dsp:cNvPr id="0" name=""/>
        <dsp:cNvSpPr/>
      </dsp:nvSpPr>
      <dsp:spPr>
        <a:xfrm>
          <a:off x="0" y="3211087"/>
          <a:ext cx="5905500"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73D840-EBA6-4CAF-A4B1-0E0753A27B49}">
      <dsp:nvSpPr>
        <dsp:cNvPr id="0" name=""/>
        <dsp:cNvSpPr/>
      </dsp:nvSpPr>
      <dsp:spPr>
        <a:xfrm>
          <a:off x="295275" y="2974927"/>
          <a:ext cx="4133850"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50" tIns="0" rIns="156250" bIns="0" numCol="1" spcCol="1270" anchor="ctr" anchorCtr="0">
          <a:noAutofit/>
        </a:bodyPr>
        <a:lstStyle/>
        <a:p>
          <a:pPr marL="0" lvl="0" indent="0" algn="l" defTabSz="711200">
            <a:lnSpc>
              <a:spcPct val="90000"/>
            </a:lnSpc>
            <a:spcBef>
              <a:spcPct val="0"/>
            </a:spcBef>
            <a:spcAft>
              <a:spcPct val="35000"/>
            </a:spcAft>
            <a:buNone/>
          </a:pPr>
          <a:r>
            <a:rPr lang="tr-TR" sz="1600" kern="1200" dirty="0"/>
            <a:t>V</a:t>
          </a:r>
          <a:r>
            <a:rPr lang="en-US" sz="1600" kern="1200" dirty="0" err="1"/>
            <a:t>ariables</a:t>
          </a:r>
          <a:r>
            <a:rPr lang="tr-TR" sz="1600" kern="1200" dirty="0"/>
            <a:t> (important for </a:t>
          </a:r>
          <a:r>
            <a:rPr lang="en-US" sz="1600" kern="1200" dirty="0"/>
            <a:t>intervention</a:t>
          </a:r>
          <a:r>
            <a:rPr lang="tr-TR" sz="1600" kern="1200" dirty="0"/>
            <a:t>)</a:t>
          </a:r>
          <a:endParaRPr lang="en-US" sz="1600" kern="1200" dirty="0"/>
        </a:p>
      </dsp:txBody>
      <dsp:txXfrm>
        <a:off x="318332" y="2997984"/>
        <a:ext cx="4087736" cy="42620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A7D5-F2A0-48E3-AA95-33BCC23BFFC9}" type="datetimeFigureOut">
              <a:rPr lang="en-US" smtClean="0"/>
              <a:t>4/12/2019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1C79-621F-4168-8E68-F30EB6C50394}" type="slidenum">
              <a:rPr lang="en-US" smtClean="0"/>
              <a:t>‹#›</a:t>
            </a:fld>
            <a:endParaRPr lang="en-US"/>
          </a:p>
        </p:txBody>
      </p:sp>
    </p:spTree>
    <p:extLst>
      <p:ext uri="{BB962C8B-B14F-4D97-AF65-F5344CB8AC3E}">
        <p14:creationId xmlns:p14="http://schemas.microsoft.com/office/powerpoint/2010/main" val="123220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0EE5D5-661A-47DE-A098-2A1D9CB6E596}" type="datetime1">
              <a:rPr lang="en-US" smtClean="0"/>
              <a:t>4/12/2019</a:t>
            </a:fld>
            <a:endParaRPr lang="en-US" dirty="0"/>
          </a:p>
        </p:txBody>
      </p:sp>
      <p:sp>
        <p:nvSpPr>
          <p:cNvPr id="5" name="Footer Placeholder 4"/>
          <p:cNvSpPr>
            <a:spLocks noGrp="1"/>
          </p:cNvSpPr>
          <p:nvPr>
            <p:ph type="ftr" sz="quarter" idx="11"/>
          </p:nvPr>
        </p:nvSpPr>
        <p:spPr/>
        <p:txBody>
          <a:bodyPr/>
          <a:lstStyle/>
          <a:p>
            <a:r>
              <a:rPr lang="en-US"/>
              <a:t>SITE 2019</a:t>
            </a:r>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4284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F6ACEF-E260-419E-B6CB-0413F20934F8}" type="datetime1">
              <a:rPr lang="en-US" smtClean="0"/>
              <a:t>4/12/2019</a:t>
            </a:fld>
            <a:endParaRPr lang="en-US" dirty="0"/>
          </a:p>
        </p:txBody>
      </p:sp>
      <p:sp>
        <p:nvSpPr>
          <p:cNvPr id="5" name="Footer Placeholder 4"/>
          <p:cNvSpPr>
            <a:spLocks noGrp="1"/>
          </p:cNvSpPr>
          <p:nvPr>
            <p:ph type="ftr" sz="quarter" idx="11"/>
          </p:nvPr>
        </p:nvSpPr>
        <p:spPr/>
        <p:txBody>
          <a:bodyPr/>
          <a:lstStyle/>
          <a:p>
            <a:r>
              <a:rPr lang="en-US"/>
              <a:t>SITE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18388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835308-C539-45DE-AF14-8FA1F5D636F3}" type="datetime1">
              <a:rPr lang="en-US" smtClean="0"/>
              <a:t>4/12/2019</a:t>
            </a:fld>
            <a:endParaRPr lang="en-US" dirty="0"/>
          </a:p>
        </p:txBody>
      </p:sp>
      <p:sp>
        <p:nvSpPr>
          <p:cNvPr id="5" name="Footer Placeholder 4"/>
          <p:cNvSpPr>
            <a:spLocks noGrp="1"/>
          </p:cNvSpPr>
          <p:nvPr>
            <p:ph type="ftr" sz="quarter" idx="11"/>
          </p:nvPr>
        </p:nvSpPr>
        <p:spPr/>
        <p:txBody>
          <a:bodyPr/>
          <a:lstStyle/>
          <a:p>
            <a:r>
              <a:rPr lang="en-US"/>
              <a:t>SITE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164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657CDF-D632-4547-8BFE-8BB21B998B67}" type="datetime1">
              <a:rPr lang="en-US" smtClean="0"/>
              <a:t>4/12/2019</a:t>
            </a:fld>
            <a:endParaRPr lang="en-US" dirty="0"/>
          </a:p>
        </p:txBody>
      </p:sp>
      <p:sp>
        <p:nvSpPr>
          <p:cNvPr id="6" name="Footer Placeholder 5"/>
          <p:cNvSpPr>
            <a:spLocks noGrp="1"/>
          </p:cNvSpPr>
          <p:nvPr>
            <p:ph type="ftr" sz="quarter" idx="11"/>
          </p:nvPr>
        </p:nvSpPr>
        <p:spPr/>
        <p:txBody>
          <a:bodyPr/>
          <a:lstStyle/>
          <a:p>
            <a:r>
              <a:rPr lang="en-US"/>
              <a:t>SITE 2019</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487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6F294E-9525-41F8-9382-3335F7C7AE77}" type="datetime1">
              <a:rPr lang="en-US" smtClean="0"/>
              <a:t>4/12/2019</a:t>
            </a:fld>
            <a:endParaRPr lang="en-US" dirty="0"/>
          </a:p>
        </p:txBody>
      </p:sp>
      <p:sp>
        <p:nvSpPr>
          <p:cNvPr id="5" name="Footer Placeholder 4"/>
          <p:cNvSpPr>
            <a:spLocks noGrp="1"/>
          </p:cNvSpPr>
          <p:nvPr>
            <p:ph type="ftr" sz="quarter" idx="11"/>
          </p:nvPr>
        </p:nvSpPr>
        <p:spPr/>
        <p:txBody>
          <a:bodyPr/>
          <a:lstStyle/>
          <a:p>
            <a:r>
              <a:rPr lang="en-US"/>
              <a:t>SITE 2019</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3635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14507029-C035-4363-9607-8679378E8E5A}" type="datetime1">
              <a:rPr lang="en-US" smtClean="0"/>
              <a:t>4/12/2019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en-US"/>
              <a:t>SITE 2019</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424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6B05E9-062E-4340-A08E-29CC9ED153B6}" type="datetime1">
              <a:rPr lang="en-US" smtClean="0"/>
              <a:t>4/12/2019</a:t>
            </a:fld>
            <a:endParaRPr lang="en-US" dirty="0"/>
          </a:p>
        </p:txBody>
      </p:sp>
      <p:sp>
        <p:nvSpPr>
          <p:cNvPr id="6" name="Footer Placeholder 5"/>
          <p:cNvSpPr>
            <a:spLocks noGrp="1"/>
          </p:cNvSpPr>
          <p:nvPr>
            <p:ph type="ftr" sz="quarter" idx="11"/>
          </p:nvPr>
        </p:nvSpPr>
        <p:spPr/>
        <p:txBody>
          <a:bodyPr/>
          <a:lstStyle/>
          <a:p>
            <a:r>
              <a:rPr lang="en-US"/>
              <a:t>SITE 2019</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8092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62BE52-28AE-4EF2-82E0-93E90D80F209}" type="datetime1">
              <a:rPr lang="en-US" smtClean="0"/>
              <a:t>4/12/2019</a:t>
            </a:fld>
            <a:endParaRPr lang="en-US" dirty="0"/>
          </a:p>
        </p:txBody>
      </p:sp>
      <p:sp>
        <p:nvSpPr>
          <p:cNvPr id="8" name="Footer Placeholder 7"/>
          <p:cNvSpPr>
            <a:spLocks noGrp="1"/>
          </p:cNvSpPr>
          <p:nvPr>
            <p:ph type="ftr" sz="quarter" idx="11"/>
          </p:nvPr>
        </p:nvSpPr>
        <p:spPr/>
        <p:txBody>
          <a:bodyPr/>
          <a:lstStyle/>
          <a:p>
            <a:r>
              <a:rPr lang="en-US"/>
              <a:t>SITE 2019</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079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32C2BC-5A19-4B25-BA9A-8F5BB4B6920C}" type="datetime1">
              <a:rPr lang="en-US" smtClean="0"/>
              <a:t>4/12/2019</a:t>
            </a:fld>
            <a:endParaRPr lang="en-US" dirty="0"/>
          </a:p>
        </p:txBody>
      </p:sp>
      <p:sp>
        <p:nvSpPr>
          <p:cNvPr id="4" name="Footer Placeholder 3"/>
          <p:cNvSpPr>
            <a:spLocks noGrp="1"/>
          </p:cNvSpPr>
          <p:nvPr>
            <p:ph type="ftr" sz="quarter" idx="11"/>
          </p:nvPr>
        </p:nvSpPr>
        <p:spPr/>
        <p:txBody>
          <a:bodyPr/>
          <a:lstStyle/>
          <a:p>
            <a:r>
              <a:rPr lang="en-US"/>
              <a:t>SITE 2019</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5056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4204B-60C7-4048-BC7A-8C51A4BFAB34}" type="datetime1">
              <a:rPr lang="en-US" smtClean="0"/>
              <a:t>4/12/2019</a:t>
            </a:fld>
            <a:endParaRPr lang="en-US" dirty="0"/>
          </a:p>
        </p:txBody>
      </p:sp>
      <p:sp>
        <p:nvSpPr>
          <p:cNvPr id="3" name="Footer Placeholder 2"/>
          <p:cNvSpPr>
            <a:spLocks noGrp="1"/>
          </p:cNvSpPr>
          <p:nvPr>
            <p:ph type="ftr" sz="quarter" idx="11"/>
          </p:nvPr>
        </p:nvSpPr>
        <p:spPr/>
        <p:txBody>
          <a:bodyPr/>
          <a:lstStyle/>
          <a:p>
            <a:r>
              <a:rPr lang="en-US"/>
              <a:t>SITE 2019</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1207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14617D-EC32-4A73-8B6A-BABE248A085E}" type="datetime1">
              <a:rPr lang="en-US" smtClean="0"/>
              <a:t>4/12/2019</a:t>
            </a:fld>
            <a:endParaRPr lang="en-US" dirty="0"/>
          </a:p>
        </p:txBody>
      </p:sp>
      <p:sp>
        <p:nvSpPr>
          <p:cNvPr id="6" name="Footer Placeholder 5"/>
          <p:cNvSpPr>
            <a:spLocks noGrp="1"/>
          </p:cNvSpPr>
          <p:nvPr>
            <p:ph type="ftr" sz="quarter" idx="11"/>
          </p:nvPr>
        </p:nvSpPr>
        <p:spPr/>
        <p:txBody>
          <a:bodyPr/>
          <a:lstStyle/>
          <a:p>
            <a:r>
              <a:rPr lang="en-US"/>
              <a:t>SITE 2019</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497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2F76093-8A14-4D7F-9331-B1F21C167F9E}" type="datetime1">
              <a:rPr lang="en-US" smtClean="0"/>
              <a:t>4/12/2019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377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1D278B6-3F33-4CEE-AE33-859BC5ACEFED}" type="datetime1">
              <a:rPr lang="en-US" smtClean="0"/>
              <a:t>4/12/2019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SITE 2019</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3159601"/>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Lst>
  <p:hf hdr="0" ftr="0" dt="0"/>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rcallaway@atu.edu" TargetMode="External"/><Relationship Id="rId2" Type="http://schemas.openxmlformats.org/officeDocument/2006/relationships/hyperlink" Target="mailto:gulbahar@ankara.edu.tr" TargetMode="External"/><Relationship Id="rId1" Type="http://schemas.openxmlformats.org/officeDocument/2006/relationships/slideLayout" Target="../slideLayouts/slideLayout1.xml"/><Relationship Id="rId4" Type="http://schemas.openxmlformats.org/officeDocument/2006/relationships/hyperlink" Target="mailto:mibrahim1@atu.edu"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brill.com/view/title/5467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0364" y="2119746"/>
            <a:ext cx="8005156" cy="1255221"/>
          </a:xfrm>
        </p:spPr>
        <p:txBody>
          <a:bodyPr>
            <a:noAutofit/>
          </a:bodyPr>
          <a:lstStyle/>
          <a:p>
            <a:r>
              <a:rPr lang="en-US" sz="5400" b="1" dirty="0"/>
              <a:t>Towards an Adaptive Learning Analytics Framework</a:t>
            </a:r>
            <a:endParaRPr lang="en-US" sz="5400" dirty="0"/>
          </a:p>
        </p:txBody>
      </p:sp>
      <p:sp>
        <p:nvSpPr>
          <p:cNvPr id="3" name="Subtitle 2"/>
          <p:cNvSpPr>
            <a:spLocks noGrp="1"/>
          </p:cNvSpPr>
          <p:nvPr>
            <p:ph type="subTitle" idx="1"/>
          </p:nvPr>
        </p:nvSpPr>
        <p:spPr>
          <a:xfrm>
            <a:off x="1618216" y="4415790"/>
            <a:ext cx="7891272" cy="1069848"/>
          </a:xfrm>
        </p:spPr>
        <p:txBody>
          <a:bodyPr vert="horz" lIns="91440" tIns="45720" rIns="91440" bIns="45720" rtlCol="0" anchor="t">
            <a:noAutofit/>
          </a:bodyPr>
          <a:lstStyle/>
          <a:p>
            <a:pPr algn="ctr"/>
            <a:r>
              <a:rPr lang="tr-TR" sz="2000" dirty="0">
                <a:latin typeface="Arial Black" panose="020B0A04020102020204" pitchFamily="34" charset="0"/>
              </a:rPr>
              <a:t>Prof. Dr. </a:t>
            </a:r>
            <a:r>
              <a:rPr lang="en-US" sz="2000" dirty="0">
                <a:latin typeface="Arial Black" panose="020B0A04020102020204" pitchFamily="34" charset="0"/>
              </a:rPr>
              <a:t>Yasemin Gulbahar</a:t>
            </a:r>
            <a:endParaRPr lang="tr-TR" sz="2000" dirty="0">
              <a:latin typeface="Arial Black" panose="020B0A04020102020204" pitchFamily="34" charset="0"/>
            </a:endParaRPr>
          </a:p>
          <a:p>
            <a:pPr algn="ctr"/>
            <a:r>
              <a:rPr lang="tr-TR" sz="1600" dirty="0">
                <a:solidFill>
                  <a:schemeClr val="tx1">
                    <a:lumMod val="65000"/>
                    <a:lumOff val="35000"/>
                  </a:schemeClr>
                </a:solidFill>
                <a:latin typeface="Arial Black" panose="020B0A04020102020204" pitchFamily="34" charset="0"/>
              </a:rPr>
              <a:t>Visiting Scholar at College of Education, ATU</a:t>
            </a:r>
          </a:p>
          <a:p>
            <a:pPr algn="ctr"/>
            <a:r>
              <a:rPr lang="tr-TR" sz="1600" dirty="0">
                <a:solidFill>
                  <a:schemeClr val="tx1">
                    <a:lumMod val="65000"/>
                    <a:lumOff val="35000"/>
                  </a:schemeClr>
                </a:solidFill>
                <a:latin typeface="Arial Black" panose="020B0A04020102020204" pitchFamily="34" charset="0"/>
              </a:rPr>
              <a:t>Ankara University, Faculty of Educational Sciences, TURKEY</a:t>
            </a:r>
            <a:endParaRPr lang="en-US" sz="1600" dirty="0">
              <a:solidFill>
                <a:schemeClr val="tx1">
                  <a:lumMod val="65000"/>
                  <a:lumOff val="35000"/>
                </a:schemeClr>
              </a:solidFill>
              <a:latin typeface="Arial Black" panose="020B0A04020102020204" pitchFamily="34" charset="0"/>
            </a:endParaRPr>
          </a:p>
        </p:txBody>
      </p:sp>
      <p:sp>
        <p:nvSpPr>
          <p:cNvPr id="4" name="Subtitle 2"/>
          <p:cNvSpPr txBox="1">
            <a:spLocks/>
          </p:cNvSpPr>
          <p:nvPr/>
        </p:nvSpPr>
        <p:spPr>
          <a:xfrm>
            <a:off x="5741225" y="5636030"/>
            <a:ext cx="3962226"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r"/>
            <a:r>
              <a:rPr lang="en-US" sz="2000" dirty="0">
                <a:latin typeface="Arial Black" panose="020B0A04020102020204" pitchFamily="34" charset="0"/>
              </a:rPr>
              <a:t>Dr</a:t>
            </a:r>
            <a:r>
              <a:rPr lang="tr-TR" sz="2000" dirty="0">
                <a:latin typeface="Arial Black" panose="020B0A04020102020204" pitchFamily="34" charset="0"/>
              </a:rPr>
              <a:t>. </a:t>
            </a:r>
            <a:r>
              <a:rPr lang="en-US" sz="2000" dirty="0">
                <a:latin typeface="Arial Black" panose="020B0A04020102020204" pitchFamily="34" charset="0"/>
              </a:rPr>
              <a:t>Rebecca Callaway</a:t>
            </a:r>
            <a:endParaRPr lang="tr-TR" sz="2000" dirty="0">
              <a:latin typeface="Arial Black" panose="020B0A04020102020204" pitchFamily="34" charset="0"/>
            </a:endParaRPr>
          </a:p>
          <a:p>
            <a:pPr algn="r"/>
            <a:r>
              <a:rPr lang="tr-TR" sz="1600" dirty="0">
                <a:solidFill>
                  <a:schemeClr val="tx1">
                    <a:lumMod val="65000"/>
                    <a:lumOff val="35000"/>
                  </a:schemeClr>
                </a:solidFill>
                <a:latin typeface="Arial Black" panose="020B0A04020102020204" pitchFamily="34" charset="0"/>
              </a:rPr>
              <a:t>College of Education, ATU</a:t>
            </a:r>
            <a:endParaRPr lang="en-US" sz="1600" dirty="0">
              <a:solidFill>
                <a:schemeClr val="tx1">
                  <a:lumMod val="65000"/>
                  <a:lumOff val="35000"/>
                </a:schemeClr>
              </a:solidFill>
              <a:latin typeface="Arial Black" panose="020B0A04020102020204" pitchFamily="34" charset="0"/>
            </a:endParaRPr>
          </a:p>
          <a:p>
            <a:endParaRPr lang="tr-TR" sz="1600" dirty="0">
              <a:solidFill>
                <a:schemeClr val="tx1">
                  <a:lumMod val="65000"/>
                  <a:lumOff val="35000"/>
                </a:schemeClr>
              </a:solidFill>
              <a:latin typeface="Arial Black" panose="020B0A04020102020204" pitchFamily="34" charset="0"/>
            </a:endParaRPr>
          </a:p>
        </p:txBody>
      </p:sp>
      <p:sp>
        <p:nvSpPr>
          <p:cNvPr id="6" name="Subtitle 2"/>
          <p:cNvSpPr txBox="1">
            <a:spLocks/>
          </p:cNvSpPr>
          <p:nvPr/>
        </p:nvSpPr>
        <p:spPr>
          <a:xfrm>
            <a:off x="1471253" y="5636031"/>
            <a:ext cx="3962226"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r>
              <a:rPr lang="en-US" sz="2000" dirty="0">
                <a:latin typeface="Arial Black" panose="020B0A04020102020204" pitchFamily="34" charset="0"/>
              </a:rPr>
              <a:t>Dr</a:t>
            </a:r>
            <a:r>
              <a:rPr lang="tr-TR" sz="2000" dirty="0">
                <a:latin typeface="Arial Black" panose="020B0A04020102020204" pitchFamily="34" charset="0"/>
              </a:rPr>
              <a:t>. </a:t>
            </a:r>
            <a:r>
              <a:rPr lang="en-US" sz="2000" dirty="0">
                <a:latin typeface="Arial Black" panose="020B0A04020102020204" pitchFamily="34" charset="0"/>
              </a:rPr>
              <a:t>Mohamed Ibrahim</a:t>
            </a:r>
            <a:endParaRPr lang="tr-TR" sz="2000" dirty="0">
              <a:latin typeface="Arial Black" panose="020B0A04020102020204" pitchFamily="34" charset="0"/>
            </a:endParaRPr>
          </a:p>
          <a:p>
            <a:r>
              <a:rPr lang="tr-TR" sz="1600" dirty="0">
                <a:solidFill>
                  <a:schemeClr val="tx1">
                    <a:lumMod val="65000"/>
                    <a:lumOff val="35000"/>
                  </a:schemeClr>
                </a:solidFill>
                <a:latin typeface="Arial Black" panose="020B0A04020102020204" pitchFamily="34" charset="0"/>
              </a:rPr>
              <a:t>College of Education, ATU</a:t>
            </a:r>
            <a:endParaRPr lang="en-US" sz="1600" dirty="0">
              <a:solidFill>
                <a:schemeClr val="tx1">
                  <a:lumMod val="65000"/>
                  <a:lumOff val="35000"/>
                </a:schemeClr>
              </a:solidFill>
              <a:latin typeface="Arial Black" panose="020B0A04020102020204" pitchFamily="34" charset="0"/>
            </a:endParaRPr>
          </a:p>
          <a:p>
            <a:endParaRPr lang="tr-TR" sz="1600" dirty="0">
              <a:solidFill>
                <a:schemeClr val="tx1">
                  <a:lumMod val="65000"/>
                  <a:lumOff val="35000"/>
                </a:schemeClr>
              </a:solidFill>
              <a:latin typeface="Arial Black" panose="020B0A04020102020204" pitchFamily="34" charset="0"/>
            </a:endParaRPr>
          </a:p>
        </p:txBody>
      </p:sp>
    </p:spTree>
    <p:extLst>
      <p:ext uri="{BB962C8B-B14F-4D97-AF65-F5344CB8AC3E}">
        <p14:creationId xmlns:p14="http://schemas.microsoft.com/office/powerpoint/2010/main" val="1266417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Findings</a:t>
            </a:r>
            <a:endParaRPr lang="en-US" dirty="0"/>
          </a:p>
        </p:txBody>
      </p:sp>
      <p:pic>
        <p:nvPicPr>
          <p:cNvPr id="6" name="Content Placeholder 5"/>
          <p:cNvPicPr>
            <a:picLocks noGrp="1"/>
          </p:cNvPicPr>
          <p:nvPr>
            <p:ph idx="1"/>
          </p:nvPr>
        </p:nvPicPr>
        <p:blipFill>
          <a:blip r:embed="rId2"/>
          <a:stretch>
            <a:fillRect/>
          </a:stretch>
        </p:blipFill>
        <p:spPr>
          <a:xfrm>
            <a:off x="2200276" y="1866900"/>
            <a:ext cx="7632954" cy="43815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4FAB73BC-B049-4115-A692-8D63A059BFB8}" type="slidenum">
              <a:rPr lang="en-US" smtClean="0"/>
              <a:pPr/>
              <a:t>10</a:t>
            </a:fld>
            <a:endParaRPr lang="en-US" dirty="0"/>
          </a:p>
        </p:txBody>
      </p:sp>
    </p:spTree>
    <p:extLst>
      <p:ext uri="{BB962C8B-B14F-4D97-AF65-F5344CB8AC3E}">
        <p14:creationId xmlns:p14="http://schemas.microsoft.com/office/powerpoint/2010/main" val="38757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Method Phase #2</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For exploring the effect of asynchronous teaching on learner success, this study used a mixed-methods approach in order to answer the following research questions:</a:t>
            </a:r>
          </a:p>
          <a:p>
            <a:pPr marL="0" indent="0">
              <a:buNone/>
            </a:pPr>
            <a:r>
              <a:rPr lang="en-US" dirty="0"/>
              <a:t> </a:t>
            </a:r>
          </a:p>
          <a:p>
            <a:pPr marL="457200" lvl="0" indent="-457200">
              <a:buFont typeface="+mj-lt"/>
              <a:buAutoNum type="arabicPeriod"/>
            </a:pPr>
            <a:r>
              <a:rPr lang="en-US" dirty="0"/>
              <a:t>What are the characteristics of learners’ who were failures and outperformers?</a:t>
            </a:r>
          </a:p>
          <a:p>
            <a:pPr marL="457200" lvl="0" indent="-457200">
              <a:buFont typeface="+mj-lt"/>
              <a:buAutoNum type="arabicPeriod"/>
            </a:pPr>
            <a:r>
              <a:rPr lang="en-US" dirty="0"/>
              <a:t>To what extend learning styles, motivation and self-regulation affects learners’ success? </a:t>
            </a:r>
          </a:p>
          <a:p>
            <a:pPr marL="457200" lvl="0" indent="-457200">
              <a:buFont typeface="+mj-lt"/>
              <a:buAutoNum type="arabicPeriod"/>
            </a:pPr>
            <a:r>
              <a:rPr lang="en-US" dirty="0"/>
              <a:t>Does any of Moodle engagement analytics have a positive predictive relationship with learner success and with all other predictors?</a:t>
            </a:r>
          </a:p>
          <a:p>
            <a:pPr marL="457200" lvl="0" indent="-457200">
              <a:buFont typeface="+mj-lt"/>
              <a:buAutoNum type="arabicPeriod"/>
            </a:pPr>
            <a:r>
              <a:rPr lang="en-US" dirty="0"/>
              <a:t>What variables come to forefront in the learner's academic success according to the prediction model generated by using learners’ Moodle engagement and characteristic variables?</a:t>
            </a:r>
          </a:p>
          <a:p>
            <a:pPr marL="457200" lvl="0" indent="-457200">
              <a:buFont typeface="+mj-lt"/>
              <a:buAutoNum type="arabicPeriod"/>
            </a:pPr>
            <a:r>
              <a:rPr lang="en-US" dirty="0"/>
              <a:t>What are learners’ perceptions about their teaching-learning process?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3638437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a:t>Course Navigation for Adaptive Learning in Moodle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8" name="Content Placeholder 7"/>
          <p:cNvPicPr>
            <a:picLocks noGrp="1"/>
          </p:cNvPicPr>
          <p:nvPr>
            <p:ph sz="half" idx="1"/>
          </p:nvPr>
        </p:nvPicPr>
        <p:blipFill>
          <a:blip r:embed="rId2"/>
          <a:stretch>
            <a:fillRect/>
          </a:stretch>
        </p:blipFill>
        <p:spPr>
          <a:xfrm>
            <a:off x="1309540" y="2193925"/>
            <a:ext cx="4275432" cy="3978275"/>
          </a:xfrm>
          <a:prstGeom prst="rect">
            <a:avLst/>
          </a:prstGeom>
          <a:ln>
            <a:noFill/>
          </a:ln>
          <a:effectLst>
            <a:outerShdw blurRad="292100" dist="139700" dir="2700000" algn="tl" rotWithShape="0">
              <a:srgbClr val="333333">
                <a:alpha val="65000"/>
              </a:srgbClr>
            </a:outerShdw>
          </a:effectLst>
        </p:spPr>
      </p:pic>
      <p:pic>
        <p:nvPicPr>
          <p:cNvPr id="11" name="image4.png"/>
          <p:cNvPicPr>
            <a:picLocks noGrp="1"/>
          </p:cNvPicPr>
          <p:nvPr>
            <p:ph sz="half" idx="2"/>
          </p:nvPr>
        </p:nvPicPr>
        <p:blipFill>
          <a:blip r:embed="rId3"/>
          <a:srcRect/>
          <a:stretch>
            <a:fillRect/>
          </a:stretch>
        </p:blipFill>
        <p:spPr>
          <a:xfrm>
            <a:off x="5937469" y="2872596"/>
            <a:ext cx="5725443" cy="2173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5383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dirty="0"/>
              <a:t>Sample of the Study</a:t>
            </a:r>
            <a:endParaRPr lang="en-US" dirty="0"/>
          </a:p>
        </p:txBody>
      </p:sp>
      <p:sp>
        <p:nvSpPr>
          <p:cNvPr id="3" name="Content Placeholder 2"/>
          <p:cNvSpPr>
            <a:spLocks noGrp="1"/>
          </p:cNvSpPr>
          <p:nvPr>
            <p:ph sz="half" idx="1"/>
          </p:nvPr>
        </p:nvSpPr>
        <p:spPr/>
        <p:txBody>
          <a:bodyPr>
            <a:normAutofit/>
          </a:bodyPr>
          <a:lstStyle/>
          <a:p>
            <a:r>
              <a:rPr lang="en-US" dirty="0"/>
              <a:t>The course named Information and Communication Technologies 101 (ICT 101) at beginner level is offered to 3765 registered users of 17 faculties and 75 departments as fully asynchronous online activities. Of 2345 freshmen students who used learning management system actively, a total of 1449 students were considered for this study who answered all the scales and surveys besides actively using the Moodle learning management system. </a:t>
            </a:r>
          </a:p>
        </p:txBody>
      </p:sp>
      <p:sp>
        <p:nvSpPr>
          <p:cNvPr id="4" name="Content Placeholder 3"/>
          <p:cNvSpPr>
            <a:spLocks noGrp="1"/>
          </p:cNvSpPr>
          <p:nvPr>
            <p:ph sz="half" idx="2"/>
          </p:nvPr>
        </p:nvSpPr>
        <p:spPr/>
        <p:txBody>
          <a:bodyPr>
            <a:normAutofit/>
          </a:bodyPr>
          <a:lstStyle/>
          <a:p>
            <a:r>
              <a:rPr lang="en-US" dirty="0"/>
              <a:t>Hence, 476 female and 973 male learners aged between 19-75 of whom having 1322 unemployed and 117 employed status were formed the working group of the study for quantitative measures. However, only 108 students provided answers to the follow-up survey consisting of 8 open-ended questions.</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37477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tr-TR" dirty="0"/>
              <a:t>Data Collection</a:t>
            </a:r>
            <a:endParaRPr lang="en-US" dirty="0"/>
          </a:p>
        </p:txBody>
      </p:sp>
      <p:sp>
        <p:nvSpPr>
          <p:cNvPr id="8" name="Text Placeholder 7"/>
          <p:cNvSpPr>
            <a:spLocks noGrp="1"/>
          </p:cNvSpPr>
          <p:nvPr>
            <p:ph type="body" idx="1"/>
          </p:nvPr>
        </p:nvSpPr>
        <p:spPr/>
        <p:txBody>
          <a:bodyPr/>
          <a:lstStyle/>
          <a:p>
            <a:r>
              <a:rPr lang="tr-TR" dirty="0"/>
              <a:t>Moodle Analytics (QUANTITATIVE)</a:t>
            </a:r>
            <a:endParaRPr lang="en-US" dirty="0"/>
          </a:p>
        </p:txBody>
      </p:sp>
      <p:sp>
        <p:nvSpPr>
          <p:cNvPr id="9" name="Text Placeholder 8"/>
          <p:cNvSpPr>
            <a:spLocks noGrp="1"/>
          </p:cNvSpPr>
          <p:nvPr>
            <p:ph type="body" sz="quarter" idx="3"/>
          </p:nvPr>
        </p:nvSpPr>
        <p:spPr/>
        <p:txBody>
          <a:bodyPr/>
          <a:lstStyle/>
          <a:p>
            <a:r>
              <a:rPr lang="tr-TR" dirty="0"/>
              <a:t>Open-ended Questions (QUALITATIVE)</a:t>
            </a:r>
            <a:endParaRPr lang="en-US" dirty="0"/>
          </a:p>
        </p:txBody>
      </p:sp>
      <p:sp>
        <p:nvSpPr>
          <p:cNvPr id="10" name="Content Placeholder 9"/>
          <p:cNvSpPr>
            <a:spLocks noGrp="1"/>
          </p:cNvSpPr>
          <p:nvPr>
            <p:ph sz="quarter" idx="4"/>
          </p:nvPr>
        </p:nvSpPr>
        <p:spPr/>
        <p:txBody>
          <a:bodyPr>
            <a:normAutofit fontScale="55000" lnSpcReduction="20000"/>
          </a:bodyPr>
          <a:lstStyle/>
          <a:p>
            <a:pPr marL="457200" lvl="0" indent="-457200">
              <a:buFont typeface="+mj-lt"/>
              <a:buAutoNum type="arabicPeriod"/>
            </a:pPr>
            <a:r>
              <a:rPr lang="en-US" sz="2200" dirty="0"/>
              <a:t>To what extend do you feel self-confident about technology literacy? Can you explain that?</a:t>
            </a:r>
          </a:p>
          <a:p>
            <a:pPr marL="457200" lvl="0" indent="-457200">
              <a:buFont typeface="+mj-lt"/>
              <a:buAutoNum type="arabicPeriod"/>
            </a:pPr>
            <a:r>
              <a:rPr lang="en-US" sz="2200" dirty="0"/>
              <a:t>Do you think that you are successfully attending ICT courses? Why is that?</a:t>
            </a:r>
          </a:p>
          <a:p>
            <a:pPr marL="457200" lvl="0" indent="-457200">
              <a:buFont typeface="+mj-lt"/>
              <a:buAutoNum type="arabicPeriod"/>
            </a:pPr>
            <a:r>
              <a:rPr lang="en-US" sz="2200" dirty="0"/>
              <a:t>Were the materials presented in the ICT course instructive? Why is that?</a:t>
            </a:r>
          </a:p>
          <a:p>
            <a:pPr marL="457200" lvl="0" indent="-457200">
              <a:buFont typeface="+mj-lt"/>
              <a:buAutoNum type="arabicPeriod"/>
            </a:pPr>
            <a:r>
              <a:rPr lang="en-US" sz="2200" dirty="0"/>
              <a:t>How do you think was the structure of the flow of ICT courses? Why is that?</a:t>
            </a:r>
          </a:p>
          <a:p>
            <a:pPr marL="457200" lvl="0" indent="-457200">
              <a:buFont typeface="+mj-lt"/>
              <a:buAutoNum type="arabicPeriod"/>
            </a:pPr>
            <a:r>
              <a:rPr lang="en-US" sz="2200" dirty="0"/>
              <a:t>Were the interactive assessment opportunities in the content of the ICT courses adequate? Why is that?</a:t>
            </a:r>
          </a:p>
          <a:p>
            <a:pPr marL="457200" lvl="0" indent="-457200">
              <a:buFont typeface="+mj-lt"/>
              <a:buAutoNum type="arabicPeriod"/>
            </a:pPr>
            <a:r>
              <a:rPr lang="en-US" sz="2200" dirty="0"/>
              <a:t>What kind of activities would you like to have in ICT course content? Why is that?</a:t>
            </a:r>
          </a:p>
          <a:p>
            <a:pPr marL="457200" lvl="0" indent="-457200">
              <a:buFont typeface="+mj-lt"/>
              <a:buAutoNum type="arabicPeriod"/>
            </a:pPr>
            <a:r>
              <a:rPr lang="en-US" sz="2200" dirty="0"/>
              <a:t>In case of what kind of e-Learning opportunities would you be more actively involved in the system?</a:t>
            </a:r>
          </a:p>
          <a:p>
            <a:pPr marL="457200" lvl="0" indent="-457200">
              <a:buFont typeface="+mj-lt"/>
              <a:buAutoNum type="arabicPeriod"/>
            </a:pPr>
            <a:r>
              <a:rPr lang="en-US" sz="2200" dirty="0"/>
              <a:t>Do you think you have a personal digital learning culture? Why is that?</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14</a:t>
            </a:fld>
            <a:endParaRPr lang="en-US" dirty="0"/>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3211190517"/>
              </p:ext>
            </p:extLst>
          </p:nvPr>
        </p:nvGraphicFramePr>
        <p:xfrm>
          <a:off x="1067117" y="2829389"/>
          <a:ext cx="5143902" cy="3543854"/>
        </p:xfrm>
        <a:graphic>
          <a:graphicData uri="http://schemas.openxmlformats.org/drawingml/2006/table">
            <a:tbl>
              <a:tblPr>
                <a:tableStyleId>{2D5ABB26-0587-4C30-8999-92F81FD0307C}</a:tableStyleId>
              </a:tblPr>
              <a:tblGrid>
                <a:gridCol w="2928201">
                  <a:extLst>
                    <a:ext uri="{9D8B030D-6E8A-4147-A177-3AD203B41FA5}">
                      <a16:colId xmlns:a16="http://schemas.microsoft.com/office/drawing/2014/main" val="3592572645"/>
                    </a:ext>
                  </a:extLst>
                </a:gridCol>
                <a:gridCol w="2215701">
                  <a:extLst>
                    <a:ext uri="{9D8B030D-6E8A-4147-A177-3AD203B41FA5}">
                      <a16:colId xmlns:a16="http://schemas.microsoft.com/office/drawing/2014/main" val="691348498"/>
                    </a:ext>
                  </a:extLst>
                </a:gridCol>
              </a:tblGrid>
              <a:tr h="284417">
                <a:tc>
                  <a:txBody>
                    <a:bodyPr/>
                    <a:lstStyle/>
                    <a:p>
                      <a:pPr marL="0" marR="0" algn="ctr">
                        <a:lnSpc>
                          <a:spcPct val="115000"/>
                        </a:lnSpc>
                        <a:spcBef>
                          <a:spcPts val="0"/>
                        </a:spcBef>
                        <a:spcAft>
                          <a:spcPts val="0"/>
                        </a:spcAft>
                      </a:pPr>
                      <a:r>
                        <a:rPr lang="en-US" sz="1200">
                          <a:effectLst/>
                          <a:highlight>
                            <a:srgbClr val="FFFFFF"/>
                          </a:highlight>
                        </a:rPr>
                        <a:t>Quantity</a:t>
                      </a:r>
                      <a:endParaRPr lang="en-US" sz="1200">
                        <a:effectLst/>
                        <a:latin typeface="Arial" panose="020B0604020202020204" pitchFamily="34" charset="0"/>
                        <a:ea typeface="Arial" panose="020B0604020202020204" pitchFamily="34" charset="0"/>
                      </a:endParaRPr>
                    </a:p>
                  </a:txBody>
                  <a:tcPr marL="53542" marR="53542" marT="53542" marB="53542"/>
                </a:tc>
                <a:tc>
                  <a:txBody>
                    <a:bodyPr/>
                    <a:lstStyle/>
                    <a:p>
                      <a:pPr marL="0" marR="0" algn="ctr">
                        <a:lnSpc>
                          <a:spcPct val="115000"/>
                        </a:lnSpc>
                        <a:spcBef>
                          <a:spcPts val="0"/>
                        </a:spcBef>
                        <a:spcAft>
                          <a:spcPts val="0"/>
                        </a:spcAft>
                      </a:pPr>
                      <a:r>
                        <a:rPr lang="en-US" sz="1200">
                          <a:effectLst/>
                          <a:highlight>
                            <a:srgbClr val="FFFFFF"/>
                          </a:highlight>
                        </a:rPr>
                        <a:t>Quality</a:t>
                      </a:r>
                      <a:endParaRPr lang="en-US" sz="1200">
                        <a:effectLst/>
                        <a:latin typeface="Arial" panose="020B0604020202020204" pitchFamily="34" charset="0"/>
                        <a:ea typeface="Arial" panose="020B0604020202020204" pitchFamily="34" charset="0"/>
                      </a:endParaRPr>
                    </a:p>
                  </a:txBody>
                  <a:tcPr marL="53542" marR="53542" marT="53542" marB="53542"/>
                </a:tc>
                <a:extLst>
                  <a:ext uri="{0D108BD9-81ED-4DB2-BD59-A6C34878D82A}">
                    <a16:rowId xmlns:a16="http://schemas.microsoft.com/office/drawing/2014/main" val="3363145013"/>
                  </a:ext>
                </a:extLst>
              </a:tr>
              <a:tr h="2057740">
                <a:tc>
                  <a:txBody>
                    <a:bodyPr/>
                    <a:lstStyle/>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clicks on the exam (viewing)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submits on the exam (finishing)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clicks on the </a:t>
                      </a:r>
                      <a:r>
                        <a:rPr lang="en-US" sz="1200" u="none" strike="noStrike" dirty="0" err="1">
                          <a:effectLst/>
                          <a:highlight>
                            <a:srgbClr val="FFFFFF"/>
                          </a:highlight>
                        </a:rPr>
                        <a:t>scorm</a:t>
                      </a:r>
                      <a:r>
                        <a:rPr lang="en-US" sz="1200" u="none" strike="noStrike" dirty="0">
                          <a:effectLst/>
                          <a:highlight>
                            <a:srgbClr val="FFFFFF"/>
                          </a:highlight>
                        </a:rPr>
                        <a:t> (viewing)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clicks on the external link (viewing)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clicks on the video (viewing)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clicks on the discussion forum (viewing)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creations on the discussion topic (creating)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creations on the topic post (creating)</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actions on all component (creating, viewing, updating etc.)</a:t>
                      </a:r>
                      <a:endParaRPr lang="en-US" sz="1200" u="none" strike="noStrike" dirty="0">
                        <a:effectLst/>
                        <a:latin typeface="Arial" panose="020B0604020202020204" pitchFamily="34" charset="0"/>
                        <a:ea typeface="Arial" panose="020B0604020202020204" pitchFamily="34" charset="0"/>
                      </a:endParaRPr>
                    </a:p>
                  </a:txBody>
                  <a:tcPr marL="53542" marR="53542" marT="53542" marB="53542"/>
                </a:tc>
                <a:tc>
                  <a:txBody>
                    <a:bodyPr/>
                    <a:lstStyle/>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number of badges received by system interactions.</a:t>
                      </a:r>
                      <a:endParaRPr lang="en-US" sz="1200" u="none" strike="noStrike" dirty="0">
                        <a:effectLst/>
                      </a:endParaRPr>
                    </a:p>
                    <a:p>
                      <a:pPr marL="342900" marR="0" lvl="0" indent="-342900">
                        <a:lnSpc>
                          <a:spcPct val="115000"/>
                        </a:lnSpc>
                        <a:spcBef>
                          <a:spcPts val="0"/>
                        </a:spcBef>
                        <a:spcAft>
                          <a:spcPts val="0"/>
                        </a:spcAft>
                        <a:buFont typeface="+mj-lt"/>
                        <a:buAutoNum type="arabicPeriod"/>
                      </a:pPr>
                      <a:r>
                        <a:rPr lang="en-US" sz="1200" u="none" strike="noStrike" dirty="0">
                          <a:effectLst/>
                          <a:highlight>
                            <a:srgbClr val="FFFFFF"/>
                          </a:highlight>
                        </a:rPr>
                        <a:t>Total working duration in course.</a:t>
                      </a:r>
                      <a:endParaRPr lang="en-US" sz="1200" u="none" strike="noStrike" dirty="0">
                        <a:effectLst/>
                        <a:latin typeface="Arial" panose="020B0604020202020204" pitchFamily="34" charset="0"/>
                        <a:ea typeface="Arial" panose="020B0604020202020204" pitchFamily="34" charset="0"/>
                      </a:endParaRPr>
                    </a:p>
                  </a:txBody>
                  <a:tcPr marL="53542" marR="53542" marT="53542" marB="53542"/>
                </a:tc>
                <a:extLst>
                  <a:ext uri="{0D108BD9-81ED-4DB2-BD59-A6C34878D82A}">
                    <a16:rowId xmlns:a16="http://schemas.microsoft.com/office/drawing/2014/main" val="2879504832"/>
                  </a:ext>
                </a:extLst>
              </a:tr>
            </a:tbl>
          </a:graphicData>
        </a:graphic>
      </p:graphicFrame>
      <p:sp>
        <p:nvSpPr>
          <p:cNvPr id="11" name="TextBox 10"/>
          <p:cNvSpPr txBox="1"/>
          <p:nvPr/>
        </p:nvSpPr>
        <p:spPr>
          <a:xfrm>
            <a:off x="4038288" y="5103233"/>
            <a:ext cx="2249334" cy="11695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400" b="1" dirty="0"/>
              <a:t>Self-Regulation Survey</a:t>
            </a:r>
            <a:endParaRPr lang="en-US" sz="1400" dirty="0"/>
          </a:p>
          <a:p>
            <a:r>
              <a:rPr lang="en-US" sz="1400" b="1" dirty="0"/>
              <a:t>e-Readiness Scale</a:t>
            </a:r>
          </a:p>
          <a:p>
            <a:r>
              <a:rPr lang="en-US" sz="1400" b="1" dirty="0"/>
              <a:t>e-Learning Styles Survey</a:t>
            </a:r>
            <a:endParaRPr lang="tr-TR" sz="1400" b="1" dirty="0"/>
          </a:p>
          <a:p>
            <a:pPr algn="ctr"/>
            <a:r>
              <a:rPr lang="tr-TR" sz="1400" dirty="0"/>
              <a:t>&amp;</a:t>
            </a:r>
            <a:br>
              <a:rPr lang="en-US" sz="1400" dirty="0"/>
            </a:br>
            <a:r>
              <a:rPr lang="en-US" sz="1400" b="1" dirty="0"/>
              <a:t>Academic Success</a:t>
            </a:r>
            <a:endParaRPr lang="en-US" sz="1400" dirty="0"/>
          </a:p>
        </p:txBody>
      </p:sp>
    </p:spTree>
    <p:extLst>
      <p:ext uri="{BB962C8B-B14F-4D97-AF65-F5344CB8AC3E}">
        <p14:creationId xmlns:p14="http://schemas.microsoft.com/office/powerpoint/2010/main" val="490630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tr-TR" sz="3200" dirty="0"/>
              <a:t>Findings</a:t>
            </a:r>
            <a:endParaRPr lang="en-US" sz="3200"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774613472"/>
              </p:ext>
            </p:extLst>
          </p:nvPr>
        </p:nvGraphicFramePr>
        <p:xfrm>
          <a:off x="1069848" y="2073128"/>
          <a:ext cx="4468309" cy="2675392"/>
        </p:xfrm>
        <a:graphic>
          <a:graphicData uri="http://schemas.openxmlformats.org/drawingml/2006/table">
            <a:tbl>
              <a:tblPr>
                <a:effectLst>
                  <a:outerShdw blurRad="50800" dist="38100" dir="2700000" algn="tl" rotWithShape="0">
                    <a:prstClr val="black">
                      <a:alpha val="40000"/>
                    </a:prstClr>
                  </a:outerShdw>
                </a:effectLst>
                <a:tableStyleId>{B301B821-A1FF-4177-AEE7-76D212191A09}</a:tableStyleId>
              </a:tblPr>
              <a:tblGrid>
                <a:gridCol w="941887">
                  <a:extLst>
                    <a:ext uri="{9D8B030D-6E8A-4147-A177-3AD203B41FA5}">
                      <a16:colId xmlns:a16="http://schemas.microsoft.com/office/drawing/2014/main" val="4227873387"/>
                    </a:ext>
                  </a:extLst>
                </a:gridCol>
                <a:gridCol w="587737">
                  <a:extLst>
                    <a:ext uri="{9D8B030D-6E8A-4147-A177-3AD203B41FA5}">
                      <a16:colId xmlns:a16="http://schemas.microsoft.com/office/drawing/2014/main" val="2093984942"/>
                    </a:ext>
                  </a:extLst>
                </a:gridCol>
                <a:gridCol w="587737">
                  <a:extLst>
                    <a:ext uri="{9D8B030D-6E8A-4147-A177-3AD203B41FA5}">
                      <a16:colId xmlns:a16="http://schemas.microsoft.com/office/drawing/2014/main" val="3270017068"/>
                    </a:ext>
                  </a:extLst>
                </a:gridCol>
                <a:gridCol w="587737">
                  <a:extLst>
                    <a:ext uri="{9D8B030D-6E8A-4147-A177-3AD203B41FA5}">
                      <a16:colId xmlns:a16="http://schemas.microsoft.com/office/drawing/2014/main" val="1408856718"/>
                    </a:ext>
                  </a:extLst>
                </a:gridCol>
                <a:gridCol w="587737">
                  <a:extLst>
                    <a:ext uri="{9D8B030D-6E8A-4147-A177-3AD203B41FA5}">
                      <a16:colId xmlns:a16="http://schemas.microsoft.com/office/drawing/2014/main" val="1674140324"/>
                    </a:ext>
                  </a:extLst>
                </a:gridCol>
                <a:gridCol w="587737">
                  <a:extLst>
                    <a:ext uri="{9D8B030D-6E8A-4147-A177-3AD203B41FA5}">
                      <a16:colId xmlns:a16="http://schemas.microsoft.com/office/drawing/2014/main" val="784419116"/>
                    </a:ext>
                  </a:extLst>
                </a:gridCol>
                <a:gridCol w="587737">
                  <a:extLst>
                    <a:ext uri="{9D8B030D-6E8A-4147-A177-3AD203B41FA5}">
                      <a16:colId xmlns:a16="http://schemas.microsoft.com/office/drawing/2014/main" val="1575177916"/>
                    </a:ext>
                  </a:extLst>
                </a:gridCol>
              </a:tblGrid>
              <a:tr h="384866">
                <a:tc>
                  <a:txBody>
                    <a:bodyPr/>
                    <a:lstStyle/>
                    <a:p>
                      <a:pPr marL="0" marR="0">
                        <a:lnSpc>
                          <a:spcPct val="115000"/>
                        </a:lnSpc>
                        <a:spcBef>
                          <a:spcPts val="0"/>
                        </a:spcBef>
                        <a:spcAft>
                          <a:spcPts val="0"/>
                        </a:spcAft>
                      </a:pPr>
                      <a:r>
                        <a:rPr lang="en-US" sz="1200" b="1">
                          <a:effectLst/>
                          <a:highlight>
                            <a:srgbClr val="FFFFFF"/>
                          </a:highlight>
                        </a:rPr>
                        <a:t>Method</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a:effectLst/>
                          <a:highlight>
                            <a:srgbClr val="FFFFFF"/>
                          </a:highlight>
                        </a:rPr>
                        <a:t>AUC</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a:effectLst/>
                          <a:highlight>
                            <a:srgbClr val="FFFFFF"/>
                          </a:highlight>
                        </a:rPr>
                        <a:t>CA</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a:effectLst/>
                          <a:highlight>
                            <a:srgbClr val="FFFFFF"/>
                          </a:highlight>
                        </a:rPr>
                        <a:t>F1</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a:effectLst/>
                          <a:highlight>
                            <a:srgbClr val="FFFFFF"/>
                          </a:highlight>
                        </a:rPr>
                        <a:t>Precision</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a:effectLst/>
                          <a:highlight>
                            <a:srgbClr val="FFFFFF"/>
                          </a:highlight>
                        </a:rPr>
                        <a:t>Recall</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dirty="0" err="1">
                          <a:effectLst/>
                          <a:highlight>
                            <a:srgbClr val="FFFFFF"/>
                          </a:highlight>
                        </a:rPr>
                        <a:t>LogLoss</a:t>
                      </a:r>
                      <a:endParaRPr lang="en-US" sz="1600" b="1"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980488258"/>
                  </a:ext>
                </a:extLst>
              </a:tr>
              <a:tr h="202838">
                <a:tc>
                  <a:txBody>
                    <a:bodyPr/>
                    <a:lstStyle/>
                    <a:p>
                      <a:pPr marL="0" marR="0">
                        <a:lnSpc>
                          <a:spcPct val="115000"/>
                        </a:lnSpc>
                        <a:spcBef>
                          <a:spcPts val="0"/>
                        </a:spcBef>
                        <a:spcAft>
                          <a:spcPts val="0"/>
                        </a:spcAft>
                      </a:pPr>
                      <a:r>
                        <a:rPr lang="en-US" sz="1200" b="1" dirty="0">
                          <a:effectLst/>
                          <a:highlight>
                            <a:srgbClr val="FFFFFF"/>
                          </a:highlight>
                        </a:rPr>
                        <a:t>Tree</a:t>
                      </a:r>
                      <a:endParaRPr lang="en-US" sz="1600" b="1" dirty="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0,668</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0,644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0,644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0,645</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0,644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0,651</a:t>
                      </a:r>
                      <a:endParaRPr lang="en-US" sz="16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3251977484"/>
                  </a:ext>
                </a:extLst>
              </a:tr>
              <a:tr h="238426">
                <a:tc>
                  <a:txBody>
                    <a:bodyPr/>
                    <a:lstStyle/>
                    <a:p>
                      <a:pPr marL="0" marR="0">
                        <a:lnSpc>
                          <a:spcPct val="115000"/>
                        </a:lnSpc>
                        <a:spcBef>
                          <a:spcPts val="0"/>
                        </a:spcBef>
                        <a:spcAft>
                          <a:spcPts val="0"/>
                        </a:spcAft>
                      </a:pPr>
                      <a:r>
                        <a:rPr lang="en-US" sz="1200" b="1">
                          <a:effectLst/>
                          <a:highlight>
                            <a:srgbClr val="FFFFFF"/>
                          </a:highlight>
                        </a:rPr>
                        <a:t>Naive Bayes</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b="1" dirty="0">
                          <a:solidFill>
                            <a:srgbClr val="FF0000"/>
                          </a:solidFill>
                          <a:effectLst/>
                          <a:highlight>
                            <a:srgbClr val="FFFFFF"/>
                          </a:highlight>
                        </a:rPr>
                        <a:t>0,678</a:t>
                      </a:r>
                      <a:endParaRPr lang="en-US" sz="1600" b="1" dirty="0">
                        <a:solidFill>
                          <a:srgbClr val="FF0000"/>
                        </a:solidFill>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0,633</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0,633</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0,632</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0,633</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0,701</a:t>
                      </a:r>
                      <a:endParaRPr lang="en-US" sz="16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728992342"/>
                  </a:ext>
                </a:extLst>
              </a:tr>
              <a:tr h="384866">
                <a:tc>
                  <a:txBody>
                    <a:bodyPr/>
                    <a:lstStyle/>
                    <a:p>
                      <a:pPr marL="0" marR="0">
                        <a:lnSpc>
                          <a:spcPct val="115000"/>
                        </a:lnSpc>
                        <a:spcBef>
                          <a:spcPts val="0"/>
                        </a:spcBef>
                        <a:spcAft>
                          <a:spcPts val="0"/>
                        </a:spcAft>
                      </a:pPr>
                      <a:r>
                        <a:rPr lang="en-US" sz="1200" b="1">
                          <a:effectLst/>
                          <a:highlight>
                            <a:srgbClr val="FFFFFF"/>
                          </a:highlight>
                        </a:rPr>
                        <a:t>Neural Network</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0,652</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0,625</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0,624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0,624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0,625</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0,813</a:t>
                      </a:r>
                      <a:endParaRPr lang="en-US" sz="16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2733549442"/>
                  </a:ext>
                </a:extLst>
              </a:tr>
              <a:tr h="245572">
                <a:tc>
                  <a:txBody>
                    <a:bodyPr/>
                    <a:lstStyle/>
                    <a:p>
                      <a:pPr marL="0" marR="0">
                        <a:lnSpc>
                          <a:spcPct val="115000"/>
                        </a:lnSpc>
                        <a:spcBef>
                          <a:spcPts val="0"/>
                        </a:spcBef>
                        <a:spcAft>
                          <a:spcPts val="0"/>
                        </a:spcAft>
                      </a:pPr>
                      <a:r>
                        <a:rPr lang="en-US" sz="1200" b="1">
                          <a:effectLst/>
                          <a:highlight>
                            <a:srgbClr val="FFFFFF"/>
                          </a:highlight>
                        </a:rPr>
                        <a:t>Random Forest</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0,653</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0,620</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0,619</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0,618</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0,620</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0,928</a:t>
                      </a:r>
                      <a:endParaRPr lang="en-US" sz="16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3904550426"/>
                  </a:ext>
                </a:extLst>
              </a:tr>
              <a:tr h="237378">
                <a:tc>
                  <a:txBody>
                    <a:bodyPr/>
                    <a:lstStyle/>
                    <a:p>
                      <a:pPr marL="0" marR="0">
                        <a:lnSpc>
                          <a:spcPct val="115000"/>
                        </a:lnSpc>
                        <a:spcBef>
                          <a:spcPts val="0"/>
                        </a:spcBef>
                        <a:spcAft>
                          <a:spcPts val="0"/>
                        </a:spcAft>
                      </a:pPr>
                      <a:r>
                        <a:rPr lang="en-US" sz="1200" b="1">
                          <a:effectLst/>
                          <a:highlight>
                            <a:srgbClr val="FFFFFF"/>
                          </a:highlight>
                        </a:rPr>
                        <a:t>SVM</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dirty="0">
                          <a:effectLst/>
                          <a:highlight>
                            <a:srgbClr val="FFFFFF"/>
                          </a:highlight>
                        </a:rPr>
                        <a:t>0,611</a:t>
                      </a:r>
                      <a:endParaRPr lang="en-US" sz="1600" dirty="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0,596</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0,596</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0,596</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0,596</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0,669</a:t>
                      </a:r>
                      <a:endParaRPr lang="en-US" sz="16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2858187939"/>
                  </a:ext>
                </a:extLst>
              </a:tr>
              <a:tr h="359674">
                <a:tc>
                  <a:txBody>
                    <a:bodyPr/>
                    <a:lstStyle/>
                    <a:p>
                      <a:pPr marL="0" marR="0">
                        <a:lnSpc>
                          <a:spcPct val="115000"/>
                        </a:lnSpc>
                        <a:spcBef>
                          <a:spcPts val="0"/>
                        </a:spcBef>
                        <a:spcAft>
                          <a:spcPts val="0"/>
                        </a:spcAft>
                      </a:pPr>
                      <a:r>
                        <a:rPr lang="en-US" sz="1200" b="1">
                          <a:effectLst/>
                          <a:highlight>
                            <a:srgbClr val="FFFFFF"/>
                          </a:highlight>
                        </a:rPr>
                        <a:t>CN2 rule inducer</a:t>
                      </a:r>
                      <a:endParaRPr lang="en-US" sz="1600" b="1">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0,593</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0,584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0,584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0,583</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0,584</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0,831</a:t>
                      </a:r>
                      <a:endParaRPr lang="en-US" sz="16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881045368"/>
                  </a:ext>
                </a:extLst>
              </a:tr>
              <a:tr h="384866">
                <a:tc>
                  <a:txBody>
                    <a:bodyPr/>
                    <a:lstStyle/>
                    <a:p>
                      <a:pPr marL="0" marR="0">
                        <a:lnSpc>
                          <a:spcPct val="115000"/>
                        </a:lnSpc>
                        <a:spcBef>
                          <a:spcPts val="0"/>
                        </a:spcBef>
                        <a:spcAft>
                          <a:spcPts val="0"/>
                        </a:spcAft>
                      </a:pPr>
                      <a:r>
                        <a:rPr lang="en-US" sz="1200" b="1" dirty="0" err="1">
                          <a:effectLst/>
                          <a:highlight>
                            <a:srgbClr val="FFFFFF"/>
                          </a:highlight>
                        </a:rPr>
                        <a:t>kNN</a:t>
                      </a:r>
                      <a:endParaRPr lang="en-US" sz="1600" b="1" dirty="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0,567</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0,515</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0,490</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0,562</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a:effectLst/>
                          <a:highlight>
                            <a:srgbClr val="FFFFFF"/>
                          </a:highlight>
                        </a:rPr>
                        <a:t>0,515</a:t>
                      </a:r>
                      <a:endParaRPr lang="en-US" sz="1600">
                        <a:effectLst/>
                        <a:latin typeface="Arial" panose="020B0604020202020204" pitchFamily="34" charset="0"/>
                        <a:ea typeface="Arial" panose="020B0604020202020204" pitchFamily="34" charset="0"/>
                      </a:endParaRPr>
                    </a:p>
                  </a:txBody>
                  <a:tcPr marL="0" marR="0" marT="0" marB="0"/>
                </a:tc>
                <a:tc>
                  <a:txBody>
                    <a:bodyPr/>
                    <a:lstStyle/>
                    <a:p>
                      <a:pPr marL="0" marR="0" algn="ctr">
                        <a:lnSpc>
                          <a:spcPct val="115000"/>
                        </a:lnSpc>
                        <a:spcBef>
                          <a:spcPts val="0"/>
                        </a:spcBef>
                        <a:spcAft>
                          <a:spcPts val="0"/>
                        </a:spcAft>
                      </a:pPr>
                      <a:r>
                        <a:rPr lang="en-US" sz="1200" dirty="0">
                          <a:effectLst/>
                          <a:highlight>
                            <a:srgbClr val="FFFFFF"/>
                          </a:highlight>
                        </a:rPr>
                        <a:t>3,127</a:t>
                      </a:r>
                      <a:endParaRPr lang="en-US" sz="16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129826437"/>
                  </a:ext>
                </a:extLst>
              </a:tr>
            </a:tbl>
          </a:graphicData>
        </a:graphic>
      </p:graphicFrame>
      <p:sp>
        <p:nvSpPr>
          <p:cNvPr id="5" name="Slide Number Placeholder 4"/>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10" name="image9.png"/>
          <p:cNvPicPr>
            <a:picLocks noGrp="1"/>
          </p:cNvPicPr>
          <p:nvPr>
            <p:ph sz="half" idx="2"/>
          </p:nvPr>
        </p:nvPicPr>
        <p:blipFill>
          <a:blip r:embed="rId2"/>
          <a:srcRect/>
          <a:stretch>
            <a:fillRect/>
          </a:stretch>
        </p:blipFill>
        <p:spPr>
          <a:xfrm>
            <a:off x="5857336" y="1501803"/>
            <a:ext cx="5453792" cy="3944284"/>
          </a:xfrm>
          <a:prstGeom prst="rect">
            <a:avLst/>
          </a:prstGeom>
          <a:ln/>
        </p:spPr>
      </p:pic>
      <p:sp>
        <p:nvSpPr>
          <p:cNvPr id="11" name="TextBox 10"/>
          <p:cNvSpPr txBox="1"/>
          <p:nvPr/>
        </p:nvSpPr>
        <p:spPr>
          <a:xfrm>
            <a:off x="7496531" y="5443699"/>
            <a:ext cx="3192221" cy="461665"/>
          </a:xfrm>
          <a:prstGeom prst="rect">
            <a:avLst/>
          </a:prstGeom>
          <a:noFill/>
        </p:spPr>
        <p:txBody>
          <a:bodyPr wrap="none" rtlCol="0">
            <a:spAutoFit/>
          </a:bodyPr>
          <a:lstStyle/>
          <a:p>
            <a:r>
              <a:rPr lang="en-US" sz="1200" dirty="0"/>
              <a:t>Data Mining Process (Classification Analysis)</a:t>
            </a:r>
            <a:endParaRPr lang="tr-TR" sz="1200" dirty="0"/>
          </a:p>
          <a:p>
            <a:pPr algn="ctr"/>
            <a:r>
              <a:rPr lang="tr-TR" sz="1200" dirty="0"/>
              <a:t>Software - ORANGE</a:t>
            </a:r>
            <a:endParaRPr lang="en-US" sz="1200" dirty="0"/>
          </a:p>
        </p:txBody>
      </p:sp>
      <p:sp>
        <p:nvSpPr>
          <p:cNvPr id="12" name="TextBox 11"/>
          <p:cNvSpPr txBox="1"/>
          <p:nvPr/>
        </p:nvSpPr>
        <p:spPr>
          <a:xfrm>
            <a:off x="1069848" y="4826606"/>
            <a:ext cx="4269905" cy="461665"/>
          </a:xfrm>
          <a:prstGeom prst="rect">
            <a:avLst/>
          </a:prstGeom>
          <a:noFill/>
        </p:spPr>
        <p:txBody>
          <a:bodyPr wrap="square" rtlCol="0">
            <a:spAutoFit/>
          </a:bodyPr>
          <a:lstStyle/>
          <a:p>
            <a:pPr algn="ctr"/>
            <a:r>
              <a:rPr lang="en-US" sz="1200" dirty="0"/>
              <a:t>The Performance of Algorithms in the Classification Model</a:t>
            </a:r>
            <a:r>
              <a:rPr lang="tr-TR" sz="1200" dirty="0"/>
              <a:t> for </a:t>
            </a:r>
            <a:r>
              <a:rPr lang="en-US" sz="1200" dirty="0"/>
              <a:t>Prediction </a:t>
            </a:r>
            <a:r>
              <a:rPr lang="tr-TR" sz="1200" dirty="0"/>
              <a:t>of </a:t>
            </a:r>
            <a:r>
              <a:rPr lang="en-US" sz="1200" dirty="0"/>
              <a:t>Learners’ Academic Success</a:t>
            </a:r>
          </a:p>
        </p:txBody>
      </p:sp>
    </p:spTree>
    <p:extLst>
      <p:ext uri="{BB962C8B-B14F-4D97-AF65-F5344CB8AC3E}">
        <p14:creationId xmlns:p14="http://schemas.microsoft.com/office/powerpoint/2010/main" val="3449855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Findings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6" name="image7.png"/>
          <p:cNvPicPr>
            <a:picLocks noGrp="1"/>
          </p:cNvPicPr>
          <p:nvPr>
            <p:ph sz="half" idx="1"/>
          </p:nvPr>
        </p:nvPicPr>
        <p:blipFill>
          <a:blip r:embed="rId2"/>
          <a:srcRect/>
          <a:stretch>
            <a:fillRect/>
          </a:stretch>
        </p:blipFill>
        <p:spPr>
          <a:xfrm>
            <a:off x="595223" y="2035836"/>
            <a:ext cx="5357003" cy="3007109"/>
          </a:xfrm>
          <a:prstGeom prst="rect">
            <a:avLst/>
          </a:prstGeom>
          <a:ln>
            <a:noFill/>
          </a:ln>
          <a:effectLst>
            <a:outerShdw blurRad="292100" dist="139700" dir="2700000" algn="tl" rotWithShape="0">
              <a:srgbClr val="333333">
                <a:alpha val="65000"/>
              </a:srgbClr>
            </a:outerShdw>
          </a:effectLst>
        </p:spPr>
      </p:pic>
      <p:pic>
        <p:nvPicPr>
          <p:cNvPr id="10" name="image6.png"/>
          <p:cNvPicPr>
            <a:picLocks noGrp="1"/>
          </p:cNvPicPr>
          <p:nvPr>
            <p:ph sz="half" idx="2"/>
          </p:nvPr>
        </p:nvPicPr>
        <p:blipFill rotWithShape="1">
          <a:blip r:embed="rId3"/>
          <a:srcRect t="4575"/>
          <a:stretch/>
        </p:blipFill>
        <p:spPr bwMode="auto">
          <a:xfrm>
            <a:off x="6364288" y="2035836"/>
            <a:ext cx="4946840" cy="300710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Rectangle 10"/>
          <p:cNvSpPr/>
          <p:nvPr/>
        </p:nvSpPr>
        <p:spPr>
          <a:xfrm>
            <a:off x="4286372" y="5454880"/>
            <a:ext cx="3625351" cy="369332"/>
          </a:xfrm>
          <a:prstGeom prst="rect">
            <a:avLst/>
          </a:prstGeom>
        </p:spPr>
        <p:txBody>
          <a:bodyPr wrap="none">
            <a:spAutoFit/>
          </a:bodyPr>
          <a:lstStyle/>
          <a:p>
            <a:r>
              <a:rPr lang="en-US" dirty="0"/>
              <a:t>Rules Derived From Decision Tree</a:t>
            </a:r>
          </a:p>
        </p:txBody>
      </p:sp>
    </p:spTree>
    <p:extLst>
      <p:ext uri="{BB962C8B-B14F-4D97-AF65-F5344CB8AC3E}">
        <p14:creationId xmlns:p14="http://schemas.microsoft.com/office/powerpoint/2010/main" val="1348163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Suggestions by Students </a:t>
            </a:r>
            <a:br>
              <a:rPr lang="tr-TR" dirty="0"/>
            </a:br>
            <a:r>
              <a:rPr lang="tr-TR" dirty="0"/>
              <a:t>for Improvement</a:t>
            </a:r>
            <a:endParaRPr lang="en-US" dirty="0"/>
          </a:p>
        </p:txBody>
      </p:sp>
      <p:sp>
        <p:nvSpPr>
          <p:cNvPr id="3" name="Content Placeholder 2"/>
          <p:cNvSpPr>
            <a:spLocks noGrp="1"/>
          </p:cNvSpPr>
          <p:nvPr>
            <p:ph sz="half" idx="1"/>
          </p:nvPr>
        </p:nvSpPr>
        <p:spPr/>
        <p:txBody>
          <a:bodyPr>
            <a:normAutofit fontScale="92500" lnSpcReduction="20000"/>
          </a:bodyPr>
          <a:lstStyle/>
          <a:p>
            <a:pPr lvl="0"/>
            <a:r>
              <a:rPr lang="en-US" dirty="0"/>
              <a:t>more online and face-to-face practicing environments (14 students)</a:t>
            </a:r>
          </a:p>
          <a:p>
            <a:pPr lvl="0"/>
            <a:r>
              <a:rPr lang="en-US" dirty="0"/>
              <a:t>more visually appealing and entertaining content (12 students)</a:t>
            </a:r>
          </a:p>
          <a:p>
            <a:pPr lvl="0"/>
            <a:r>
              <a:rPr lang="en-US" dirty="0"/>
              <a:t>more animation, puzzle and games (9 students)</a:t>
            </a:r>
          </a:p>
          <a:p>
            <a:pPr lvl="0"/>
            <a:r>
              <a:rPr lang="en-US" dirty="0"/>
              <a:t>sample exams with answers to questions (8 students)</a:t>
            </a:r>
          </a:p>
          <a:p>
            <a:pPr lvl="0"/>
            <a:r>
              <a:rPr lang="en-US" dirty="0"/>
              <a:t>more interactive content and  assessment activities (7 students)</a:t>
            </a:r>
          </a:p>
          <a:p>
            <a:pPr lvl="0"/>
            <a:r>
              <a:rPr lang="en-US" dirty="0"/>
              <a:t>simpler and shorter content (7 students)</a:t>
            </a:r>
          </a:p>
          <a:p>
            <a:endParaRPr lang="en-US" dirty="0"/>
          </a:p>
        </p:txBody>
      </p:sp>
      <p:sp>
        <p:nvSpPr>
          <p:cNvPr id="4" name="Content Placeholder 3"/>
          <p:cNvSpPr>
            <a:spLocks noGrp="1"/>
          </p:cNvSpPr>
          <p:nvPr>
            <p:ph sz="half" idx="2"/>
          </p:nvPr>
        </p:nvSpPr>
        <p:spPr/>
        <p:txBody>
          <a:bodyPr>
            <a:normAutofit fontScale="92500" lnSpcReduction="20000"/>
          </a:bodyPr>
          <a:lstStyle/>
          <a:p>
            <a:pPr lvl="0"/>
            <a:r>
              <a:rPr lang="en-US" dirty="0"/>
              <a:t>more attractive/interactive applications/games (12 students)</a:t>
            </a:r>
          </a:p>
          <a:p>
            <a:pPr lvl="0"/>
            <a:r>
              <a:rPr lang="en-US" dirty="0"/>
              <a:t>virtual live or face-to-face sessions (10 students)</a:t>
            </a:r>
          </a:p>
          <a:p>
            <a:pPr lvl="0"/>
            <a:r>
              <a:rPr lang="en-US" dirty="0"/>
              <a:t>mobile application for those who don't have access to computers (8 students)</a:t>
            </a:r>
          </a:p>
          <a:p>
            <a:pPr lvl="0"/>
            <a:r>
              <a:rPr lang="en-US" dirty="0"/>
              <a:t>shorter and simplified video lectures (8 students)</a:t>
            </a:r>
          </a:p>
          <a:p>
            <a:pPr lvl="0"/>
            <a:r>
              <a:rPr lang="en-US" dirty="0"/>
              <a:t>weekly quizzes or homework’s (6 students)</a:t>
            </a:r>
          </a:p>
          <a:p>
            <a:pPr lvl="0"/>
            <a:r>
              <a:rPr lang="en-US" dirty="0"/>
              <a:t>more trial exams and exam questions (4 students)</a:t>
            </a:r>
          </a:p>
          <a:p>
            <a:pPr lvl="0"/>
            <a:r>
              <a:rPr lang="en-US" dirty="0"/>
              <a:t>more practicing options (3 students)</a:t>
            </a:r>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17</a:t>
            </a:fld>
            <a:endParaRPr lang="en-US" dirty="0"/>
          </a:p>
        </p:txBody>
      </p:sp>
    </p:spTree>
    <p:extLst>
      <p:ext uri="{BB962C8B-B14F-4D97-AF65-F5344CB8AC3E}">
        <p14:creationId xmlns:p14="http://schemas.microsoft.com/office/powerpoint/2010/main" val="1346087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dirty="0"/>
              <a:t>Conclusion</a:t>
            </a:r>
            <a:endParaRPr lang="en-US" dirty="0"/>
          </a:p>
        </p:txBody>
      </p:sp>
      <p:sp>
        <p:nvSpPr>
          <p:cNvPr id="7" name="Content Placeholder 6"/>
          <p:cNvSpPr>
            <a:spLocks noGrp="1"/>
          </p:cNvSpPr>
          <p:nvPr>
            <p:ph idx="1"/>
          </p:nvPr>
        </p:nvSpPr>
        <p:spPr>
          <a:xfrm>
            <a:off x="1069848" y="1768415"/>
            <a:ext cx="10058400" cy="4403785"/>
          </a:xfrm>
        </p:spPr>
        <p:txBody>
          <a:bodyPr>
            <a:noAutofit/>
          </a:bodyPr>
          <a:lstStyle/>
          <a:p>
            <a:pPr lvl="0">
              <a:lnSpc>
                <a:spcPct val="100000"/>
              </a:lnSpc>
            </a:pPr>
            <a:r>
              <a:rPr lang="en-US" sz="1400" dirty="0"/>
              <a:t>Although there is no significant difference between the average of midterm grades of males and females, the average number of clicks, pre-test and final grades of males </a:t>
            </a:r>
            <a:r>
              <a:rPr lang="tr-TR" sz="1400" dirty="0"/>
              <a:t>ws</a:t>
            </a:r>
            <a:r>
              <a:rPr lang="en-US" sz="1400" dirty="0"/>
              <a:t>s higher </a:t>
            </a:r>
            <a:r>
              <a:rPr lang="tr-TR" sz="1400" dirty="0"/>
              <a:t>than </a:t>
            </a:r>
            <a:r>
              <a:rPr lang="en-US" sz="1400" dirty="0"/>
              <a:t>females who has higher average working hours.</a:t>
            </a:r>
          </a:p>
          <a:p>
            <a:pPr lvl="0">
              <a:lnSpc>
                <a:spcPct val="100000"/>
              </a:lnSpc>
            </a:pPr>
            <a:r>
              <a:rPr lang="en-US" sz="1400" dirty="0"/>
              <a:t>At least the half of the group was having high technical skills, high motivation and self-regulation skills and almost all learning styles taken equal advantage of learning online although the learning paths were varied.</a:t>
            </a:r>
          </a:p>
          <a:p>
            <a:pPr lvl="0">
              <a:lnSpc>
                <a:spcPct val="100000"/>
              </a:lnSpc>
            </a:pPr>
            <a:r>
              <a:rPr lang="en-US" sz="1400" dirty="0"/>
              <a:t>Technical skills and learning style of logical were among the variables who had a positive effect on academic performance mostly.</a:t>
            </a:r>
          </a:p>
          <a:p>
            <a:pPr lvl="0">
              <a:lnSpc>
                <a:spcPct val="100000"/>
              </a:lnSpc>
            </a:pPr>
            <a:r>
              <a:rPr lang="en-US" sz="1400" dirty="0"/>
              <a:t>It is observed that there is a positive and low level significant relationship between the final grades with the interactions of exams and discussions in online lesson whereas a positive and low level significant correlation was found between content and self-regulation ability.</a:t>
            </a:r>
          </a:p>
          <a:p>
            <a:pPr lvl="0">
              <a:lnSpc>
                <a:spcPct val="100000"/>
              </a:lnSpc>
            </a:pPr>
            <a:r>
              <a:rPr lang="en-US" sz="1400" dirty="0"/>
              <a:t>In prediction model generated by using learner’ Moodle engagement and learner's characteristic variables, it was classified correctly 60% of the failed learners and 67.8% of the successful ones according to best probability.</a:t>
            </a:r>
          </a:p>
          <a:p>
            <a:pPr lvl="0">
              <a:lnSpc>
                <a:spcPct val="100000"/>
              </a:lnSpc>
            </a:pPr>
            <a:r>
              <a:rPr lang="en-US" sz="1400" dirty="0"/>
              <a:t>Technical skills and interactions for discussion purposes increases slightly, the probability of failing the course is decreased. </a:t>
            </a:r>
          </a:p>
          <a:p>
            <a:pPr lvl="0">
              <a:lnSpc>
                <a:spcPct val="100000"/>
              </a:lnSpc>
            </a:pPr>
            <a:r>
              <a:rPr lang="en-US" sz="1400" dirty="0"/>
              <a:t>Motivation or interactions for assessment purposes, are not likely to play a role in the prediction of success.</a:t>
            </a:r>
          </a:p>
          <a:p>
            <a:pPr lvl="0">
              <a:lnSpc>
                <a:spcPct val="100000"/>
              </a:lnSpc>
            </a:pPr>
            <a:r>
              <a:rPr lang="en-US" sz="1400" dirty="0"/>
              <a:t>The higher the prior knowledge, it is likely to get the higher the probability of success for students with a high total system interaction.</a:t>
            </a:r>
          </a:p>
        </p:txBody>
      </p:sp>
      <p:sp>
        <p:nvSpPr>
          <p:cNvPr id="5" name="Slide Number Placeholder 4"/>
          <p:cNvSpPr>
            <a:spLocks noGrp="1"/>
          </p:cNvSpPr>
          <p:nvPr>
            <p:ph type="sldNum" sz="quarter" idx="12"/>
          </p:nvPr>
        </p:nvSpPr>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414580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Future Research</a:t>
            </a:r>
            <a:endParaRPr lang="en-US" dirty="0"/>
          </a:p>
        </p:txBody>
      </p:sp>
      <p:sp>
        <p:nvSpPr>
          <p:cNvPr id="3" name="Content Placeholder 2"/>
          <p:cNvSpPr>
            <a:spLocks noGrp="1"/>
          </p:cNvSpPr>
          <p:nvPr>
            <p:ph sz="half" idx="1"/>
          </p:nvPr>
        </p:nvSpPr>
        <p:spPr/>
        <p:txBody>
          <a:bodyPr>
            <a:normAutofit fontScale="92500" lnSpcReduction="10000"/>
          </a:bodyPr>
          <a:lstStyle/>
          <a:p>
            <a:r>
              <a:rPr lang="tr-TR" sz="2400" cap="none" dirty="0">
                <a:latin typeface="Calibri" panose="020F0502020204030204" pitchFamily="34" charset="0"/>
                <a:cs typeface="Calibri" panose="020F0502020204030204" pitchFamily="34" charset="0"/>
              </a:rPr>
              <a:t>Converging Learning Styles (audio-visual)</a:t>
            </a:r>
          </a:p>
          <a:p>
            <a:r>
              <a:rPr lang="tr-TR" sz="2400" dirty="0">
                <a:latin typeface="Calibri" panose="020F0502020204030204" pitchFamily="34" charset="0"/>
                <a:cs typeface="Calibri" panose="020F0502020204030204" pitchFamily="34" charset="0"/>
              </a:rPr>
              <a:t>Interactive Multimedia Content (summarized knowledge)</a:t>
            </a:r>
          </a:p>
          <a:p>
            <a:r>
              <a:rPr lang="tr-TR" sz="2400" dirty="0">
                <a:latin typeface="Calibri" panose="020F0502020204030204" pitchFamily="34" charset="0"/>
                <a:cs typeface="Calibri" panose="020F0502020204030204" pitchFamily="34" charset="0"/>
              </a:rPr>
              <a:t>High Self-Regulation Skills</a:t>
            </a:r>
          </a:p>
          <a:p>
            <a:r>
              <a:rPr lang="tr-TR" sz="2400" dirty="0">
                <a:latin typeface="Calibri" panose="020F0502020204030204" pitchFamily="34" charset="0"/>
                <a:cs typeface="Calibri" panose="020F0502020204030204" pitchFamily="34" charset="0"/>
              </a:rPr>
              <a:t>Computer Literate Students</a:t>
            </a:r>
          </a:p>
          <a:p>
            <a:endParaRPr lang="tr-TR" sz="2400" cap="none" dirty="0">
              <a:latin typeface="Calibri" panose="020F0502020204030204" pitchFamily="34" charset="0"/>
              <a:cs typeface="Calibri" panose="020F0502020204030204" pitchFamily="34" charset="0"/>
            </a:endParaRPr>
          </a:p>
          <a:p>
            <a:r>
              <a:rPr lang="tr-TR" sz="2400" dirty="0">
                <a:latin typeface="Calibri" panose="020F0502020204030204" pitchFamily="34" charset="0"/>
                <a:cs typeface="Calibri" panose="020F0502020204030204" pitchFamily="34" charset="0"/>
              </a:rPr>
              <a:t>What about the remaining students?</a:t>
            </a:r>
            <a:endParaRPr lang="tr-TR" sz="2400" cap="none" dirty="0">
              <a:latin typeface="Calibri" panose="020F0502020204030204" pitchFamily="34" charset="0"/>
              <a:cs typeface="Calibri" panose="020F0502020204030204" pitchFamily="34" charset="0"/>
            </a:endParaRPr>
          </a:p>
          <a:p>
            <a:pPr lvl="1">
              <a:buFont typeface="Courier New" panose="02070309020205020404" pitchFamily="49" charset="0"/>
              <a:buChar char="o"/>
            </a:pPr>
            <a:r>
              <a:rPr lang="tr-TR" sz="2200" cap="none" dirty="0">
                <a:latin typeface="Calibri" panose="020F0502020204030204" pitchFamily="34" charset="0"/>
                <a:cs typeface="Calibri" panose="020F0502020204030204" pitchFamily="34" charset="0"/>
              </a:rPr>
              <a:t>Decreasing Student Drop-out rates (Moodle Inspire)</a:t>
            </a:r>
          </a:p>
          <a:p>
            <a:pPr lvl="1">
              <a:buFont typeface="Courier New" panose="02070309020205020404" pitchFamily="49" charset="0"/>
              <a:buChar char="o"/>
            </a:pPr>
            <a:r>
              <a:rPr lang="tr-TR" sz="2200" dirty="0">
                <a:latin typeface="Calibri" panose="020F0502020204030204" pitchFamily="34" charset="0"/>
                <a:cs typeface="Calibri" panose="020F0502020204030204" pitchFamily="34" charset="0"/>
              </a:rPr>
              <a:t>Dealing with Motivation Strategies</a:t>
            </a:r>
            <a:endParaRPr lang="tr-TR" sz="2200" cap="none" dirty="0">
              <a:latin typeface="Calibri" panose="020F0502020204030204" pitchFamily="34" charset="0"/>
              <a:cs typeface="Calibri" panose="020F0502020204030204" pitchFamily="34" charset="0"/>
            </a:endParaRPr>
          </a:p>
        </p:txBody>
      </p:sp>
      <p:pic>
        <p:nvPicPr>
          <p:cNvPr id="6" name="Content Placeholder 5"/>
          <p:cNvPicPr>
            <a:picLocks noGrp="1" noChangeAspect="1"/>
          </p:cNvPicPr>
          <p:nvPr>
            <p:ph sz="half" idx="2"/>
          </p:nvPr>
        </p:nvPicPr>
        <p:blipFill>
          <a:blip r:embed="rId2"/>
          <a:stretch>
            <a:fillRect/>
          </a:stretch>
        </p:blipFill>
        <p:spPr>
          <a:xfrm>
            <a:off x="6323162" y="2022785"/>
            <a:ext cx="5097612" cy="395114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58165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Introduction</a:t>
            </a:r>
            <a:endParaRPr lang="en-US" dirty="0"/>
          </a:p>
        </p:txBody>
      </p:sp>
      <p:sp>
        <p:nvSpPr>
          <p:cNvPr id="3" name="Content Placeholder 2"/>
          <p:cNvSpPr>
            <a:spLocks noGrp="1"/>
          </p:cNvSpPr>
          <p:nvPr>
            <p:ph idx="1"/>
          </p:nvPr>
        </p:nvSpPr>
        <p:spPr>
          <a:xfrm>
            <a:off x="913775" y="1990725"/>
            <a:ext cx="10364452" cy="3800475"/>
          </a:xfrm>
        </p:spPr>
        <p:txBody>
          <a:bodyPr>
            <a:noAutofit/>
          </a:bodyPr>
          <a:lstStyle/>
          <a:p>
            <a:r>
              <a:rPr lang="tr-TR" cap="none" dirty="0"/>
              <a:t>Learning management systems (LMS)</a:t>
            </a:r>
          </a:p>
          <a:p>
            <a:r>
              <a:rPr lang="tr-TR" cap="none" dirty="0"/>
              <a:t>Personal d</a:t>
            </a:r>
            <a:r>
              <a:rPr lang="en-US" cap="none" dirty="0" err="1"/>
              <a:t>ata</a:t>
            </a:r>
            <a:r>
              <a:rPr lang="en-US" cap="none" dirty="0"/>
              <a:t> </a:t>
            </a:r>
            <a:r>
              <a:rPr lang="tr-TR" cap="none" dirty="0"/>
              <a:t>(LMS d</a:t>
            </a:r>
            <a:r>
              <a:rPr lang="en-US" cap="none" dirty="0" err="1"/>
              <a:t>atabases</a:t>
            </a:r>
            <a:r>
              <a:rPr lang="tr-TR" cap="none" dirty="0"/>
              <a:t>)</a:t>
            </a:r>
          </a:p>
          <a:p>
            <a:r>
              <a:rPr lang="tr-TR" cap="none" dirty="0"/>
              <a:t>Learning paths &amp; Interactions</a:t>
            </a:r>
          </a:p>
          <a:p>
            <a:r>
              <a:rPr lang="en-US" cap="none" dirty="0"/>
              <a:t>Learning difficulties, misconceptions, </a:t>
            </a:r>
            <a:r>
              <a:rPr lang="tr-TR" cap="none" dirty="0"/>
              <a:t>a</a:t>
            </a:r>
            <a:r>
              <a:rPr lang="en-US" cap="none" dirty="0" err="1"/>
              <a:t>nd</a:t>
            </a:r>
            <a:r>
              <a:rPr lang="en-US" cap="none" dirty="0"/>
              <a:t> their distractors</a:t>
            </a:r>
            <a:endParaRPr lang="tr-TR" cap="none" dirty="0"/>
          </a:p>
          <a:p>
            <a:r>
              <a:rPr lang="en-US" cap="none" dirty="0"/>
              <a:t>Learning preferences, best practices, characteristics </a:t>
            </a:r>
            <a:r>
              <a:rPr lang="tr-TR" cap="none" dirty="0"/>
              <a:t>o</a:t>
            </a:r>
            <a:r>
              <a:rPr lang="en-US" cap="none" dirty="0"/>
              <a:t>f high achievers </a:t>
            </a:r>
            <a:endParaRPr lang="tr-TR" cap="none" dirty="0"/>
          </a:p>
          <a:p>
            <a:r>
              <a:rPr lang="tr-TR" cap="none" dirty="0"/>
              <a:t>LEARNERS: </a:t>
            </a:r>
            <a:r>
              <a:rPr lang="en-US" cap="none" dirty="0"/>
              <a:t>provide students with effective and timely feedback to assist and support their learning process</a:t>
            </a:r>
            <a:r>
              <a:rPr lang="tr-TR" cap="none" dirty="0"/>
              <a:t>.</a:t>
            </a:r>
          </a:p>
          <a:p>
            <a:r>
              <a:rPr lang="tr-TR" cap="none" dirty="0"/>
              <a:t>INSTRUCTORS: a</a:t>
            </a:r>
            <a:r>
              <a:rPr lang="en-US" cap="none" dirty="0" err="1"/>
              <a:t>dvise</a:t>
            </a:r>
            <a:r>
              <a:rPr lang="en-US" cap="none" dirty="0"/>
              <a:t> instructors about how their students are performing based on various assessment results</a:t>
            </a:r>
            <a:r>
              <a:rPr lang="tr-TR" cap="none" dirty="0"/>
              <a:t>.</a:t>
            </a:r>
            <a:endParaRPr lang="en-US" cap="none"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a:t>
            </a:fld>
            <a:endParaRPr lang="en-US" dirty="0"/>
          </a:p>
        </p:txBody>
      </p:sp>
      <p:sp>
        <p:nvSpPr>
          <p:cNvPr id="4" name="Rectangle 3"/>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3902378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3" name="Picture 2"/>
          <p:cNvPicPr>
            <a:picLocks noChangeAspect="1"/>
          </p:cNvPicPr>
          <p:nvPr/>
        </p:nvPicPr>
        <p:blipFill>
          <a:blip r:embed="rId2"/>
          <a:stretch>
            <a:fillRect/>
          </a:stretch>
        </p:blipFill>
        <p:spPr>
          <a:xfrm>
            <a:off x="1330035" y="187836"/>
            <a:ext cx="8875221" cy="6556212"/>
          </a:xfrm>
          <a:prstGeom prst="rect">
            <a:avLst/>
          </a:prstGeom>
        </p:spPr>
      </p:pic>
    </p:spTree>
    <p:extLst>
      <p:ext uri="{BB962C8B-B14F-4D97-AF65-F5344CB8AC3E}">
        <p14:creationId xmlns:p14="http://schemas.microsoft.com/office/powerpoint/2010/main" val="1267087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89D4BB-529E-47D1-8844-A8034E7E502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5DF31151-A675-40C5-A96E-A79F8C871091}"/>
              </a:ext>
            </a:extLst>
          </p:cNvPr>
          <p:cNvPicPr>
            <a:picLocks noChangeAspect="1"/>
          </p:cNvPicPr>
          <p:nvPr/>
        </p:nvPicPr>
        <p:blipFill>
          <a:blip r:embed="rId2"/>
          <a:stretch>
            <a:fillRect/>
          </a:stretch>
        </p:blipFill>
        <p:spPr>
          <a:xfrm>
            <a:off x="1517393" y="0"/>
            <a:ext cx="9157214" cy="6858000"/>
          </a:xfrm>
          <a:prstGeom prst="rect">
            <a:avLst/>
          </a:prstGeom>
        </p:spPr>
      </p:pic>
    </p:spTree>
    <p:extLst>
      <p:ext uri="{BB962C8B-B14F-4D97-AF65-F5344CB8AC3E}">
        <p14:creationId xmlns:p14="http://schemas.microsoft.com/office/powerpoint/2010/main" val="12709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6BCE6C-A5BA-45BC-A3FA-58D96F72F02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976A7570-5FE4-4FBD-B629-99765A81C1FC}"/>
              </a:ext>
            </a:extLst>
          </p:cNvPr>
          <p:cNvPicPr>
            <a:picLocks noChangeAspect="1"/>
          </p:cNvPicPr>
          <p:nvPr/>
        </p:nvPicPr>
        <p:blipFill rotWithShape="1">
          <a:blip r:embed="rId2"/>
          <a:srcRect r="11255"/>
          <a:stretch/>
        </p:blipFill>
        <p:spPr>
          <a:xfrm>
            <a:off x="464979" y="769650"/>
            <a:ext cx="10846149" cy="5318699"/>
          </a:xfrm>
          <a:prstGeom prst="rect">
            <a:avLst/>
          </a:prstGeom>
        </p:spPr>
      </p:pic>
    </p:spTree>
    <p:extLst>
      <p:ext uri="{BB962C8B-B14F-4D97-AF65-F5344CB8AC3E}">
        <p14:creationId xmlns:p14="http://schemas.microsoft.com/office/powerpoint/2010/main" val="157745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18E9C6-44AA-41DB-B238-754D97A692C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CD442B71-773B-41CE-A1E1-C59A86626314}"/>
              </a:ext>
            </a:extLst>
          </p:cNvPr>
          <p:cNvPicPr>
            <a:picLocks noChangeAspect="1"/>
          </p:cNvPicPr>
          <p:nvPr/>
        </p:nvPicPr>
        <p:blipFill>
          <a:blip r:embed="rId2"/>
          <a:stretch>
            <a:fillRect/>
          </a:stretch>
        </p:blipFill>
        <p:spPr>
          <a:xfrm>
            <a:off x="681134" y="1183681"/>
            <a:ext cx="10829731" cy="4645828"/>
          </a:xfrm>
          <a:prstGeom prst="rect">
            <a:avLst/>
          </a:prstGeom>
        </p:spPr>
      </p:pic>
    </p:spTree>
    <p:extLst>
      <p:ext uri="{BB962C8B-B14F-4D97-AF65-F5344CB8AC3E}">
        <p14:creationId xmlns:p14="http://schemas.microsoft.com/office/powerpoint/2010/main" val="1514408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6D6323-BE8E-4E47-9876-6818063C9BE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C266A3D9-6FD6-404F-B0E5-B372DEB8FFC9}"/>
              </a:ext>
            </a:extLst>
          </p:cNvPr>
          <p:cNvPicPr>
            <a:picLocks noChangeAspect="1"/>
          </p:cNvPicPr>
          <p:nvPr/>
        </p:nvPicPr>
        <p:blipFill>
          <a:blip r:embed="rId2"/>
          <a:stretch>
            <a:fillRect/>
          </a:stretch>
        </p:blipFill>
        <p:spPr>
          <a:xfrm>
            <a:off x="961053" y="1258191"/>
            <a:ext cx="10447176" cy="4341618"/>
          </a:xfrm>
          <a:prstGeom prst="rect">
            <a:avLst/>
          </a:prstGeom>
        </p:spPr>
      </p:pic>
    </p:spTree>
    <p:extLst>
      <p:ext uri="{BB962C8B-B14F-4D97-AF65-F5344CB8AC3E}">
        <p14:creationId xmlns:p14="http://schemas.microsoft.com/office/powerpoint/2010/main" val="96421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16804-9F09-4FA6-BB1E-51F18EC105E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F8B464DE-A6D8-4294-86E7-8D709CB515D0}"/>
              </a:ext>
            </a:extLst>
          </p:cNvPr>
          <p:cNvPicPr>
            <a:picLocks noChangeAspect="1"/>
          </p:cNvPicPr>
          <p:nvPr/>
        </p:nvPicPr>
        <p:blipFill>
          <a:blip r:embed="rId2"/>
          <a:stretch>
            <a:fillRect/>
          </a:stretch>
        </p:blipFill>
        <p:spPr>
          <a:xfrm>
            <a:off x="979714" y="380209"/>
            <a:ext cx="9749593" cy="6257700"/>
          </a:xfrm>
          <a:prstGeom prst="rect">
            <a:avLst/>
          </a:prstGeom>
        </p:spPr>
      </p:pic>
    </p:spTree>
    <p:extLst>
      <p:ext uri="{BB962C8B-B14F-4D97-AF65-F5344CB8AC3E}">
        <p14:creationId xmlns:p14="http://schemas.microsoft.com/office/powerpoint/2010/main" val="3930312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33530A-1242-4273-87E0-545EC443FB4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CD34D05D-7E0B-42AE-9AAF-2B20554B1E46}"/>
              </a:ext>
            </a:extLst>
          </p:cNvPr>
          <p:cNvPicPr>
            <a:picLocks noChangeAspect="1"/>
          </p:cNvPicPr>
          <p:nvPr/>
        </p:nvPicPr>
        <p:blipFill>
          <a:blip r:embed="rId2"/>
          <a:stretch>
            <a:fillRect/>
          </a:stretch>
        </p:blipFill>
        <p:spPr>
          <a:xfrm>
            <a:off x="1267775" y="732922"/>
            <a:ext cx="8760711" cy="4944285"/>
          </a:xfrm>
          <a:prstGeom prst="rect">
            <a:avLst/>
          </a:prstGeom>
        </p:spPr>
      </p:pic>
    </p:spTree>
    <p:extLst>
      <p:ext uri="{BB962C8B-B14F-4D97-AF65-F5344CB8AC3E}">
        <p14:creationId xmlns:p14="http://schemas.microsoft.com/office/powerpoint/2010/main" val="2168050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4E700F-8C79-46AA-991B-CD3142EC28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29C47801-7DCE-4134-989F-0E44D41B02AF}"/>
              </a:ext>
            </a:extLst>
          </p:cNvPr>
          <p:cNvPicPr>
            <a:picLocks noChangeAspect="1"/>
          </p:cNvPicPr>
          <p:nvPr/>
        </p:nvPicPr>
        <p:blipFill>
          <a:blip r:embed="rId2"/>
          <a:stretch>
            <a:fillRect/>
          </a:stretch>
        </p:blipFill>
        <p:spPr>
          <a:xfrm>
            <a:off x="0" y="1344144"/>
            <a:ext cx="12192000" cy="4169711"/>
          </a:xfrm>
          <a:prstGeom prst="rect">
            <a:avLst/>
          </a:prstGeom>
        </p:spPr>
      </p:pic>
    </p:spTree>
    <p:extLst>
      <p:ext uri="{BB962C8B-B14F-4D97-AF65-F5344CB8AC3E}">
        <p14:creationId xmlns:p14="http://schemas.microsoft.com/office/powerpoint/2010/main" val="15236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AE666-B3BC-46D9-BF2A-3D82C71AB13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09C18538-319F-48A1-9F0E-599AE65AEBC0}"/>
              </a:ext>
            </a:extLst>
          </p:cNvPr>
          <p:cNvPicPr>
            <a:picLocks noChangeAspect="1"/>
          </p:cNvPicPr>
          <p:nvPr/>
        </p:nvPicPr>
        <p:blipFill>
          <a:blip r:embed="rId2"/>
          <a:stretch>
            <a:fillRect/>
          </a:stretch>
        </p:blipFill>
        <p:spPr>
          <a:xfrm>
            <a:off x="1371600" y="200033"/>
            <a:ext cx="9794294" cy="6457934"/>
          </a:xfrm>
          <a:prstGeom prst="rect">
            <a:avLst/>
          </a:prstGeom>
        </p:spPr>
      </p:pic>
    </p:spTree>
    <p:extLst>
      <p:ext uri="{BB962C8B-B14F-4D97-AF65-F5344CB8AC3E}">
        <p14:creationId xmlns:p14="http://schemas.microsoft.com/office/powerpoint/2010/main" val="787240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A130C6-9912-407B-ADBD-9916D7FABDF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542D8C19-55E8-47F2-A35F-BAC209CE98B2}"/>
              </a:ext>
            </a:extLst>
          </p:cNvPr>
          <p:cNvPicPr>
            <a:picLocks noChangeAspect="1"/>
          </p:cNvPicPr>
          <p:nvPr/>
        </p:nvPicPr>
        <p:blipFill>
          <a:blip r:embed="rId2"/>
          <a:stretch>
            <a:fillRect/>
          </a:stretch>
        </p:blipFill>
        <p:spPr>
          <a:xfrm>
            <a:off x="0" y="910894"/>
            <a:ext cx="12192000" cy="5036211"/>
          </a:xfrm>
          <a:prstGeom prst="rect">
            <a:avLst/>
          </a:prstGeom>
        </p:spPr>
      </p:pic>
    </p:spTree>
    <p:extLst>
      <p:ext uri="{BB962C8B-B14F-4D97-AF65-F5344CB8AC3E}">
        <p14:creationId xmlns:p14="http://schemas.microsoft.com/office/powerpoint/2010/main" val="51676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DAEDC-43D9-4376-B4D0-BBAA0806552C}"/>
              </a:ext>
            </a:extLst>
          </p:cNvPr>
          <p:cNvSpPr>
            <a:spLocks noGrp="1"/>
          </p:cNvSpPr>
          <p:nvPr>
            <p:ph type="title"/>
          </p:nvPr>
        </p:nvSpPr>
        <p:spPr/>
        <p:txBody>
          <a:bodyPr>
            <a:normAutofit fontScale="90000"/>
          </a:bodyPr>
          <a:lstStyle/>
          <a:p>
            <a:r>
              <a:rPr lang="en-US" dirty="0"/>
              <a:t>E-LEARNING THEORY </a:t>
            </a:r>
            <a:br>
              <a:rPr lang="en-US" dirty="0"/>
            </a:br>
            <a:r>
              <a:rPr lang="en-US" sz="3100" dirty="0"/>
              <a:t>(MAYER, SWELLER, MORENO)</a:t>
            </a:r>
            <a:br>
              <a:rPr lang="en-US" dirty="0"/>
            </a:br>
            <a:endParaRPr lang="en-US" dirty="0"/>
          </a:p>
        </p:txBody>
      </p:sp>
      <p:sp>
        <p:nvSpPr>
          <p:cNvPr id="3" name="Content Placeholder 2">
            <a:extLst>
              <a:ext uri="{FF2B5EF4-FFF2-40B4-BE49-F238E27FC236}">
                <a16:creationId xmlns:a16="http://schemas.microsoft.com/office/drawing/2014/main" id="{85B68F56-BDEA-4506-811D-C51A36AA1A25}"/>
              </a:ext>
            </a:extLst>
          </p:cNvPr>
          <p:cNvSpPr>
            <a:spLocks noGrp="1"/>
          </p:cNvSpPr>
          <p:nvPr>
            <p:ph idx="1"/>
          </p:nvPr>
        </p:nvSpPr>
        <p:spPr/>
        <p:txBody>
          <a:bodyPr vert="horz" lIns="91440" tIns="45720" rIns="91440" bIns="45720" rtlCol="0" anchor="t">
            <a:normAutofit/>
          </a:bodyPr>
          <a:lstStyle/>
          <a:p>
            <a:r>
              <a:rPr lang="en-US" dirty="0"/>
              <a:t>E-learning theory consists of cognitive science principles that describe how electronic educational technology can be used and designed to promote effective learning.</a:t>
            </a:r>
          </a:p>
          <a:p>
            <a:r>
              <a:rPr lang="en-US" b="1" cap="all" dirty="0"/>
              <a:t>COHERENCE PRINCIPLE</a:t>
            </a:r>
          </a:p>
          <a:p>
            <a:r>
              <a:rPr lang="en-US" dirty="0"/>
              <a:t> Irrelevant video, music, graphics, etc. should be cut out to reduce cognitive load that might happen through learning unnecessary content. </a:t>
            </a:r>
          </a:p>
          <a:p>
            <a:r>
              <a:rPr lang="en-US" b="1" cap="all" dirty="0"/>
              <a:t>SEGMENTING PRINCIPLE</a:t>
            </a:r>
            <a:endParaRPr lang="en-US"/>
          </a:p>
          <a:p>
            <a:r>
              <a:rPr lang="en-US" dirty="0"/>
              <a:t>More effective learning happens when learning is segmented into smaller chunks. Breaking down long lessons and passages into shorter ones helps promote deeper learning.</a:t>
            </a:r>
          </a:p>
          <a:p>
            <a:endParaRPr lang="en-US" dirty="0"/>
          </a:p>
        </p:txBody>
      </p:sp>
      <p:sp>
        <p:nvSpPr>
          <p:cNvPr id="4" name="Slide Number Placeholder 3">
            <a:extLst>
              <a:ext uri="{FF2B5EF4-FFF2-40B4-BE49-F238E27FC236}">
                <a16:creationId xmlns:a16="http://schemas.microsoft.com/office/drawing/2014/main" id="{1C53FAF8-1A7C-4838-905E-B69D3B8AF13D}"/>
              </a:ext>
            </a:extLst>
          </p:cNvPr>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1391027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3570DE-1CF5-454A-A093-10EC8B2D860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7C36F78A-4C0C-402F-9A0A-13728593E225}"/>
              </a:ext>
            </a:extLst>
          </p:cNvPr>
          <p:cNvPicPr>
            <a:picLocks noChangeAspect="1"/>
          </p:cNvPicPr>
          <p:nvPr/>
        </p:nvPicPr>
        <p:blipFill>
          <a:blip r:embed="rId2"/>
          <a:stretch>
            <a:fillRect/>
          </a:stretch>
        </p:blipFill>
        <p:spPr>
          <a:xfrm>
            <a:off x="0" y="1355771"/>
            <a:ext cx="12192000" cy="4146458"/>
          </a:xfrm>
          <a:prstGeom prst="rect">
            <a:avLst/>
          </a:prstGeom>
        </p:spPr>
      </p:pic>
      <p:sp>
        <p:nvSpPr>
          <p:cNvPr id="4" name="Rectangle 3">
            <a:extLst>
              <a:ext uri="{FF2B5EF4-FFF2-40B4-BE49-F238E27FC236}">
                <a16:creationId xmlns:a16="http://schemas.microsoft.com/office/drawing/2014/main" id="{1067D99A-6F60-486D-8A74-C6256C4E1236}"/>
              </a:ext>
            </a:extLst>
          </p:cNvPr>
          <p:cNvSpPr/>
          <p:nvPr/>
        </p:nvSpPr>
        <p:spPr>
          <a:xfrm>
            <a:off x="4139345" y="828305"/>
            <a:ext cx="315830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Interests: Affinity Categories</a:t>
            </a:r>
          </a:p>
        </p:txBody>
      </p:sp>
    </p:spTree>
    <p:extLst>
      <p:ext uri="{BB962C8B-B14F-4D97-AF65-F5344CB8AC3E}">
        <p14:creationId xmlns:p14="http://schemas.microsoft.com/office/powerpoint/2010/main" val="303267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4BEB5-1D17-4478-B8A5-0CD6300C58E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359119C7-A590-40DB-8D56-003D26F6BA6D}"/>
              </a:ext>
            </a:extLst>
          </p:cNvPr>
          <p:cNvPicPr>
            <a:picLocks noChangeAspect="1"/>
          </p:cNvPicPr>
          <p:nvPr/>
        </p:nvPicPr>
        <p:blipFill>
          <a:blip r:embed="rId2"/>
          <a:stretch>
            <a:fillRect/>
          </a:stretch>
        </p:blipFill>
        <p:spPr>
          <a:xfrm>
            <a:off x="0" y="1317934"/>
            <a:ext cx="12192000" cy="4222132"/>
          </a:xfrm>
          <a:prstGeom prst="rect">
            <a:avLst/>
          </a:prstGeom>
        </p:spPr>
      </p:pic>
    </p:spTree>
    <p:extLst>
      <p:ext uri="{BB962C8B-B14F-4D97-AF65-F5344CB8AC3E}">
        <p14:creationId xmlns:p14="http://schemas.microsoft.com/office/powerpoint/2010/main" val="588298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BF6013-5D9F-42C6-93AD-4B3EF385F5F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A4D9669F-C47B-4EE2-AF86-A85E3339C96D}"/>
              </a:ext>
            </a:extLst>
          </p:cNvPr>
          <p:cNvPicPr>
            <a:picLocks noChangeAspect="1"/>
          </p:cNvPicPr>
          <p:nvPr/>
        </p:nvPicPr>
        <p:blipFill>
          <a:blip r:embed="rId2"/>
          <a:stretch>
            <a:fillRect/>
          </a:stretch>
        </p:blipFill>
        <p:spPr>
          <a:xfrm>
            <a:off x="0" y="670226"/>
            <a:ext cx="12192000" cy="5517547"/>
          </a:xfrm>
          <a:prstGeom prst="rect">
            <a:avLst/>
          </a:prstGeom>
        </p:spPr>
      </p:pic>
    </p:spTree>
    <p:extLst>
      <p:ext uri="{BB962C8B-B14F-4D97-AF65-F5344CB8AC3E}">
        <p14:creationId xmlns:p14="http://schemas.microsoft.com/office/powerpoint/2010/main" val="219110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952A8-F358-45CE-8A59-4A9170E7500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005469D3-B359-4A18-AC57-E994B63F9025}"/>
              </a:ext>
            </a:extLst>
          </p:cNvPr>
          <p:cNvPicPr>
            <a:picLocks noChangeAspect="1"/>
          </p:cNvPicPr>
          <p:nvPr/>
        </p:nvPicPr>
        <p:blipFill>
          <a:blip r:embed="rId2"/>
          <a:stretch>
            <a:fillRect/>
          </a:stretch>
        </p:blipFill>
        <p:spPr>
          <a:xfrm>
            <a:off x="839755" y="1479522"/>
            <a:ext cx="10820400" cy="3898956"/>
          </a:xfrm>
          <a:prstGeom prst="rect">
            <a:avLst/>
          </a:prstGeom>
        </p:spPr>
      </p:pic>
    </p:spTree>
    <p:extLst>
      <p:ext uri="{BB962C8B-B14F-4D97-AF65-F5344CB8AC3E}">
        <p14:creationId xmlns:p14="http://schemas.microsoft.com/office/powerpoint/2010/main" val="443279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112DE2-CB29-49A8-B3BC-504084554BE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B6156466-D9F6-4468-BCEB-EBCBFD583330}"/>
              </a:ext>
            </a:extLst>
          </p:cNvPr>
          <p:cNvPicPr>
            <a:picLocks noChangeAspect="1"/>
          </p:cNvPicPr>
          <p:nvPr/>
        </p:nvPicPr>
        <p:blipFill>
          <a:blip r:embed="rId2"/>
          <a:stretch>
            <a:fillRect/>
          </a:stretch>
        </p:blipFill>
        <p:spPr>
          <a:xfrm>
            <a:off x="0" y="372"/>
            <a:ext cx="12192000" cy="6857256"/>
          </a:xfrm>
          <a:prstGeom prst="rect">
            <a:avLst/>
          </a:prstGeom>
        </p:spPr>
      </p:pic>
    </p:spTree>
    <p:extLst>
      <p:ext uri="{BB962C8B-B14F-4D97-AF65-F5344CB8AC3E}">
        <p14:creationId xmlns:p14="http://schemas.microsoft.com/office/powerpoint/2010/main" val="497660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228A4-864B-409B-9F5B-A4AA437DB32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CCF08975-851A-42E0-9325-29CD9FE62A0C}"/>
              </a:ext>
            </a:extLst>
          </p:cNvPr>
          <p:cNvPicPr>
            <a:picLocks noChangeAspect="1"/>
          </p:cNvPicPr>
          <p:nvPr/>
        </p:nvPicPr>
        <p:blipFill>
          <a:blip r:embed="rId2"/>
          <a:stretch>
            <a:fillRect/>
          </a:stretch>
        </p:blipFill>
        <p:spPr>
          <a:xfrm>
            <a:off x="0" y="1009099"/>
            <a:ext cx="12192000" cy="4839801"/>
          </a:xfrm>
          <a:prstGeom prst="rect">
            <a:avLst/>
          </a:prstGeom>
        </p:spPr>
      </p:pic>
    </p:spTree>
    <p:extLst>
      <p:ext uri="{BB962C8B-B14F-4D97-AF65-F5344CB8AC3E}">
        <p14:creationId xmlns:p14="http://schemas.microsoft.com/office/powerpoint/2010/main" val="1719986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C42BE6-E4D3-4CC9-837E-6CFE05F4771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59460227-A2EE-4607-8DF9-39DA22DB6006}"/>
              </a:ext>
            </a:extLst>
          </p:cNvPr>
          <p:cNvPicPr>
            <a:picLocks noChangeAspect="1"/>
          </p:cNvPicPr>
          <p:nvPr/>
        </p:nvPicPr>
        <p:blipFill>
          <a:blip r:embed="rId2"/>
          <a:stretch>
            <a:fillRect/>
          </a:stretch>
        </p:blipFill>
        <p:spPr>
          <a:xfrm>
            <a:off x="0" y="919930"/>
            <a:ext cx="12192000" cy="5018139"/>
          </a:xfrm>
          <a:prstGeom prst="rect">
            <a:avLst/>
          </a:prstGeom>
        </p:spPr>
      </p:pic>
    </p:spTree>
    <p:extLst>
      <p:ext uri="{BB962C8B-B14F-4D97-AF65-F5344CB8AC3E}">
        <p14:creationId xmlns:p14="http://schemas.microsoft.com/office/powerpoint/2010/main" val="254859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A034D9-26B4-452D-A3B3-FB49CD63323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541A60B4-2101-4594-BE7B-439E19293027}"/>
              </a:ext>
            </a:extLst>
          </p:cNvPr>
          <p:cNvPicPr>
            <a:picLocks noChangeAspect="1"/>
          </p:cNvPicPr>
          <p:nvPr/>
        </p:nvPicPr>
        <p:blipFill>
          <a:blip r:embed="rId2"/>
          <a:stretch>
            <a:fillRect/>
          </a:stretch>
        </p:blipFill>
        <p:spPr>
          <a:xfrm>
            <a:off x="0" y="745451"/>
            <a:ext cx="12192000" cy="5367098"/>
          </a:xfrm>
          <a:prstGeom prst="rect">
            <a:avLst/>
          </a:prstGeom>
        </p:spPr>
      </p:pic>
    </p:spTree>
    <p:extLst>
      <p:ext uri="{BB962C8B-B14F-4D97-AF65-F5344CB8AC3E}">
        <p14:creationId xmlns:p14="http://schemas.microsoft.com/office/powerpoint/2010/main" val="413178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139D2D-E027-41DE-B386-2BEDBDE0DF8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8F261165-2388-47E9-A45C-0986470F58A0}"/>
              </a:ext>
            </a:extLst>
          </p:cNvPr>
          <p:cNvPicPr>
            <a:picLocks noChangeAspect="1"/>
          </p:cNvPicPr>
          <p:nvPr/>
        </p:nvPicPr>
        <p:blipFill>
          <a:blip r:embed="rId2"/>
          <a:stretch>
            <a:fillRect/>
          </a:stretch>
        </p:blipFill>
        <p:spPr>
          <a:xfrm>
            <a:off x="0" y="1328271"/>
            <a:ext cx="12192000" cy="4201458"/>
          </a:xfrm>
          <a:prstGeom prst="rect">
            <a:avLst/>
          </a:prstGeom>
        </p:spPr>
      </p:pic>
    </p:spTree>
    <p:extLst>
      <p:ext uri="{BB962C8B-B14F-4D97-AF65-F5344CB8AC3E}">
        <p14:creationId xmlns:p14="http://schemas.microsoft.com/office/powerpoint/2010/main" val="3866219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366A3-D902-4EF7-935B-4707E76E62A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326757DA-988E-490E-8181-0A2C6EEE5625}"/>
              </a:ext>
            </a:extLst>
          </p:cNvPr>
          <p:cNvPicPr>
            <a:picLocks noChangeAspect="1"/>
          </p:cNvPicPr>
          <p:nvPr/>
        </p:nvPicPr>
        <p:blipFill>
          <a:blip r:embed="rId2"/>
          <a:stretch>
            <a:fillRect/>
          </a:stretch>
        </p:blipFill>
        <p:spPr>
          <a:xfrm>
            <a:off x="8616" y="664224"/>
            <a:ext cx="12174767" cy="5529551"/>
          </a:xfrm>
          <a:prstGeom prst="rect">
            <a:avLst/>
          </a:prstGeom>
        </p:spPr>
      </p:pic>
    </p:spTree>
    <p:extLst>
      <p:ext uri="{BB962C8B-B14F-4D97-AF65-F5344CB8AC3E}">
        <p14:creationId xmlns:p14="http://schemas.microsoft.com/office/powerpoint/2010/main" val="93859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B55D-B880-483A-A994-EB7E394E47A4}"/>
              </a:ext>
            </a:extLst>
          </p:cNvPr>
          <p:cNvSpPr>
            <a:spLocks noGrp="1"/>
          </p:cNvSpPr>
          <p:nvPr>
            <p:ph type="title"/>
          </p:nvPr>
        </p:nvSpPr>
        <p:spPr/>
        <p:txBody>
          <a:bodyPr/>
          <a:lstStyle/>
          <a:p>
            <a:r>
              <a:rPr lang="en-US"/>
              <a:t>E-LEARNING THEORY</a:t>
            </a:r>
            <a:endParaRPr lang="en-US" dirty="0"/>
          </a:p>
        </p:txBody>
      </p:sp>
      <p:sp>
        <p:nvSpPr>
          <p:cNvPr id="3" name="Content Placeholder 2">
            <a:extLst>
              <a:ext uri="{FF2B5EF4-FFF2-40B4-BE49-F238E27FC236}">
                <a16:creationId xmlns:a16="http://schemas.microsoft.com/office/drawing/2014/main" id="{BC6F70B2-10C4-48F3-BF89-365A74CEDA43}"/>
              </a:ext>
            </a:extLst>
          </p:cNvPr>
          <p:cNvSpPr>
            <a:spLocks noGrp="1"/>
          </p:cNvSpPr>
          <p:nvPr>
            <p:ph idx="1"/>
          </p:nvPr>
        </p:nvSpPr>
        <p:spPr/>
        <p:txBody>
          <a:bodyPr vert="horz" lIns="91440" tIns="45720" rIns="91440" bIns="45720" rtlCol="0" anchor="t">
            <a:normAutofit/>
          </a:bodyPr>
          <a:lstStyle/>
          <a:p>
            <a:r>
              <a:rPr lang="en-US" b="1" dirty="0"/>
              <a:t>LEARNER CONTROL PRINCIPLE</a:t>
            </a:r>
          </a:p>
          <a:p>
            <a:r>
              <a:rPr lang="en-US" dirty="0"/>
              <a:t>For most learners, being able to control the rate at which they learn helps them learn more effectively. Having just play and pause buttons can help more than having an array of controls (back, forward, play, pause). </a:t>
            </a:r>
          </a:p>
          <a:p>
            <a:r>
              <a:rPr lang="en-US" b="1" cap="all" dirty="0"/>
              <a:t>EXPERTISE EFFECT</a:t>
            </a:r>
            <a:endParaRPr lang="en-US"/>
          </a:p>
          <a:p>
            <a:r>
              <a:rPr lang="en-US" dirty="0"/>
              <a:t>Instructional methods that are helpful to low prior knowledge learners may not be helpful at all, or may even be detrimental, to high prior knowledge learners.</a:t>
            </a:r>
          </a:p>
          <a:p>
            <a:endParaRPr lang="en-US" dirty="0"/>
          </a:p>
        </p:txBody>
      </p:sp>
      <p:sp>
        <p:nvSpPr>
          <p:cNvPr id="4" name="Slide Number Placeholder 3">
            <a:extLst>
              <a:ext uri="{FF2B5EF4-FFF2-40B4-BE49-F238E27FC236}">
                <a16:creationId xmlns:a16="http://schemas.microsoft.com/office/drawing/2014/main" id="{C3B3875B-A0C4-420F-8467-EC0FA0B7297D}"/>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1555565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E43C9D-1CDC-461E-811F-331D22496AD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923A9A2B-E1C1-4D90-91C4-F518F5BDD1D0}"/>
              </a:ext>
            </a:extLst>
          </p:cNvPr>
          <p:cNvPicPr>
            <a:picLocks noChangeAspect="1"/>
          </p:cNvPicPr>
          <p:nvPr/>
        </p:nvPicPr>
        <p:blipFill>
          <a:blip r:embed="rId2"/>
          <a:stretch>
            <a:fillRect/>
          </a:stretch>
        </p:blipFill>
        <p:spPr>
          <a:xfrm>
            <a:off x="0" y="829364"/>
            <a:ext cx="12192000" cy="5199271"/>
          </a:xfrm>
          <a:prstGeom prst="rect">
            <a:avLst/>
          </a:prstGeom>
        </p:spPr>
      </p:pic>
    </p:spTree>
    <p:extLst>
      <p:ext uri="{BB962C8B-B14F-4D97-AF65-F5344CB8AC3E}">
        <p14:creationId xmlns:p14="http://schemas.microsoft.com/office/powerpoint/2010/main" val="3306666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08898-DB9A-44BB-A7C6-6D723317048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5BEEDFD6-53CF-4393-B952-4D02E58EEFE8}"/>
              </a:ext>
            </a:extLst>
          </p:cNvPr>
          <p:cNvPicPr>
            <a:picLocks noChangeAspect="1"/>
          </p:cNvPicPr>
          <p:nvPr/>
        </p:nvPicPr>
        <p:blipFill>
          <a:blip r:embed="rId2"/>
          <a:stretch>
            <a:fillRect/>
          </a:stretch>
        </p:blipFill>
        <p:spPr>
          <a:xfrm>
            <a:off x="2282621" y="121633"/>
            <a:ext cx="7626757" cy="6614733"/>
          </a:xfrm>
          <a:prstGeom prst="rect">
            <a:avLst/>
          </a:prstGeom>
        </p:spPr>
      </p:pic>
    </p:spTree>
    <p:extLst>
      <p:ext uri="{BB962C8B-B14F-4D97-AF65-F5344CB8AC3E}">
        <p14:creationId xmlns:p14="http://schemas.microsoft.com/office/powerpoint/2010/main" val="2816787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9DC854-1A03-452D-9141-6ADDBBDD5822}"/>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B23562E8-3843-482F-B7A7-B4DF4AFEED80}"/>
              </a:ext>
            </a:extLst>
          </p:cNvPr>
          <p:cNvPicPr>
            <a:picLocks noChangeAspect="1"/>
          </p:cNvPicPr>
          <p:nvPr/>
        </p:nvPicPr>
        <p:blipFill>
          <a:blip r:embed="rId2"/>
          <a:stretch>
            <a:fillRect/>
          </a:stretch>
        </p:blipFill>
        <p:spPr>
          <a:xfrm>
            <a:off x="1724789" y="325867"/>
            <a:ext cx="8742422" cy="6206266"/>
          </a:xfrm>
          <a:prstGeom prst="rect">
            <a:avLst/>
          </a:prstGeom>
        </p:spPr>
      </p:pic>
    </p:spTree>
    <p:extLst>
      <p:ext uri="{BB962C8B-B14F-4D97-AF65-F5344CB8AC3E}">
        <p14:creationId xmlns:p14="http://schemas.microsoft.com/office/powerpoint/2010/main" val="3813349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56DF46-7F74-43CF-99E3-D5F782C8FE4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7DFC6D27-F282-4BA4-8C4A-91D78F198E33}"/>
              </a:ext>
            </a:extLst>
          </p:cNvPr>
          <p:cNvPicPr>
            <a:picLocks noChangeAspect="1"/>
          </p:cNvPicPr>
          <p:nvPr/>
        </p:nvPicPr>
        <p:blipFill>
          <a:blip r:embed="rId2"/>
          <a:stretch>
            <a:fillRect/>
          </a:stretch>
        </p:blipFill>
        <p:spPr>
          <a:xfrm>
            <a:off x="572545" y="72861"/>
            <a:ext cx="11046909" cy="6712278"/>
          </a:xfrm>
          <a:prstGeom prst="rect">
            <a:avLst/>
          </a:prstGeom>
        </p:spPr>
      </p:pic>
    </p:spTree>
    <p:extLst>
      <p:ext uri="{BB962C8B-B14F-4D97-AF65-F5344CB8AC3E}">
        <p14:creationId xmlns:p14="http://schemas.microsoft.com/office/powerpoint/2010/main" val="1544195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8CD3E5-CBBA-43D2-9AF5-BB35B3F1993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BB806FFA-28E1-413F-9AC7-62A84A508E31}"/>
              </a:ext>
            </a:extLst>
          </p:cNvPr>
          <p:cNvPicPr>
            <a:picLocks noChangeAspect="1"/>
          </p:cNvPicPr>
          <p:nvPr/>
        </p:nvPicPr>
        <p:blipFill>
          <a:blip r:embed="rId2"/>
          <a:stretch>
            <a:fillRect/>
          </a:stretch>
        </p:blipFill>
        <p:spPr>
          <a:xfrm>
            <a:off x="1694306" y="344156"/>
            <a:ext cx="8803387" cy="6169687"/>
          </a:xfrm>
          <a:prstGeom prst="rect">
            <a:avLst/>
          </a:prstGeom>
        </p:spPr>
      </p:pic>
    </p:spTree>
    <p:extLst>
      <p:ext uri="{BB962C8B-B14F-4D97-AF65-F5344CB8AC3E}">
        <p14:creationId xmlns:p14="http://schemas.microsoft.com/office/powerpoint/2010/main" val="3178794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75" y="365125"/>
            <a:ext cx="11067691" cy="1325563"/>
          </a:xfrm>
        </p:spPr>
        <p:txBody>
          <a:bodyPr>
            <a:normAutofit/>
          </a:bodyPr>
          <a:lstStyle/>
          <a:p>
            <a:r>
              <a:rPr lang="tr-TR" sz="4000" dirty="0"/>
              <a:t>Becoming a Visiting Scholar &amp; Having a Driver License</a:t>
            </a:r>
            <a:endParaRPr lang="en-US" sz="40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03" t="20295" b="8534"/>
          <a:stretch/>
        </p:blipFill>
        <p:spPr>
          <a:xfrm rot="20844494">
            <a:off x="690113" y="1975449"/>
            <a:ext cx="5659123" cy="3096883"/>
          </a:xfrm>
          <a:prstGeom prst="rect">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187" t="9434" b="6369"/>
          <a:stretch/>
        </p:blipFill>
        <p:spPr>
          <a:xfrm rot="650984">
            <a:off x="6176512" y="3010619"/>
            <a:ext cx="4673884" cy="3079631"/>
          </a:xfrm>
          <a:prstGeom prst="rect">
            <a:avLst/>
          </a:prstGeom>
          <a:ln>
            <a:noFill/>
          </a:ln>
          <a:effectLst>
            <a:softEdge rad="112500"/>
          </a:effectLst>
        </p:spPr>
      </p:pic>
    </p:spTree>
    <p:extLst>
      <p:ext uri="{BB962C8B-B14F-4D97-AF65-F5344CB8AC3E}">
        <p14:creationId xmlns:p14="http://schemas.microsoft.com/office/powerpoint/2010/main" val="1053990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Crystal Bridges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6258"/>
          <a:stretch/>
        </p:blipFill>
        <p:spPr>
          <a:xfrm rot="21252006">
            <a:off x="1007462" y="1974588"/>
            <a:ext cx="5803360" cy="3643883"/>
          </a:xfrm>
          <a:prstGeom prst="rect">
            <a:avLst/>
          </a:prstGeom>
          <a:ln>
            <a:noFill/>
          </a:ln>
          <a:effectLst>
            <a:outerShdw blurRad="292100" dist="139700" dir="2700000" algn="tl" rotWithShape="0">
              <a:srgbClr val="333333">
                <a:alpha val="65000"/>
              </a:srgbClr>
            </a:outerShdw>
          </a:effectLst>
        </p:spPr>
      </p:pic>
      <p:pic>
        <p:nvPicPr>
          <p:cNvPr id="1026" name="Picture 2" descr="https://lh3.googleusercontent.com/-i5fM2VzKByQcuIMUIAXw6Fagek--b8wcCoM6B_AO-4WDtV1EYm2xL5_TFouVzpKcV0YRFauCF1K_1JpDvQjDlpEauPod4oRYufVhrWRcavd6wu9qsZ6FKYwISiPbZwdex01eYGta0PKw3TApg2RMeepLlO-jCXqpuHaR10-uPplUgeaGVwYoyPD__as9A8lw2iXNnyr7NGckJ45zGxb1zoU-ZFgSZnWsAR6N5dT1x7mVmZN8u9KSYkzfNgHH2z2mrKeA9a0sqRyX-kjpyXa4SeMODGeTSHmYwAtLjWSC6p_O2PCwPkM9iedYqtGOZH9-RzeXzOjAsqtTGkORSCI55K69u_Y09SPEmsYs-hN8XdmcQl7_Dt0Va7rTRXmWbIEm5t9SifMVZZXcgaNIU4yBAY1clrfRi1GL4YAxjqCI5WQVe9d8T1uQ90nH4KSIbhfLN55rP_C3pMznI7QstiO3pSjqZaH247IOgV6_BZ7JFSXrfLHd2WCAS_IXUJXFQGZwmlbLfbl4YfD_wx0tQDJHVNxIDjH3ebirv1r01fP-wKzXREmDLVh1KViUYfPt5JnKb9Zdi1-RkbQ2FaPwxY7Fq6r40pO0HiQPNbO19u86jV0xB_eJWTg28t5s8LWI6yR-BsWyPrUdaFyM5_tSRhkZUAakBVEPvk=w690-h920-no"/>
          <p:cNvPicPr>
            <a:picLocks noChangeAspect="1" noChangeArrowheads="1"/>
          </p:cNvPicPr>
          <p:nvPr/>
        </p:nvPicPr>
        <p:blipFill rotWithShape="1">
          <a:blip r:embed="rId3">
            <a:extLst>
              <a:ext uri="{28A0092B-C50C-407E-A947-70E740481C1C}">
                <a14:useLocalDpi xmlns:a14="http://schemas.microsoft.com/office/drawing/2010/main" val="0"/>
              </a:ext>
            </a:extLst>
          </a:blip>
          <a:srcRect l="16994" t="9642" r="21290" b="24280"/>
          <a:stretch/>
        </p:blipFill>
        <p:spPr bwMode="auto">
          <a:xfrm rot="516599">
            <a:off x="7625458" y="1727662"/>
            <a:ext cx="2898476" cy="4137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615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Game Day</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6528"/>
          <a:stretch/>
        </p:blipFill>
        <p:spPr>
          <a:xfrm>
            <a:off x="2168262" y="1751161"/>
            <a:ext cx="7277663" cy="4049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2840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Thanksgiving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320" y="1825625"/>
            <a:ext cx="580336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011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Halloween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320" y="1825625"/>
            <a:ext cx="580336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197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Faculty Areas </a:t>
            </a:r>
            <a:r>
              <a:rPr lang="tr-TR" sz="4000" dirty="0"/>
              <a:t>f</a:t>
            </a:r>
            <a:r>
              <a:rPr lang="en-US" sz="4000" dirty="0"/>
              <a:t>or </a:t>
            </a:r>
            <a:r>
              <a:rPr lang="tr-TR" sz="4000" dirty="0"/>
              <a:t>t</a:t>
            </a:r>
            <a:r>
              <a:rPr lang="en-US" sz="4000" dirty="0"/>
              <a:t>he Application </a:t>
            </a:r>
            <a:r>
              <a:rPr lang="tr-TR" sz="4000" dirty="0"/>
              <a:t>o</a:t>
            </a:r>
            <a:r>
              <a:rPr lang="en-US" sz="4000" dirty="0"/>
              <a:t>f </a:t>
            </a:r>
            <a:r>
              <a:rPr lang="tr-TR" sz="4000" dirty="0"/>
              <a:t>Learning </a:t>
            </a:r>
            <a:r>
              <a:rPr lang="en-US" sz="4000" dirty="0"/>
              <a:t>Analytics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3473219"/>
              </p:ext>
            </p:extLst>
          </p:nvPr>
        </p:nvGraphicFramePr>
        <p:xfrm>
          <a:off x="785812" y="2208362"/>
          <a:ext cx="10620375" cy="4020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p:txBody>
          <a:bodyPr/>
          <a:lstStyle/>
          <a:p>
            <a:fld id="{4FAB73BC-B049-4115-A692-8D63A059BFB8}" type="slidenum">
              <a:rPr lang="en-US" smtClean="0"/>
              <a:pPr/>
              <a:t>5</a:t>
            </a:fld>
            <a:endParaRPr lang="en-US" dirty="0"/>
          </a:p>
        </p:txBody>
      </p:sp>
    </p:spTree>
    <p:extLst>
      <p:ext uri="{BB962C8B-B14F-4D97-AF65-F5344CB8AC3E}">
        <p14:creationId xmlns:p14="http://schemas.microsoft.com/office/powerpoint/2010/main" val="1690792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Christmas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320" y="1825625"/>
            <a:ext cx="580336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762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Robotics Competition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320" y="1825625"/>
            <a:ext cx="580336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041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SITE Conference @Las Vegas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9501"/>
          <a:stretch/>
        </p:blipFill>
        <p:spPr>
          <a:xfrm>
            <a:off x="2668107" y="1828799"/>
            <a:ext cx="7235017" cy="4366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4592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tr-TR" sz="5400" b="1" dirty="0"/>
              <a:t>Questions? Comments?</a:t>
            </a:r>
            <a:endParaRPr lang="en-US" sz="5400" dirty="0"/>
          </a:p>
        </p:txBody>
      </p:sp>
      <p:sp>
        <p:nvSpPr>
          <p:cNvPr id="3" name="Subtitle 2"/>
          <p:cNvSpPr>
            <a:spLocks noGrp="1"/>
          </p:cNvSpPr>
          <p:nvPr>
            <p:ph type="subTitle" idx="1"/>
          </p:nvPr>
        </p:nvSpPr>
        <p:spPr>
          <a:xfrm>
            <a:off x="365760" y="5607887"/>
            <a:ext cx="4039985" cy="1008844"/>
          </a:xfrm>
        </p:spPr>
        <p:txBody>
          <a:bodyPr>
            <a:normAutofit/>
          </a:bodyPr>
          <a:lstStyle/>
          <a:p>
            <a:r>
              <a:rPr lang="tr-TR" sz="2000" dirty="0">
                <a:latin typeface="Arial Black" panose="020B0A04020102020204" pitchFamily="34" charset="0"/>
              </a:rPr>
              <a:t>Prof. Dr. </a:t>
            </a:r>
            <a:r>
              <a:rPr lang="en-US" sz="2000" dirty="0">
                <a:latin typeface="Arial Black" panose="020B0A04020102020204" pitchFamily="34" charset="0"/>
              </a:rPr>
              <a:t>Yasemin Gulbahar</a:t>
            </a:r>
            <a:r>
              <a:rPr lang="tr-TR" sz="2000" dirty="0">
                <a:latin typeface="Arial Black" panose="020B0A04020102020204" pitchFamily="34" charset="0"/>
              </a:rPr>
              <a:t> </a:t>
            </a:r>
          </a:p>
          <a:p>
            <a:r>
              <a:rPr lang="tr-TR" b="1" cap="none" dirty="0">
                <a:latin typeface="Calibri" panose="020F0502020204030204" pitchFamily="34" charset="0"/>
                <a:cs typeface="Calibri" panose="020F0502020204030204" pitchFamily="34" charset="0"/>
                <a:hlinkClick r:id="rId2"/>
              </a:rPr>
              <a:t>gulbahar@ankara.edu.tr</a:t>
            </a:r>
            <a:endParaRPr lang="tr-TR" b="1" cap="none" dirty="0">
              <a:latin typeface="Calibri" panose="020F0502020204030204" pitchFamily="34" charset="0"/>
              <a:cs typeface="Calibri" panose="020F0502020204030204" pitchFamily="34" charset="0"/>
            </a:endParaRPr>
          </a:p>
        </p:txBody>
      </p:sp>
      <p:sp>
        <p:nvSpPr>
          <p:cNvPr id="4" name="Subtitle 2"/>
          <p:cNvSpPr txBox="1">
            <a:spLocks/>
          </p:cNvSpPr>
          <p:nvPr/>
        </p:nvSpPr>
        <p:spPr>
          <a:xfrm>
            <a:off x="8152015" y="5649754"/>
            <a:ext cx="3239193"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algn="r"/>
            <a:r>
              <a:rPr lang="en-US" sz="2000" dirty="0">
                <a:latin typeface="Arial Black" panose="020B0A04020102020204" pitchFamily="34" charset="0"/>
              </a:rPr>
              <a:t>Dr</a:t>
            </a:r>
            <a:r>
              <a:rPr lang="tr-TR" sz="2000" dirty="0">
                <a:latin typeface="Arial Black" panose="020B0A04020102020204" pitchFamily="34" charset="0"/>
              </a:rPr>
              <a:t>. </a:t>
            </a:r>
            <a:r>
              <a:rPr lang="en-US" sz="2000" dirty="0">
                <a:latin typeface="Arial Black" panose="020B0A04020102020204" pitchFamily="34" charset="0"/>
              </a:rPr>
              <a:t>Rebecca Callaway</a:t>
            </a:r>
            <a:endParaRPr lang="tr-TR" sz="2000" dirty="0">
              <a:latin typeface="Arial Black" panose="020B0A04020102020204" pitchFamily="34" charset="0"/>
            </a:endParaRPr>
          </a:p>
          <a:p>
            <a:r>
              <a:rPr lang="en-US" sz="1600" dirty="0">
                <a:solidFill>
                  <a:schemeClr val="tx1">
                    <a:lumMod val="65000"/>
                    <a:lumOff val="35000"/>
                  </a:schemeClr>
                </a:solidFill>
                <a:latin typeface="Arial Black" panose="020B0A04020102020204" pitchFamily="34" charset="0"/>
                <a:hlinkClick r:id="rId3"/>
              </a:rPr>
              <a:t>rcallaway@atu.edu</a:t>
            </a:r>
            <a:endParaRPr lang="en-US" sz="1600" dirty="0">
              <a:solidFill>
                <a:schemeClr val="tx1">
                  <a:lumMod val="65000"/>
                  <a:lumOff val="35000"/>
                </a:schemeClr>
              </a:solidFill>
              <a:latin typeface="Arial Black" panose="020B0A04020102020204" pitchFamily="34" charset="0"/>
            </a:endParaRPr>
          </a:p>
          <a:p>
            <a:pPr algn="r"/>
            <a:endParaRPr lang="en-US" sz="1600" dirty="0">
              <a:solidFill>
                <a:schemeClr val="tx1">
                  <a:lumMod val="65000"/>
                  <a:lumOff val="35000"/>
                </a:schemeClr>
              </a:solidFill>
              <a:latin typeface="Arial Black" panose="020B0A04020102020204" pitchFamily="34" charset="0"/>
            </a:endParaRPr>
          </a:p>
          <a:p>
            <a:endParaRPr lang="tr-TR" sz="1600" dirty="0">
              <a:solidFill>
                <a:schemeClr val="tx1">
                  <a:lumMod val="65000"/>
                  <a:lumOff val="35000"/>
                </a:schemeClr>
              </a:solidFill>
              <a:latin typeface="Arial Black" panose="020B0A04020102020204" pitchFamily="34" charset="0"/>
            </a:endParaRPr>
          </a:p>
        </p:txBody>
      </p:sp>
      <p:sp>
        <p:nvSpPr>
          <p:cNvPr id="5" name="Subtitle 2"/>
          <p:cNvSpPr txBox="1">
            <a:spLocks/>
          </p:cNvSpPr>
          <p:nvPr/>
        </p:nvSpPr>
        <p:spPr>
          <a:xfrm>
            <a:off x="4705003" y="5610788"/>
            <a:ext cx="3239193"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r>
              <a:rPr lang="en-US" sz="2000" dirty="0">
                <a:latin typeface="Arial Black" panose="020B0A04020102020204" pitchFamily="34" charset="0"/>
              </a:rPr>
              <a:t>Dr</a:t>
            </a:r>
            <a:r>
              <a:rPr lang="tr-TR" sz="2000" dirty="0">
                <a:latin typeface="Arial Black" panose="020B0A04020102020204" pitchFamily="34" charset="0"/>
              </a:rPr>
              <a:t>. </a:t>
            </a:r>
            <a:r>
              <a:rPr lang="en-US" sz="2000" dirty="0">
                <a:latin typeface="Arial Black" panose="020B0A04020102020204" pitchFamily="34" charset="0"/>
              </a:rPr>
              <a:t>Mohamed Ibrahim</a:t>
            </a:r>
            <a:endParaRPr lang="tr-TR" sz="2000" dirty="0">
              <a:latin typeface="Arial Black" panose="020B0A04020102020204" pitchFamily="34" charset="0"/>
            </a:endParaRPr>
          </a:p>
          <a:p>
            <a:r>
              <a:rPr lang="en-US" b="1" dirty="0">
                <a:latin typeface="Calibri" panose="020F0502020204030204" pitchFamily="34" charset="0"/>
                <a:cs typeface="Calibri" panose="020F0502020204030204" pitchFamily="34" charset="0"/>
                <a:hlinkClick r:id="rId4"/>
              </a:rPr>
              <a:t>mibrahim1@atu.edu</a:t>
            </a:r>
            <a:endParaRPr lang="en-US" b="1" dirty="0">
              <a:latin typeface="Calibri" panose="020F0502020204030204" pitchFamily="34" charset="0"/>
              <a:cs typeface="Calibri" panose="020F0502020204030204" pitchFamily="34" charset="0"/>
            </a:endParaRPr>
          </a:p>
          <a:p>
            <a:endParaRPr lang="en-US" sz="1600" dirty="0">
              <a:solidFill>
                <a:schemeClr val="tx1">
                  <a:lumMod val="65000"/>
                  <a:lumOff val="35000"/>
                </a:schemeClr>
              </a:solidFill>
              <a:latin typeface="Arial Black" panose="020B0A04020102020204" pitchFamily="34" charset="0"/>
            </a:endParaRPr>
          </a:p>
          <a:p>
            <a:endParaRPr lang="tr-TR" sz="1600" dirty="0">
              <a:solidFill>
                <a:schemeClr val="tx1">
                  <a:lumMod val="65000"/>
                  <a:lumOff val="35000"/>
                </a:schemeClr>
              </a:solidFill>
              <a:latin typeface="Arial Black" panose="020B0A04020102020204" pitchFamily="34" charset="0"/>
            </a:endParaRPr>
          </a:p>
        </p:txBody>
      </p:sp>
    </p:spTree>
    <p:extLst>
      <p:ext uri="{BB962C8B-B14F-4D97-AF65-F5344CB8AC3E}">
        <p14:creationId xmlns:p14="http://schemas.microsoft.com/office/powerpoint/2010/main" val="192505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Learning Analytics</a:t>
            </a:r>
          </a:p>
        </p:txBody>
      </p:sp>
      <p:sp>
        <p:nvSpPr>
          <p:cNvPr id="3" name="Content Placeholder 2"/>
          <p:cNvSpPr>
            <a:spLocks noGrp="1"/>
          </p:cNvSpPr>
          <p:nvPr>
            <p:ph sz="half" idx="1"/>
          </p:nvPr>
        </p:nvSpPr>
        <p:spPr/>
        <p:txBody>
          <a:bodyPr>
            <a:normAutofit/>
          </a:bodyPr>
          <a:lstStyle/>
          <a:p>
            <a:r>
              <a:rPr lang="en-US" sz="2400" cap="none" dirty="0">
                <a:latin typeface="Calibri" panose="020F0502020204030204" pitchFamily="34" charset="0"/>
                <a:cs typeface="Calibri" panose="020F0502020204030204" pitchFamily="34" charset="0"/>
              </a:rPr>
              <a:t>Adaptive learning analytics deals with the design of the learning analytics system in order to improve the learning processes</a:t>
            </a:r>
            <a:r>
              <a:rPr lang="tr-TR" sz="2400" cap="none" dirty="0">
                <a:latin typeface="Calibri" panose="020F0502020204030204" pitchFamily="34" charset="0"/>
                <a:cs typeface="Calibri" panose="020F0502020204030204" pitchFamily="34" charset="0"/>
              </a:rPr>
              <a:t>.</a:t>
            </a:r>
          </a:p>
          <a:p>
            <a:r>
              <a:rPr lang="en-US" sz="2400" cap="none" dirty="0">
                <a:latin typeface="Calibri" panose="020F0502020204030204" pitchFamily="34" charset="0"/>
                <a:cs typeface="Calibri" panose="020F0502020204030204" pitchFamily="34" charset="0"/>
              </a:rPr>
              <a:t>However, there has been no published empirical evidence of any such system which consists of all these features and which has been proven to be effective by both learners and instructors.</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097202142"/>
              </p:ext>
            </p:extLst>
          </p:nvPr>
        </p:nvGraphicFramePr>
        <p:xfrm>
          <a:off x="6364288" y="2093977"/>
          <a:ext cx="4946840" cy="407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248802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 for Adaptive Learning Analytics</a:t>
            </a:r>
          </a:p>
        </p:txBody>
      </p:sp>
      <p:pic>
        <p:nvPicPr>
          <p:cNvPr id="4" name="Content Placeholder 3"/>
          <p:cNvPicPr>
            <a:picLocks noGrp="1"/>
          </p:cNvPicPr>
          <p:nvPr>
            <p:ph idx="1"/>
          </p:nvPr>
        </p:nvPicPr>
        <p:blipFill>
          <a:blip r:embed="rId2"/>
          <a:stretch>
            <a:fillRect/>
          </a:stretch>
        </p:blipFill>
        <p:spPr>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4FAB73BC-B049-4115-A692-8D63A059BFB8}" type="slidenum">
              <a:rPr lang="en-US" smtClean="0"/>
              <a:pPr/>
              <a:t>7</a:t>
            </a:fld>
            <a:endParaRPr lang="en-US" dirty="0"/>
          </a:p>
        </p:txBody>
      </p:sp>
      <p:pic>
        <p:nvPicPr>
          <p:cNvPr id="4100" name="Picture 4" descr="Cover Emerging Trends in Learning Analy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7997" y="0"/>
            <a:ext cx="1814003" cy="2751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92657" y="6299355"/>
            <a:ext cx="3459601" cy="338554"/>
          </a:xfrm>
          <a:prstGeom prst="rect">
            <a:avLst/>
          </a:prstGeom>
        </p:spPr>
        <p:txBody>
          <a:bodyPr wrap="none">
            <a:spAutoFit/>
          </a:bodyPr>
          <a:lstStyle/>
          <a:p>
            <a:r>
              <a:rPr lang="en-US" sz="1600" dirty="0">
                <a:hlinkClick r:id="rId4"/>
              </a:rPr>
              <a:t>https://brill.com/view/title/54675</a:t>
            </a:r>
            <a:endParaRPr lang="en-US" sz="1600" dirty="0"/>
          </a:p>
        </p:txBody>
      </p:sp>
    </p:spTree>
    <p:extLst>
      <p:ext uri="{BB962C8B-B14F-4D97-AF65-F5344CB8AC3E}">
        <p14:creationId xmlns:p14="http://schemas.microsoft.com/office/powerpoint/2010/main" val="16786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Method Phase #1</a:t>
            </a:r>
            <a:endParaRPr lang="en-US" dirty="0"/>
          </a:p>
        </p:txBody>
      </p:sp>
      <p:sp>
        <p:nvSpPr>
          <p:cNvPr id="3" name="Content Placeholder 2"/>
          <p:cNvSpPr>
            <a:spLocks noGrp="1"/>
          </p:cNvSpPr>
          <p:nvPr>
            <p:ph idx="1"/>
          </p:nvPr>
        </p:nvSpPr>
        <p:spPr/>
        <p:txBody>
          <a:bodyPr>
            <a:normAutofit/>
          </a:bodyPr>
          <a:lstStyle/>
          <a:p>
            <a:pPr marL="0" indent="0">
              <a:buNone/>
            </a:pPr>
            <a:r>
              <a:rPr lang="tr-TR" sz="2400" b="1" cap="none" dirty="0">
                <a:latin typeface="Calibri" panose="020F0502020204030204" pitchFamily="34" charset="0"/>
                <a:cs typeface="Calibri" panose="020F0502020204030204" pitchFamily="34" charset="0"/>
              </a:rPr>
              <a:t>Purpose:</a:t>
            </a:r>
          </a:p>
          <a:p>
            <a:pPr marL="0" indent="0">
              <a:buNone/>
            </a:pPr>
            <a:r>
              <a:rPr lang="en-US" sz="2400" cap="none" dirty="0">
                <a:latin typeface="Calibri" panose="020F0502020204030204" pitchFamily="34" charset="0"/>
                <a:cs typeface="Calibri" panose="020F0502020204030204" pitchFamily="34" charset="0"/>
              </a:rPr>
              <a:t>This research study aims to reveal the most important variables to be considered in any adaptive learning analytics system model through the evaluation of expert opinion</a:t>
            </a:r>
            <a:r>
              <a:rPr lang="tr-TR" sz="2400" cap="none" dirty="0">
                <a:latin typeface="Calibri" panose="020F0502020204030204" pitchFamily="34" charset="0"/>
                <a:cs typeface="Calibri" panose="020F0502020204030204" pitchFamily="34" charset="0"/>
              </a:rPr>
              <a:t>.</a:t>
            </a:r>
            <a:r>
              <a:rPr lang="en-US" sz="2400" cap="none" dirty="0">
                <a:latin typeface="Calibri" panose="020F0502020204030204" pitchFamily="34" charset="0"/>
                <a:cs typeface="Calibri" panose="020F0502020204030204" pitchFamily="34" charset="0"/>
              </a:rPr>
              <a:t> </a:t>
            </a:r>
            <a:endParaRPr lang="tr-TR" sz="2400" cap="none" dirty="0">
              <a:latin typeface="Calibri" panose="020F0502020204030204" pitchFamily="34" charset="0"/>
              <a:cs typeface="Calibri" panose="020F0502020204030204" pitchFamily="34" charset="0"/>
            </a:endParaRPr>
          </a:p>
          <a:p>
            <a:pPr marL="0" indent="0">
              <a:buNone/>
            </a:pPr>
            <a:r>
              <a:rPr lang="tr-TR" sz="2400" b="1" cap="none" dirty="0">
                <a:latin typeface="Calibri" panose="020F0502020204030204" pitchFamily="34" charset="0"/>
                <a:cs typeface="Calibri" panose="020F0502020204030204" pitchFamily="34" charset="0"/>
              </a:rPr>
              <a:t>Research questions:</a:t>
            </a:r>
          </a:p>
          <a:p>
            <a:pPr marL="457200" lvl="0" indent="-457200">
              <a:buFont typeface="+mj-lt"/>
              <a:buAutoNum type="arabicPeriod"/>
            </a:pPr>
            <a:r>
              <a:rPr lang="en-US" sz="2400" cap="none" dirty="0">
                <a:latin typeface="Calibri" panose="020F0502020204030204" pitchFamily="34" charset="0"/>
                <a:cs typeface="Calibri" panose="020F0502020204030204" pitchFamily="34" charset="0"/>
              </a:rPr>
              <a:t>Which variables are perceived as useful to the provision of feedback to learners, tutors and instructional designers in an adaptive learning system?</a:t>
            </a:r>
          </a:p>
          <a:p>
            <a:pPr marL="457200" lvl="0" indent="-457200">
              <a:buFont typeface="+mj-lt"/>
              <a:buAutoNum type="arabicPeriod"/>
            </a:pPr>
            <a:r>
              <a:rPr lang="en-US" sz="2400" cap="none" dirty="0">
                <a:latin typeface="Calibri" panose="020F0502020204030204" pitchFamily="34" charset="0"/>
                <a:cs typeface="Calibri" panose="020F0502020204030204" pitchFamily="34" charset="0"/>
              </a:rPr>
              <a:t>What should be the most important goals of an adaptive learning system?</a:t>
            </a:r>
          </a:p>
          <a:p>
            <a:pPr marL="457200" lvl="0" indent="-457200">
              <a:buFont typeface="+mj-lt"/>
              <a:buAutoNum type="arabicPeriod"/>
            </a:pPr>
            <a:r>
              <a:rPr lang="en-US" sz="2400" cap="none" dirty="0">
                <a:latin typeface="Calibri" panose="020F0502020204030204" pitchFamily="34" charset="0"/>
                <a:cs typeface="Calibri" panose="020F0502020204030204" pitchFamily="34" charset="0"/>
              </a:rPr>
              <a:t>What kind of interventions are perceived as the most important?</a:t>
            </a:r>
          </a:p>
          <a:p>
            <a:endParaRPr lang="en-US" sz="2400"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pPr/>
              <a:t>8</a:t>
            </a:fld>
            <a:endParaRPr lang="en-US" dirty="0"/>
          </a:p>
        </p:txBody>
      </p:sp>
    </p:spTree>
    <p:extLst>
      <p:ext uri="{BB962C8B-B14F-4D97-AF65-F5344CB8AC3E}">
        <p14:creationId xmlns:p14="http://schemas.microsoft.com/office/powerpoint/2010/main" val="313127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dirty="0"/>
              <a:t>Survey Approach</a:t>
            </a:r>
            <a:endParaRPr lang="en-US" dirty="0"/>
          </a:p>
        </p:txBody>
      </p:sp>
      <p:graphicFrame>
        <p:nvGraphicFramePr>
          <p:cNvPr id="8" name="Content Placeholder 7"/>
          <p:cNvGraphicFramePr>
            <a:graphicFrameLocks noGrp="1"/>
          </p:cNvGraphicFramePr>
          <p:nvPr>
            <p:ph sz="quarter" idx="13"/>
            <p:extLst>
              <p:ext uri="{D42A27DB-BD31-4B8C-83A1-F6EECF244321}">
                <p14:modId xmlns:p14="http://schemas.microsoft.com/office/powerpoint/2010/main" val="3164260976"/>
              </p:ext>
            </p:extLst>
          </p:nvPr>
        </p:nvGraphicFramePr>
        <p:xfrm>
          <a:off x="1371600" y="2105024"/>
          <a:ext cx="5905500" cy="368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sz="quarter" idx="14"/>
          </p:nvPr>
        </p:nvSpPr>
        <p:spPr>
          <a:xfrm>
            <a:off x="8296274" y="2367092"/>
            <a:ext cx="2981325" cy="3424107"/>
          </a:xfrm>
        </p:spPr>
        <p:txBody>
          <a:bodyPr>
            <a:normAutofit/>
          </a:bodyPr>
          <a:lstStyle/>
          <a:p>
            <a:pPr marL="0" indent="0" algn="ctr">
              <a:buNone/>
            </a:pPr>
            <a:r>
              <a:rPr lang="tr-TR" sz="2800" u="sng" cap="none" dirty="0">
                <a:latin typeface="Calibri" panose="020F0502020204030204" pitchFamily="34" charset="0"/>
                <a:cs typeface="Calibri" panose="020F0502020204030204" pitchFamily="34" charset="0"/>
              </a:rPr>
              <a:t>Sample</a:t>
            </a:r>
          </a:p>
          <a:p>
            <a:pPr marL="0" indent="0" algn="ctr">
              <a:buNone/>
            </a:pPr>
            <a:r>
              <a:rPr lang="tr-TR" sz="2800" cap="none" dirty="0">
                <a:latin typeface="Calibri" panose="020F0502020204030204" pitchFamily="34" charset="0"/>
                <a:cs typeface="Calibri" panose="020F0502020204030204" pitchFamily="34" charset="0"/>
              </a:rPr>
              <a:t>S</a:t>
            </a:r>
            <a:r>
              <a:rPr lang="en-US" sz="2800" cap="none" dirty="0" err="1">
                <a:latin typeface="Calibri" panose="020F0502020204030204" pitchFamily="34" charset="0"/>
                <a:cs typeface="Calibri" panose="020F0502020204030204" pitchFamily="34" charset="0"/>
              </a:rPr>
              <a:t>nowball</a:t>
            </a:r>
            <a:r>
              <a:rPr lang="en-US" sz="2800" cap="none" dirty="0">
                <a:latin typeface="Calibri" panose="020F0502020204030204" pitchFamily="34" charset="0"/>
                <a:cs typeface="Calibri" panose="020F0502020204030204" pitchFamily="34" charset="0"/>
              </a:rPr>
              <a:t> sampling to experts in both the USA and</a:t>
            </a:r>
            <a:r>
              <a:rPr lang="tr-TR" sz="2800" cap="none" dirty="0">
                <a:latin typeface="Calibri" panose="020F0502020204030204" pitchFamily="34" charset="0"/>
                <a:cs typeface="Calibri" panose="020F0502020204030204" pitchFamily="34" charset="0"/>
              </a:rPr>
              <a:t> T</a:t>
            </a:r>
            <a:r>
              <a:rPr lang="en-US" sz="2800" cap="none" dirty="0" err="1">
                <a:latin typeface="Calibri" panose="020F0502020204030204" pitchFamily="34" charset="0"/>
                <a:cs typeface="Calibri" panose="020F0502020204030204" pitchFamily="34" charset="0"/>
              </a:rPr>
              <a:t>urkey</a:t>
            </a:r>
            <a:r>
              <a:rPr lang="tr-TR" sz="2800" cap="none" dirty="0">
                <a:latin typeface="Calibri" panose="020F0502020204030204" pitchFamily="34" charset="0"/>
                <a:cs typeface="Calibri" panose="020F0502020204030204" pitchFamily="34" charset="0"/>
              </a:rPr>
              <a:t> </a:t>
            </a:r>
          </a:p>
          <a:p>
            <a:pPr marL="0" indent="0" algn="ctr">
              <a:buNone/>
            </a:pPr>
            <a:r>
              <a:rPr lang="tr-TR" sz="2800" cap="none" dirty="0">
                <a:latin typeface="Calibri" panose="020F0502020204030204" pitchFamily="34" charset="0"/>
                <a:cs typeface="Calibri" panose="020F0502020204030204" pitchFamily="34" charset="0"/>
              </a:rPr>
              <a:t>(N=16)</a:t>
            </a:r>
            <a:endParaRPr lang="en-US" sz="2800" cap="none"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9574455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154</TotalTime>
  <Words>1488</Words>
  <Application>Microsoft Office PowerPoint</Application>
  <PresentationFormat>Widescreen</PresentationFormat>
  <Paragraphs>260</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Wood Type</vt:lpstr>
      <vt:lpstr>Towards an Adaptive Learning Analytics Framework</vt:lpstr>
      <vt:lpstr>Introduction</vt:lpstr>
      <vt:lpstr>E-LEARNING THEORY  (MAYER, SWELLER, MORENO) </vt:lpstr>
      <vt:lpstr>E-LEARNING THEORY</vt:lpstr>
      <vt:lpstr>Faculty Areas for the Application of Learning Analytics</vt:lpstr>
      <vt:lpstr>Adaptive Learning Analytics</vt:lpstr>
      <vt:lpstr>Framework for Adaptive Learning Analytics</vt:lpstr>
      <vt:lpstr>Method Phase #1</vt:lpstr>
      <vt:lpstr>Survey Approach</vt:lpstr>
      <vt:lpstr>Findings</vt:lpstr>
      <vt:lpstr>Method Phase #2</vt:lpstr>
      <vt:lpstr>Course Navigation for Adaptive Learning in Moodle</vt:lpstr>
      <vt:lpstr>Sample of the Study</vt:lpstr>
      <vt:lpstr>Data Collection</vt:lpstr>
      <vt:lpstr>Findings</vt:lpstr>
      <vt:lpstr>Findings</vt:lpstr>
      <vt:lpstr>Suggestions by Students  for Improvement</vt:lpstr>
      <vt:lpstr>Conclusion</vt:lpstr>
      <vt:lpstr>Future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Becoming a Visiting Scholar &amp; Having a Driver License</vt:lpstr>
      <vt:lpstr>Crystal Bridges</vt:lpstr>
      <vt:lpstr>Game Day</vt:lpstr>
      <vt:lpstr>Thanksgiving</vt:lpstr>
      <vt:lpstr>Halloween</vt:lpstr>
      <vt:lpstr>Christmas </vt:lpstr>
      <vt:lpstr>Robotics Competition</vt:lpstr>
      <vt:lpstr>SITE Conference @Las Vegas</vt:lpstr>
      <vt:lpstr>Questions?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an Adaptive Learning Analytics Framework</dc:title>
  <dc:creator>Yasemin Gulbahar</dc:creator>
  <cp:lastModifiedBy>Mohamed Ibrahim</cp:lastModifiedBy>
  <cp:revision>120</cp:revision>
  <dcterms:created xsi:type="dcterms:W3CDTF">2019-03-14T20:05:46Z</dcterms:created>
  <dcterms:modified xsi:type="dcterms:W3CDTF">2019-04-12T12:19:32Z</dcterms:modified>
</cp:coreProperties>
</file>