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58" r:id="rId5"/>
    <p:sldId id="259" r:id="rId6"/>
    <p:sldId id="271" r:id="rId7"/>
    <p:sldId id="260" r:id="rId8"/>
    <p:sldId id="261" r:id="rId9"/>
    <p:sldId id="262" r:id="rId10"/>
    <p:sldId id="263" r:id="rId11"/>
    <p:sldId id="272" r:id="rId12"/>
    <p:sldId id="266" r:id="rId13"/>
    <p:sldId id="267" r:id="rId14"/>
    <p:sldId id="268" r:id="rId15"/>
    <p:sldId id="273" r:id="rId16"/>
    <p:sldId id="270" r:id="rId17"/>
    <p:sldId id="264" r:id="rId18"/>
    <p:sldId id="265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14005-50F3-4EB8-AF34-AC935B422E6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08690-1730-4663-9B40-CD0543F51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09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74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75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76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1A18D43-F1D7-49FD-AA7E-3A337EDC9190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7720" cy="3659760"/>
          </a:xfrm>
          <a:prstGeom prst="rect">
            <a:avLst/>
          </a:prstGeom>
        </p:spPr>
        <p:txBody>
          <a:bodyPr lIns="93240" tIns="46440" rIns="93240" bIns="4644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Start early – allow time for multiple drafts. Allow time to obtain any necessary letters of support or to find necessary institutional data that may need to be reported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3970800" y="8830080"/>
            <a:ext cx="3036960" cy="46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C44C7296-FC84-47BC-8EBC-3D46DD6A61DB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3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7720" cy="3659760"/>
          </a:xfrm>
          <a:prstGeom prst="rect">
            <a:avLst/>
          </a:prstGeom>
        </p:spPr>
        <p:txBody>
          <a:bodyPr lIns="93240" tIns="46440" rIns="93240" bIns="46440"/>
          <a:lstStyle/>
          <a:p>
            <a:pPr marL="216000" indent="-215640">
              <a:lnSpc>
                <a:spcPct val="100000"/>
              </a:lnSpc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Start early – allow time for multiple drafts. Allow time to obtain any necessary letters of support or to find necessary institutional data that may need to be reported</a:t>
            </a:r>
          </a:p>
          <a:p>
            <a:pPr marL="216000" indent="-215640">
              <a:lnSpc>
                <a:spcPct val="100000"/>
              </a:lnSpc>
            </a:pP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3970800" y="8830080"/>
            <a:ext cx="3036960" cy="46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864888A5-1071-49C0-BCC0-656F7A1F3233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4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7720" cy="365976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3970800" y="8830080"/>
            <a:ext cx="3036960" cy="46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C44C7296-FC84-47BC-8EBC-3D46DD6A61DB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5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6783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7720" cy="365976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3970800" y="8830080"/>
            <a:ext cx="3036960" cy="46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C44C7296-FC84-47BC-8EBC-3D46DD6A61DB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10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2526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7720" cy="365976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3970800" y="8830080"/>
            <a:ext cx="3036960" cy="46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3E47978C-E429-4429-A308-119E80B86C76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16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7720" cy="365976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3970800" y="8830080"/>
            <a:ext cx="3036960" cy="46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5349781B-0071-4341-AC1E-6DAB4819C9F2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Picture 69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Picture 70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8840" cy="1188000"/>
          </a:xfrm>
          <a:prstGeom prst="rect">
            <a:avLst/>
          </a:prstGeom>
        </p:spPr>
        <p:txBody>
          <a:bodyPr lIns="0" tIns="0" rIns="0" bIns="0" anchor="ctr" anchorCtr="1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how-to-apply-application-guide/due-dates-and-submission-policies/due-dates.htm" TargetMode="External"/><Relationship Id="rId2" Type="http://schemas.openxmlformats.org/officeDocument/2006/relationships/hyperlink" Target="https://www.youtube.com/watch?v=nFVlyKRVgwg" TargetMode="Externa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nts.gov/web/grants/search-grants.html" TargetMode="Externa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pa-files/PA-16-200.html" TargetMode="External"/><Relationship Id="rId2" Type="http://schemas.openxmlformats.org/officeDocument/2006/relationships/hyperlink" Target="https://grants.nih.gov/grants/guide/contacts/parent_R15.html" TargetMode="Externa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tu.edu/uresearch/coursedesign.php" TargetMode="External"/><Relationship Id="rId3" Type="http://schemas.openxmlformats.org/officeDocument/2006/relationships/hyperlink" Target="https://www.atu.edu/research/faculty_research.php" TargetMode="External"/><Relationship Id="rId7" Type="http://schemas.openxmlformats.org/officeDocument/2006/relationships/hyperlink" Target="https://www.atu.edu/ospui/docs/2017-18-IRC-Grant-Guidelines-final-draft2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atu.edu/uresearch/grants.php" TargetMode="External"/><Relationship Id="rId5" Type="http://schemas.openxmlformats.org/officeDocument/2006/relationships/hyperlink" Target="https://www.atu.edu/research/interresearch.php" TargetMode="External"/><Relationship Id="rId4" Type="http://schemas.openxmlformats.org/officeDocument/2006/relationships/hyperlink" Target="https://www.atu.edu/research/faculty_dev.php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tu.edu/ospui/irc-directors.php" TargetMode="External"/><Relationship Id="rId3" Type="http://schemas.openxmlformats.org/officeDocument/2006/relationships/hyperlink" Target="https://www.atu.edu/ospui/" TargetMode="External"/><Relationship Id="rId7" Type="http://schemas.openxmlformats.org/officeDocument/2006/relationships/hyperlink" Target="file:///\\tmp\mozilla_turaj0\foundationcenter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arkansas.gov/government/agencies" TargetMode="External"/><Relationship Id="rId5" Type="http://schemas.openxmlformats.org/officeDocument/2006/relationships/hyperlink" Target="https://www.getedfunding.com/" TargetMode="External"/><Relationship Id="rId4" Type="http://schemas.openxmlformats.org/officeDocument/2006/relationships/hyperlink" Target="https://grantforward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1600200" y="2386800"/>
            <a:ext cx="8991000" cy="1645200"/>
          </a:xfrm>
          <a:prstGeom prst="rect">
            <a:avLst/>
          </a:prstGeom>
          <a:solidFill>
            <a:srgbClr val="FFFFFF"/>
          </a:solidFill>
          <a:ln w="38160">
            <a:solidFill>
              <a:srgbClr val="40404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74320" tIns="182880" rIns="274320" bIns="182880" anchor="ctr" anchorCtr="1"/>
          <a:lstStyle/>
          <a:p>
            <a:pPr algn="ctr"/>
            <a:r>
              <a:rPr lang="en-US" sz="3800" b="0" strike="noStrike" cap="all" spc="197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Grant tips and </a:t>
            </a:r>
            <a:r>
              <a:rPr lang="en-US" sz="3800" b="0" strike="noStrike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tricks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/>
            </a:r>
            <a:b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800" b="0" i="1" strike="noStrike" cap="all" spc="197" dirty="0" smtClean="0">
                <a:solidFill>
                  <a:srgbClr val="A0988C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from </a:t>
            </a:r>
            <a:r>
              <a:rPr lang="en-US" sz="1800" b="0" i="1" strike="noStrike" cap="all" spc="197" dirty="0">
                <a:solidFill>
                  <a:srgbClr val="A0988C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the IRC Directors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2695320" y="4352400"/>
            <a:ext cx="6800760" cy="123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Dr. Turaj Ashuri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Dr. Newton Hilliard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Dr. Rebecca Wiewel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152150" y="204408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Tips for </a:t>
            </a:r>
            <a:r>
              <a:rPr lang="en-US" sz="2800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NIH </a:t>
            </a:r>
            <a:r>
              <a:rPr lang="en-US" sz="2800" b="0" strike="noStrike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proposals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231280" y="2638080"/>
            <a:ext cx="4810680" cy="352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85124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408176"/>
            <a:ext cx="10515600" cy="51755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</a:t>
            </a:r>
            <a:r>
              <a:rPr lang="en-US" dirty="0" smtClean="0">
                <a:latin typeface="Gill Sans MT" panose="020B0502020104020203" pitchFamily="34" charset="0"/>
              </a:rPr>
              <a:t> Understand the NIH Mission/Goals, organization and processes</a:t>
            </a:r>
          </a:p>
          <a:p>
            <a:endParaRPr lang="en-US" dirty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2. Plan 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‘Fill a need’ </a:t>
            </a:r>
            <a:r>
              <a:rPr lang="en-US" dirty="0">
                <a:latin typeface="Gill Sans MT" panose="020B0502020104020203" pitchFamily="34" charset="0"/>
              </a:rPr>
              <a:t>- </a:t>
            </a:r>
            <a:r>
              <a:rPr lang="en-US" dirty="0">
                <a:latin typeface="Gill Sans MT" panose="020B0502020104020203" pitchFamily="34" charset="0"/>
                <a:hlinkClick r:id="rId2"/>
              </a:rPr>
              <a:t>https://www.youtube.com/watch?v=nFVlyKRVgwg</a:t>
            </a:r>
            <a:endParaRPr lang="en-US" dirty="0"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NIH submission dates –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  <a:hlinkClick r:id="rId3"/>
              </a:rPr>
              <a:t>https://grants.nih.gov/grants/how-to-apply-application-guide/due-dates-and-submission-policies/due-dates.htm</a:t>
            </a:r>
            <a:endParaRPr lang="en-US" dirty="0" smtClean="0"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Use a calendar, not a watch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>
                <a:latin typeface="Gill Sans MT" panose="020B0502020104020203" pitchFamily="34" charset="0"/>
              </a:rPr>
              <a:t>3</a:t>
            </a:r>
            <a:r>
              <a:rPr lang="en-US" dirty="0" smtClean="0">
                <a:latin typeface="Gill Sans MT" panose="020B0502020104020203" pitchFamily="34" charset="0"/>
              </a:rPr>
              <a:t>. R.T.B.I.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4.Communicate with program officials</a:t>
            </a:r>
          </a:p>
        </p:txBody>
      </p:sp>
      <p:sp>
        <p:nvSpPr>
          <p:cNvPr id="5" name="CustomShape 1"/>
          <p:cNvSpPr/>
          <p:nvPr/>
        </p:nvSpPr>
        <p:spPr>
          <a:xfrm>
            <a:off x="2027963" y="2286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4 keys to success with NIH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810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325880"/>
            <a:ext cx="10515600" cy="485108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Mission statement </a:t>
            </a:r>
            <a:r>
              <a:rPr lang="en-US" dirty="0">
                <a:latin typeface="Gill Sans MT" panose="020B0502020104020203" pitchFamily="34" charset="0"/>
              </a:rPr>
              <a:t/>
            </a:r>
            <a:br>
              <a:rPr lang="en-US" dirty="0">
                <a:latin typeface="Gill Sans MT" panose="020B0502020104020203" pitchFamily="34" charset="0"/>
              </a:rPr>
            </a:br>
            <a:r>
              <a:rPr lang="en-US" dirty="0" smtClean="0">
                <a:latin typeface="Gill Sans MT" panose="020B0502020104020203" pitchFamily="34" charset="0"/>
                <a:hlinkClick r:id=""/>
              </a:rPr>
              <a:t>https://www.nih.gov/about-nih/what-we-do/mission-goals</a:t>
            </a:r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Institutes </a:t>
            </a:r>
            <a:r>
              <a:rPr lang="en-US" dirty="0">
                <a:latin typeface="Gill Sans MT" panose="020B0502020104020203" pitchFamily="34" charset="0"/>
              </a:rPr>
              <a:t/>
            </a:r>
            <a:br>
              <a:rPr lang="en-US" dirty="0">
                <a:latin typeface="Gill Sans MT" panose="020B0502020104020203" pitchFamily="34" charset="0"/>
              </a:rPr>
            </a:br>
            <a:r>
              <a:rPr lang="en-US" dirty="0" smtClean="0">
                <a:latin typeface="Gill Sans MT" panose="020B0502020104020203" pitchFamily="34" charset="0"/>
                <a:hlinkClick r:id=""/>
              </a:rPr>
              <a:t>https://www.nih.gov/institutes-nih/list-nih-institutes-centers-offices</a:t>
            </a:r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Example Institute </a:t>
            </a:r>
            <a:r>
              <a:rPr lang="en-US" dirty="0">
                <a:latin typeface="Gill Sans MT" panose="020B0502020104020203" pitchFamily="34" charset="0"/>
              </a:rPr>
              <a:t/>
            </a:r>
            <a:br>
              <a:rPr lang="en-US" dirty="0">
                <a:latin typeface="Gill Sans MT" panose="020B0502020104020203" pitchFamily="34" charset="0"/>
              </a:rPr>
            </a:br>
            <a:r>
              <a:rPr lang="en-US" dirty="0" smtClean="0">
                <a:latin typeface="Gill Sans MT" panose="020B0502020104020203" pitchFamily="34" charset="0"/>
                <a:hlinkClick r:id=""/>
              </a:rPr>
              <a:t>https://www.niaid.nih.gov/</a:t>
            </a:r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ustomShape 1"/>
          <p:cNvSpPr/>
          <p:nvPr/>
        </p:nvSpPr>
        <p:spPr>
          <a:xfrm>
            <a:off x="2027963" y="2286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NIH Mission and Goals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250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402714"/>
            <a:ext cx="10515600" cy="484949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Establish Internal Relationships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Contact SPUI and let them know that you are interested!</a:t>
            </a:r>
          </a:p>
          <a:p>
            <a:pPr lvl="2"/>
            <a:r>
              <a:rPr lang="en-US" dirty="0">
                <a:latin typeface="Gill Sans MT" panose="020B0502020104020203" pitchFamily="34" charset="0"/>
              </a:rPr>
              <a:t>Set up any registrations necessary </a:t>
            </a:r>
          </a:p>
          <a:p>
            <a:pPr lvl="3"/>
            <a:r>
              <a:rPr lang="en-US" dirty="0">
                <a:latin typeface="Gill Sans MT" panose="020B0502020104020203" pitchFamily="34" charset="0"/>
              </a:rPr>
              <a:t>Grant searching </a:t>
            </a:r>
            <a:r>
              <a:rPr lang="en-US" dirty="0" smtClean="0">
                <a:latin typeface="Gill Sans MT" panose="020B0502020104020203" pitchFamily="34" charset="0"/>
              </a:rPr>
              <a:t>databases (Grants Forward, </a:t>
            </a:r>
            <a:r>
              <a:rPr lang="en-US" dirty="0" smtClean="0">
                <a:latin typeface="Gill Sans MT" panose="020B0502020104020203" pitchFamily="34" charset="0"/>
                <a:hlinkClick r:id="rId2"/>
              </a:rPr>
              <a:t>Grants.gov</a:t>
            </a:r>
            <a:r>
              <a:rPr lang="en-US" dirty="0" smtClean="0">
                <a:latin typeface="Gill Sans MT" panose="020B0502020104020203" pitchFamily="34" charset="0"/>
              </a:rPr>
              <a:t>, etc.)</a:t>
            </a:r>
            <a:endParaRPr lang="en-US" dirty="0">
              <a:latin typeface="Gill Sans MT" panose="020B0502020104020203" pitchFamily="34" charset="0"/>
            </a:endParaRPr>
          </a:p>
          <a:p>
            <a:pPr lvl="3"/>
            <a:r>
              <a:rPr lang="en-US" dirty="0" smtClean="0">
                <a:latin typeface="Gill Sans MT" panose="020B0502020104020203" pitchFamily="34" charset="0"/>
              </a:rPr>
              <a:t>NIH usernames/registrations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Research compliance issues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SPUI will handle the final submission</a:t>
            </a:r>
          </a:p>
          <a:p>
            <a:pPr marL="457200" lvl="1" indent="0">
              <a:buNone/>
            </a:pPr>
            <a:endParaRPr lang="en-US" dirty="0"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Talk with your chain of command!</a:t>
            </a:r>
            <a:endParaRPr lang="en-US" dirty="0">
              <a:latin typeface="Gill Sans MT" panose="020B0502020104020203" pitchFamily="34" charset="0"/>
            </a:endParaRP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Faculty load issues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Space utilization issues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Matching funds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Make a copy for each office!!</a:t>
            </a:r>
          </a:p>
        </p:txBody>
      </p:sp>
      <p:sp>
        <p:nvSpPr>
          <p:cNvPr id="5" name="CustomShape 1"/>
          <p:cNvSpPr/>
          <p:nvPr/>
        </p:nvSpPr>
        <p:spPr>
          <a:xfrm>
            <a:off x="2027963" y="2286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Grant process overview – phase I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668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Proposal development (R.T.B.I. starts here)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Parent Announcements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R15 information source page</a:t>
            </a:r>
            <a:br>
              <a:rPr lang="en-US" dirty="0" smtClean="0">
                <a:latin typeface="Gill Sans MT" panose="020B0502020104020203" pitchFamily="34" charset="0"/>
              </a:rPr>
            </a:br>
            <a:r>
              <a:rPr lang="en-US" dirty="0" smtClean="0">
                <a:latin typeface="Gill Sans MT" panose="020B0502020104020203" pitchFamily="34" charset="0"/>
                <a:hlinkClick r:id="rId2"/>
              </a:rPr>
              <a:t>https://grants.nih.gov/grants/guide/contacts/parent_R15.html</a:t>
            </a:r>
            <a:endParaRPr lang="en-US" dirty="0" smtClean="0">
              <a:latin typeface="Gill Sans MT" panose="020B0502020104020203" pitchFamily="34" charset="0"/>
            </a:endParaRP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R15 file page</a:t>
            </a:r>
            <a:br>
              <a:rPr lang="en-US" dirty="0" smtClean="0">
                <a:latin typeface="Gill Sans MT" panose="020B0502020104020203" pitchFamily="34" charset="0"/>
              </a:rPr>
            </a:br>
            <a:r>
              <a:rPr lang="en-US" dirty="0" smtClean="0">
                <a:latin typeface="Gill Sans MT" panose="020B0502020104020203" pitchFamily="34" charset="0"/>
                <a:hlinkClick r:id="rId3"/>
              </a:rPr>
              <a:t>https://grants.nih.gov/grants/guide/pa-files/PA-16-200.html</a:t>
            </a:r>
            <a:endParaRPr lang="en-US" dirty="0" smtClean="0">
              <a:latin typeface="Gill Sans MT" panose="020B0502020104020203" pitchFamily="34" charset="0"/>
            </a:endParaRPr>
          </a:p>
          <a:p>
            <a:pPr lvl="1"/>
            <a:endParaRPr lang="en-US" dirty="0"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Contact your program officer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Contact info – see above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Email an inquiry as to the appropriateness of your idea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2027963" y="2286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Grant process overview – phase II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849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838200" y="1196974"/>
            <a:ext cx="10515600" cy="5203825"/>
          </a:xfrm>
        </p:spPr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Outline your project 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Your fundamental goal is defined for you 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NIH R15 goals – </a:t>
            </a:r>
          </a:p>
          <a:p>
            <a:pPr lvl="3"/>
            <a:r>
              <a:rPr lang="en-US" dirty="0" smtClean="0">
                <a:latin typeface="Gill Sans MT" panose="020B0502020104020203" pitchFamily="34" charset="0"/>
              </a:rPr>
              <a:t>student professional development – skills, skills, skills</a:t>
            </a:r>
          </a:p>
          <a:p>
            <a:pPr lvl="3"/>
            <a:r>
              <a:rPr lang="en-US" dirty="0" smtClean="0">
                <a:latin typeface="Gill Sans MT" panose="020B0502020104020203" pitchFamily="34" charset="0"/>
              </a:rPr>
              <a:t>Increase interest in pursuing biomedical/behavioral scientist oriented careers</a:t>
            </a:r>
          </a:p>
          <a:p>
            <a:pPr lvl="3"/>
            <a:endParaRPr lang="en-US" dirty="0" smtClean="0"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Hypothesis driven</a:t>
            </a:r>
          </a:p>
          <a:p>
            <a:pPr lvl="1"/>
            <a:endParaRPr lang="en-US" dirty="0" smtClean="0"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Choose only one or two objectives </a:t>
            </a:r>
          </a:p>
          <a:p>
            <a:pPr lvl="2"/>
            <a:r>
              <a:rPr lang="en-US" dirty="0">
                <a:latin typeface="Gill Sans MT" panose="020B0502020104020203" pitchFamily="34" charset="0"/>
              </a:rPr>
              <a:t>Do Not Over Extend Yourself</a:t>
            </a:r>
            <a:r>
              <a:rPr lang="en-US" dirty="0" smtClean="0">
                <a:latin typeface="Gill Sans MT" panose="020B0502020104020203" pitchFamily="34" charset="0"/>
              </a:rPr>
              <a:t>!!!!</a:t>
            </a:r>
          </a:p>
          <a:p>
            <a:pPr lvl="3"/>
            <a:r>
              <a:rPr lang="en-US" dirty="0" smtClean="0">
                <a:latin typeface="Gill Sans MT" panose="020B0502020104020203" pitchFamily="34" charset="0"/>
              </a:rPr>
              <a:t>Subsections of objectives that can be finalized to a product (i.e. student presentations) make for stronger proposals</a:t>
            </a:r>
            <a:endParaRPr lang="en-US" dirty="0">
              <a:latin typeface="Gill Sans MT" panose="020B0502020104020203" pitchFamily="34" charset="0"/>
            </a:endParaRP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Proposals to bring about world peace, end hunger and balance the national debt will</a:t>
            </a:r>
            <a:r>
              <a:rPr lang="en-US" b="1" dirty="0" smtClean="0">
                <a:latin typeface="Gill Sans MT" panose="020B0502020104020203" pitchFamily="34" charset="0"/>
              </a:rPr>
              <a:t> </a:t>
            </a:r>
            <a:r>
              <a:rPr lang="en-US" b="1" u="sng" dirty="0" smtClean="0">
                <a:latin typeface="Gill Sans MT" panose="020B0502020104020203" pitchFamily="34" charset="0"/>
              </a:rPr>
              <a:t>NOT</a:t>
            </a:r>
            <a:r>
              <a:rPr lang="en-US" b="1" dirty="0" smtClean="0">
                <a:latin typeface="Gill Sans MT" panose="020B0502020104020203" pitchFamily="34" charset="0"/>
              </a:rPr>
              <a:t> </a:t>
            </a:r>
            <a:r>
              <a:rPr lang="en-US" dirty="0" smtClean="0">
                <a:latin typeface="Gill Sans MT" panose="020B0502020104020203" pitchFamily="34" charset="0"/>
              </a:rPr>
              <a:t>be funded!!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Objectives must be related to the hypothesis</a:t>
            </a:r>
          </a:p>
        </p:txBody>
      </p:sp>
      <p:sp>
        <p:nvSpPr>
          <p:cNvPr id="5" name="CustomShape 1"/>
          <p:cNvSpPr/>
          <p:nvPr/>
        </p:nvSpPr>
        <p:spPr>
          <a:xfrm>
            <a:off x="2027963" y="2286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Grant process overview – phase II (cont.)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9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31280" y="9648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Internal funding opportunities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695240" y="2028600"/>
            <a:ext cx="9222480" cy="467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Faculty Research 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Grant</a:t>
            </a:r>
          </a:p>
          <a:p>
            <a:pPr marL="720">
              <a:lnSpc>
                <a:spcPct val="100000"/>
              </a:lnSpc>
              <a:buClr>
                <a:srgbClr val="9BAFB5"/>
              </a:buClr>
            </a:pPr>
            <a:r>
              <a:rPr lang="en-US" sz="1900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r>
              <a:rPr lang="en-US" sz="1900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  </a:t>
            </a:r>
            <a:r>
              <a:rPr lang="en-US" sz="1900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3"/>
              </a:rPr>
              <a:t>https://www.atu.edu/research/faculty_research.php</a:t>
            </a:r>
            <a:r>
              <a:rPr lang="en-US" sz="1900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Professional 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Development Grant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20">
              <a:lnSpc>
                <a:spcPct val="100000"/>
              </a:lnSpc>
              <a:buClr>
                <a:srgbClr val="9BAFB5"/>
              </a:buClr>
            </a:pP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   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4"/>
              </a:rPr>
              <a:t>https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4"/>
              </a:rPr>
              <a:t>://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4"/>
              </a:rPr>
              <a:t>www.atu.edu/research/faculty_dev.php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Student Interdisciplinary Grant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20">
              <a:lnSpc>
                <a:spcPct val="100000"/>
              </a:lnSpc>
              <a:buClr>
                <a:srgbClr val="9BAFB5"/>
              </a:buClr>
            </a:pP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   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5"/>
              </a:rPr>
              <a:t>https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5"/>
              </a:rPr>
              <a:t>://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5"/>
              </a:rPr>
              <a:t>www.atu.edu/research/interresearch.php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Undergraduate Research Grant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20">
              <a:lnSpc>
                <a:spcPct val="100000"/>
              </a:lnSpc>
              <a:buClr>
                <a:srgbClr val="9BAFB5"/>
              </a:buClr>
            </a:pP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   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6"/>
              </a:rPr>
              <a:t>https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6"/>
              </a:rPr>
              <a:t>://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6"/>
              </a:rPr>
              <a:t>www.atu.edu/uresearch/grants.php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Interdisciplinary Research Grant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20">
              <a:lnSpc>
                <a:spcPct val="100000"/>
              </a:lnSpc>
              <a:buClr>
                <a:srgbClr val="9BAFB5"/>
              </a:buClr>
            </a:pP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   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7"/>
              </a:rPr>
              <a:t>https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7"/>
              </a:rPr>
              <a:t>://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7"/>
              </a:rPr>
              <a:t>www.atu.edu/ospui/docs/2017-18-IRC-Grant-Guidelines-final-draft2.pdf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Course Redesign Grant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20">
              <a:lnSpc>
                <a:spcPct val="100000"/>
              </a:lnSpc>
              <a:buClr>
                <a:srgbClr val="9BAFB5"/>
              </a:buClr>
            </a:pP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   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8"/>
              </a:rPr>
              <a:t>https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8"/>
              </a:rPr>
              <a:t>://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8"/>
              </a:rPr>
              <a:t>www.atu.edu/uresearch/coursedesign.php</a:t>
            </a:r>
            <a:r>
              <a:rPr lang="en-US" sz="1900" b="0" strike="noStrike" spc="-1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2231280" y="9648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Resources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2231280" y="2373840"/>
            <a:ext cx="7728840" cy="401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Contact OSPUI early on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3"/>
              </a:rPr>
              <a:t>https://www.atu.edu/ospui/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ADMN 207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Funding Sources: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4"/>
              </a:rPr>
              <a:t>https://grantforward.com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(free account with your ATU email)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5"/>
              </a:rPr>
              <a:t>https://www.getedfunding.com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6"/>
              </a:rPr>
              <a:t>https://www.arkansas.gov/government/agencies</a:t>
            </a: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7"/>
              </a:rPr>
              <a:t>foundationcenter.org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2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Check out the 990 finder to find out what foundations are funding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IRC Directors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Let us know what you’re working on so we can help create interdisciplinary connections and collaboration opportunities.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9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Gill Sans MT"/>
                <a:hlinkClick r:id="rId8"/>
              </a:rPr>
              <a:t>https://www.atu.edu/ospui/irc-directors.php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2231280" y="9648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Tips for any proposal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2231280" y="2543760"/>
            <a:ext cx="5127480" cy="348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Make sure the grant is a good fit for your project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Look at what’s been funded recently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Use similar language to the RFP or from the agency’s goals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Read and carefully follow provided guidelines/review criteria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Sounds basic, but it’s a big deal!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Communicate with Program Officers and staff about your project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Picture 6"/>
          <p:cNvPicPr/>
          <p:nvPr/>
        </p:nvPicPr>
        <p:blipFill>
          <a:blip r:embed="rId2"/>
          <a:stretch/>
        </p:blipFill>
        <p:spPr>
          <a:xfrm>
            <a:off x="7491960" y="2543760"/>
            <a:ext cx="2731320" cy="2555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231280" y="9648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Tips for any proposal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231280" y="2638080"/>
            <a:ext cx="4810680" cy="352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Know your audience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Who will be reviewing the proposals?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Use jargon only when appropriate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Consider becoming a reviewer – and share insider tips with the rest of us!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Make your idea stand out…somehow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Unique collaborations/interdisciplinary work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Highlight new contributions or differences in scale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But make sure the project is still feasible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4" name="Picture 2"/>
          <p:cNvPicPr/>
          <p:nvPr/>
        </p:nvPicPr>
        <p:blipFill>
          <a:blip r:embed="rId3"/>
          <a:stretch/>
        </p:blipFill>
        <p:spPr>
          <a:xfrm>
            <a:off x="7281720" y="2638080"/>
            <a:ext cx="3727080" cy="2645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2231280" y="9648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Tips for any Proposal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668600" y="2638080"/>
            <a:ext cx="6499080" cy="310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Be clear and concise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When longer narratives are allowed, find ways to succinctly summarize/reiterate your main points along the way.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6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Use headings and subheadings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Have someone not involved in your project read your proposal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Take advantage of opportunities for draft reviews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9BAFB5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Start early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7" name="Picture 2"/>
          <p:cNvPicPr/>
          <p:nvPr/>
        </p:nvPicPr>
        <p:blipFill>
          <a:blip r:embed="rId3"/>
          <a:stretch/>
        </p:blipFill>
        <p:spPr>
          <a:xfrm rot="477000">
            <a:off x="8300520" y="2705760"/>
            <a:ext cx="3225960" cy="2138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152150" y="204408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Tips for </a:t>
            </a:r>
            <a:r>
              <a:rPr lang="en-US" sz="2800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NSF </a:t>
            </a:r>
            <a:r>
              <a:rPr lang="en-US" sz="2800" b="0" strike="noStrike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proposals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231280" y="2638080"/>
            <a:ext cx="4810680" cy="352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24292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274480" y="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NSF by </a:t>
            </a:r>
            <a:r>
              <a:rPr lang="en-US" sz="2800" b="0" strike="noStrike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The numbers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Picture 88"/>
          <p:cNvPicPr/>
          <p:nvPr/>
        </p:nvPicPr>
        <p:blipFill>
          <a:blip r:embed="rId2"/>
          <a:stretch/>
        </p:blipFill>
        <p:spPr>
          <a:xfrm>
            <a:off x="712800" y="906120"/>
            <a:ext cx="10551600" cy="5951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2231280" y="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How </a:t>
            </a:r>
            <a:r>
              <a:rPr lang="en-US" sz="2800" b="0" strike="noStrike" cap="all" spc="197" dirty="0" smtClean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NSF is </a:t>
            </a:r>
            <a:r>
              <a:rPr lang="en-US" sz="2800" b="0" strike="noStrike" cap="all" spc="197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organized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1" name="Picture 90"/>
          <p:cNvPicPr/>
          <p:nvPr/>
        </p:nvPicPr>
        <p:blipFill>
          <a:blip r:embed="rId2"/>
          <a:stretch/>
        </p:blipFill>
        <p:spPr>
          <a:xfrm>
            <a:off x="1446840" y="999720"/>
            <a:ext cx="9078120" cy="5845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2231280" y="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Percentage of funds per area from the total federal funds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3" name="Picture 92"/>
          <p:cNvPicPr/>
          <p:nvPr/>
        </p:nvPicPr>
        <p:blipFill>
          <a:blip r:embed="rId2"/>
          <a:stretch/>
        </p:blipFill>
        <p:spPr>
          <a:xfrm>
            <a:off x="660600" y="987480"/>
            <a:ext cx="10990080" cy="586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2027963" y="228600"/>
            <a:ext cx="7728840" cy="11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2880" tIns="182880" rIns="182880" bIns="182880" anchor="ctr"/>
          <a:lstStyle/>
          <a:p>
            <a:pPr algn="ctr">
              <a:lnSpc>
                <a:spcPct val="90000"/>
              </a:lnSpc>
            </a:pPr>
            <a:r>
              <a:rPr lang="en-US" sz="2800" b="0" strike="noStrike" cap="all" spc="197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5 review criteria for </a:t>
            </a:r>
            <a:r>
              <a:rPr lang="en-US" sz="2800" b="0" strike="noStrike" cap="all" spc="197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nsf</a:t>
            </a:r>
            <a:r>
              <a:rPr lang="en-US" sz="2800" b="0" strike="noStrike" cap="all" spc="197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 ranked based on their importance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1066944" y="1634317"/>
            <a:ext cx="9650879" cy="4209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What is the potential for the proposed activity to:</a:t>
            </a:r>
          </a:p>
          <a:p>
            <a:pPr lvl="1">
              <a:buClr>
                <a:srgbClr val="000000"/>
              </a:buClr>
              <a:buSzPct val="45000"/>
            </a:pPr>
            <a:r>
              <a:rPr lang="en-US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▪ </a:t>
            </a:r>
            <a:r>
              <a:rPr lang="en-US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advance knowledge and understanding within its own field or across different fields (</a:t>
            </a:r>
            <a:r>
              <a:rPr lang="en-US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Intellectual Merit</a:t>
            </a:r>
            <a:r>
              <a:rPr lang="en-US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); and</a:t>
            </a:r>
          </a:p>
          <a:p>
            <a:pPr lvl="1">
              <a:buClr>
                <a:srgbClr val="000000"/>
              </a:buClr>
              <a:buSzPct val="45000"/>
            </a:pPr>
            <a:r>
              <a:rPr lang="en-US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▪ benefit society or advance desired societal outcomes (</a:t>
            </a:r>
            <a:r>
              <a:rPr lang="en-US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Broader Impacts</a:t>
            </a:r>
            <a:r>
              <a:rPr lang="en-US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)?</a:t>
            </a:r>
          </a:p>
          <a:p>
            <a:pPr>
              <a:buClr>
                <a:srgbClr val="000000"/>
              </a:buClr>
              <a:buSzPct val="45000"/>
            </a:pP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 </a:t>
            </a:r>
          </a:p>
          <a:p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• To what extent do the proposed activities suggest and explore creative, original, or potentially transformative concepts?</a:t>
            </a:r>
          </a:p>
          <a:p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ill Sans MT" panose="020B0502020104020203" pitchFamily="34" charset="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• Is the plan for carrying out the proposed activities well-reasoned, well-organized, and based on a sound rationale? Does the plan incorporate a mechanism to assess success?</a:t>
            </a:r>
          </a:p>
          <a:p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ill Sans MT" panose="020B0502020104020203" pitchFamily="34" charset="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• How well qualified is the individual, team, or institution to conduct the proposed activities?</a:t>
            </a:r>
          </a:p>
          <a:p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ill Sans MT" panose="020B0502020104020203" pitchFamily="34" charset="0"/>
            </a:endParaRPr>
          </a:p>
          <a:p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 panose="020B0502020104020203" pitchFamily="34" charset="0"/>
              </a:rPr>
              <a:t>• Are there adequate resources/time available to the PI (either at the home institution or through collaborations) to carry out the proposed activities?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151</TotalTime>
  <Words>774</Words>
  <Application>Microsoft Office PowerPoint</Application>
  <PresentationFormat>Widescreen</PresentationFormat>
  <Paragraphs>138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DejaVu Sans</vt:lpstr>
      <vt:lpstr>Gill Sans MT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Grant tips and tricks from the IRC Directors</dc:title>
  <dc:subject/>
  <dc:creator>Rebecca Wiewel</dc:creator>
  <dc:description/>
  <cp:lastModifiedBy>Rebecca Wiewel</cp:lastModifiedBy>
  <cp:revision>21</cp:revision>
  <cp:lastPrinted>2017-11-17T20:04:20Z</cp:lastPrinted>
  <dcterms:created xsi:type="dcterms:W3CDTF">2017-11-16T19:40:53Z</dcterms:created>
  <dcterms:modified xsi:type="dcterms:W3CDTF">2017-11-17T20:04:25Z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