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notesMasterIdLst>
    <p:notesMasterId r:id="rId11"/>
  </p:notesMasterIdLst>
  <p:sldIdLst>
    <p:sldId id="256" r:id="rId2"/>
    <p:sldId id="263" r:id="rId3"/>
    <p:sldId id="257" r:id="rId4"/>
    <p:sldId id="258" r:id="rId5"/>
    <p:sldId id="262" r:id="rId6"/>
    <p:sldId id="261" r:id="rId7"/>
    <p:sldId id="259" r:id="rId8"/>
    <p:sldId id="260"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8700"/>
    <a:srgbClr val="EA8B00"/>
    <a:srgbClr val="FF9900"/>
    <a:srgbClr val="FF66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71079" autoAdjust="0"/>
  </p:normalViewPr>
  <p:slideViewPr>
    <p:cSldViewPr snapToGrid="0">
      <p:cViewPr varScale="1">
        <p:scale>
          <a:sx n="69" d="100"/>
          <a:sy n="69" d="100"/>
        </p:scale>
        <p:origin x="78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89143E-8718-4061-8902-5E4A78ADA36D}" type="datetimeFigureOut">
              <a:rPr lang="en-US" smtClean="0"/>
              <a:t>4/16/2020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400E51-AFCD-45C8-901F-D0D063235FE2}" type="slidenum">
              <a:rPr lang="en-US" smtClean="0"/>
              <a:t>‹#›</a:t>
            </a:fld>
            <a:endParaRPr lang="en-US"/>
          </a:p>
        </p:txBody>
      </p:sp>
    </p:spTree>
    <p:extLst>
      <p:ext uri="{BB962C8B-B14F-4D97-AF65-F5344CB8AC3E}">
        <p14:creationId xmlns:p14="http://schemas.microsoft.com/office/powerpoint/2010/main" val="1428541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400E51-AFCD-45C8-901F-D0D063235FE2}" type="slidenum">
              <a:rPr lang="en-US" smtClean="0"/>
              <a:t>1</a:t>
            </a:fld>
            <a:endParaRPr lang="en-US"/>
          </a:p>
        </p:txBody>
      </p:sp>
    </p:spTree>
    <p:extLst>
      <p:ext uri="{BB962C8B-B14F-4D97-AF65-F5344CB8AC3E}">
        <p14:creationId xmlns:p14="http://schemas.microsoft.com/office/powerpoint/2010/main" val="346960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Student discipline Students who violate this policy shall be disciplined as follows: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First Offense: Written warning.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Second Offense: Six months’ probation as defined in the Student Code of Conduct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Third and Subsequent Offenses: $50.00 fine.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Students may appeal their sanction pursuant to the terms of the Student Code of Conduct. All others may appeal the sanction imposed pursuant to this policy by submitting a written appeal to the Human Resources Committee within five (5) business days of the infraction. </a:t>
            </a:r>
          </a:p>
          <a:p>
            <a:r>
              <a:rPr lang="en-US" sz="1200" kern="1200" dirty="0">
                <a:solidFill>
                  <a:schemeClr val="tx1"/>
                </a:solidFill>
                <a:effectLst/>
                <a:latin typeface="+mn-lt"/>
                <a:ea typeface="+mn-ea"/>
                <a:cs typeface="+mn-cs"/>
              </a:rPr>
              <a:t>Pursuant to Act 734 of 2009, beginning August 1, 2010, any person who smokes on campus shall in addition to the penalties set forth above, be guilty of a violation and upon conviction in Russellville District Court, shall be punished by a fine of not less than ($100) one hundred dollars nor more than ($500) five hundred dollars.</a:t>
            </a:r>
          </a:p>
          <a:p>
            <a:endParaRPr lang="en-US" dirty="0"/>
          </a:p>
        </p:txBody>
      </p:sp>
      <p:sp>
        <p:nvSpPr>
          <p:cNvPr id="4" name="Slide Number Placeholder 3"/>
          <p:cNvSpPr>
            <a:spLocks noGrp="1"/>
          </p:cNvSpPr>
          <p:nvPr>
            <p:ph type="sldNum" sz="quarter" idx="10"/>
          </p:nvPr>
        </p:nvSpPr>
        <p:spPr/>
        <p:txBody>
          <a:bodyPr/>
          <a:lstStyle/>
          <a:p>
            <a:fld id="{7D400E51-AFCD-45C8-901F-D0D063235FE2}" type="slidenum">
              <a:rPr lang="en-US" smtClean="0"/>
              <a:t>2</a:t>
            </a:fld>
            <a:endParaRPr lang="en-US"/>
          </a:p>
        </p:txBody>
      </p:sp>
    </p:spTree>
    <p:extLst>
      <p:ext uri="{BB962C8B-B14F-4D97-AF65-F5344CB8AC3E}">
        <p14:creationId xmlns:p14="http://schemas.microsoft.com/office/powerpoint/2010/main" val="3660900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term can incorrectly lead people to believe that using electronic vaporizers produces a harmless water vapor, but in reality these devices produce potentially harmful aerosols that are inhaled into the lungs and exhaled into the environment. Although not covered in this PowerPoint, these products are also frequently used to consume cannabis (marijuana). Any electronic aerosolized product can commonly be abbreviated as e-cigs/vapes. Keep in mind, with the market and products still evolving, the favored terminology used by young people changes quickly.</a:t>
            </a:r>
          </a:p>
          <a:p>
            <a:endParaRPr lang="en-US" dirty="0"/>
          </a:p>
        </p:txBody>
      </p:sp>
      <p:sp>
        <p:nvSpPr>
          <p:cNvPr id="4" name="Slide Number Placeholder 3"/>
          <p:cNvSpPr>
            <a:spLocks noGrp="1"/>
          </p:cNvSpPr>
          <p:nvPr>
            <p:ph type="sldNum" sz="quarter" idx="10"/>
          </p:nvPr>
        </p:nvSpPr>
        <p:spPr/>
        <p:txBody>
          <a:bodyPr/>
          <a:lstStyle/>
          <a:p>
            <a:fld id="{7D400E51-AFCD-45C8-901F-D0D063235FE2}" type="slidenum">
              <a:rPr lang="en-US" smtClean="0"/>
              <a:t>3</a:t>
            </a:fld>
            <a:endParaRPr lang="en-US"/>
          </a:p>
        </p:txBody>
      </p:sp>
    </p:spTree>
    <p:extLst>
      <p:ext uri="{BB962C8B-B14F-4D97-AF65-F5344CB8AC3E}">
        <p14:creationId xmlns:p14="http://schemas.microsoft.com/office/powerpoint/2010/main" val="1782781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rtl="0">
              <a:lnSpc>
                <a:spcPct val="100000"/>
              </a:lnSpc>
              <a:spcBef>
                <a:spcPts val="0"/>
              </a:spcBef>
              <a:spcAft>
                <a:spcPts val="0"/>
              </a:spcAft>
              <a:buClr>
                <a:schemeClr val="dk1"/>
              </a:buClr>
              <a:buSzPct val="100000"/>
              <a:buFont typeface="Arial"/>
              <a:buChar char="•"/>
            </a:pPr>
            <a:r>
              <a:rPr lang="en" sz="1200" dirty="0">
                <a:solidFill>
                  <a:schemeClr val="dk1"/>
                </a:solidFill>
                <a:latin typeface="+mn-lt"/>
                <a:ea typeface="Calibri"/>
                <a:cs typeface="Calibri"/>
                <a:sym typeface="Calibri"/>
              </a:rPr>
              <a:t>N</a:t>
            </a:r>
            <a:r>
              <a:rPr lang="en" sz="1200" b="0" i="0" u="none" strike="noStrike" cap="none" dirty="0">
                <a:solidFill>
                  <a:schemeClr val="dk1"/>
                </a:solidFill>
                <a:latin typeface="+mn-lt"/>
                <a:ea typeface="Calibri"/>
                <a:cs typeface="Calibri"/>
                <a:sym typeface="Calibri"/>
              </a:rPr>
              <a:t>icotine can be found in tobacco</a:t>
            </a:r>
            <a:r>
              <a:rPr lang="en" dirty="0"/>
              <a:t> </a:t>
            </a:r>
            <a:r>
              <a:rPr lang="en" sz="1100" dirty="0"/>
              <a:t>and </a:t>
            </a:r>
            <a:r>
              <a:rPr lang="en" sz="1200" b="0" i="0" u="none" strike="noStrike" cap="none" dirty="0">
                <a:solidFill>
                  <a:schemeClr val="dk1"/>
                </a:solidFill>
                <a:latin typeface="+mn-lt"/>
                <a:ea typeface="Calibri"/>
                <a:cs typeface="Calibri"/>
                <a:sym typeface="Calibri"/>
              </a:rPr>
              <a:t>comes from tobacco leaves.</a:t>
            </a:r>
          </a:p>
          <a:p>
            <a:pPr marL="171450" marR="0" lvl="0" indent="-171450" algn="l" rtl="0">
              <a:lnSpc>
                <a:spcPct val="100000"/>
              </a:lnSpc>
              <a:spcBef>
                <a:spcPts val="0"/>
              </a:spcBef>
              <a:spcAft>
                <a:spcPts val="0"/>
              </a:spcAft>
              <a:buClr>
                <a:schemeClr val="dk1"/>
              </a:buClr>
              <a:buSzPct val="100000"/>
              <a:buFont typeface="Arial"/>
              <a:buChar char="•"/>
            </a:pPr>
            <a:r>
              <a:rPr lang="en" sz="1200" dirty="0">
                <a:solidFill>
                  <a:schemeClr val="dk1"/>
                </a:solidFill>
                <a:latin typeface="+mn-lt"/>
                <a:ea typeface="Calibri"/>
                <a:cs typeface="Calibri"/>
                <a:sym typeface="Calibri"/>
              </a:rPr>
              <a:t>M</a:t>
            </a:r>
            <a:r>
              <a:rPr lang="en" sz="1200" b="0" i="0" u="none" strike="noStrike" cap="none" dirty="0">
                <a:solidFill>
                  <a:schemeClr val="dk1"/>
                </a:solidFill>
                <a:latin typeface="+mn-lt"/>
                <a:ea typeface="Calibri"/>
                <a:cs typeface="Calibri"/>
                <a:sym typeface="Calibri"/>
              </a:rPr>
              <a:t>ost hookah contains nicotine and overall, can have a lot of the same negative health effects of cigarettes</a:t>
            </a:r>
          </a:p>
          <a:p>
            <a:pPr marL="171450" marR="0" lvl="0" indent="-171450" algn="l" rtl="0">
              <a:lnSpc>
                <a:spcPct val="100000"/>
              </a:lnSpc>
              <a:spcBef>
                <a:spcPts val="0"/>
              </a:spcBef>
              <a:spcAft>
                <a:spcPts val="0"/>
              </a:spcAft>
              <a:buClr>
                <a:schemeClr val="dk1"/>
              </a:buClr>
              <a:buSzPct val="100000"/>
              <a:buFont typeface="Arial"/>
              <a:buChar char="•"/>
            </a:pPr>
            <a:r>
              <a:rPr lang="en" sz="1200" dirty="0">
                <a:solidFill>
                  <a:schemeClr val="dk1"/>
                </a:solidFill>
                <a:latin typeface="+mn-lt"/>
                <a:ea typeface="Calibri"/>
                <a:cs typeface="Calibri"/>
                <a:sym typeface="Calibri"/>
              </a:rPr>
              <a:t>E</a:t>
            </a:r>
            <a:r>
              <a:rPr lang="en" sz="1200" b="0" i="0" u="none" strike="noStrike" cap="none" dirty="0">
                <a:solidFill>
                  <a:schemeClr val="dk1"/>
                </a:solidFill>
                <a:latin typeface="+mn-lt"/>
                <a:ea typeface="Calibri"/>
                <a:cs typeface="Calibri"/>
                <a:sym typeface="Calibri"/>
              </a:rPr>
              <a:t>-juice </a:t>
            </a:r>
            <a:r>
              <a:rPr lang="en" sz="1200" dirty="0">
                <a:solidFill>
                  <a:schemeClr val="dk1"/>
                </a:solidFill>
                <a:latin typeface="+mn-lt"/>
                <a:ea typeface="Calibri"/>
                <a:cs typeface="Calibri"/>
                <a:sym typeface="Calibri"/>
              </a:rPr>
              <a:t>used in e-cigs/vapes can contain varying levels of nicotine.</a:t>
            </a:r>
          </a:p>
          <a:p>
            <a:endParaRPr lang="en-US" dirty="0"/>
          </a:p>
        </p:txBody>
      </p:sp>
      <p:sp>
        <p:nvSpPr>
          <p:cNvPr id="4" name="Slide Number Placeholder 3"/>
          <p:cNvSpPr>
            <a:spLocks noGrp="1"/>
          </p:cNvSpPr>
          <p:nvPr>
            <p:ph type="sldNum" sz="quarter" idx="10"/>
          </p:nvPr>
        </p:nvSpPr>
        <p:spPr/>
        <p:txBody>
          <a:bodyPr/>
          <a:lstStyle/>
          <a:p>
            <a:fld id="{7D400E51-AFCD-45C8-901F-D0D063235FE2}" type="slidenum">
              <a:rPr lang="en-US" smtClean="0"/>
              <a:t>4</a:t>
            </a:fld>
            <a:endParaRPr lang="en-US"/>
          </a:p>
        </p:txBody>
      </p:sp>
    </p:spTree>
    <p:extLst>
      <p:ext uri="{BB962C8B-B14F-4D97-AF65-F5344CB8AC3E}">
        <p14:creationId xmlns:p14="http://schemas.microsoft.com/office/powerpoint/2010/main" val="1447069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228600" rtl="0">
              <a:spcBef>
                <a:spcPts val="0"/>
              </a:spcBef>
              <a:buFont typeface="Arial" charset="0"/>
              <a:buChar char="•"/>
            </a:pPr>
            <a:r>
              <a:rPr lang="en" dirty="0"/>
              <a:t>Nicotine doesn’t just have an effect on your brain</a:t>
            </a:r>
            <a:r>
              <a:rPr lang="en-US" baseline="0" dirty="0"/>
              <a:t> it</a:t>
            </a:r>
            <a:r>
              <a:rPr lang="en" dirty="0"/>
              <a:t> can also have effects all over your body</a:t>
            </a:r>
          </a:p>
          <a:p>
            <a:pPr marL="457200" lvl="0" indent="-228600" rtl="0">
              <a:spcBef>
                <a:spcPts val="0"/>
              </a:spcBef>
              <a:buFont typeface="Arial" charset="0"/>
              <a:buChar char="•"/>
            </a:pPr>
            <a:r>
              <a:rPr lang="en" dirty="0"/>
              <a:t>For example, using nicotine can also make your heart beat faster, </a:t>
            </a:r>
            <a:r>
              <a:rPr lang="en" b="0" dirty="0"/>
              <a:t>because it can activate your “fight or flight response”</a:t>
            </a:r>
          </a:p>
          <a:p>
            <a:pPr marL="457200" lvl="0" indent="-228600" rtl="0">
              <a:spcBef>
                <a:spcPts val="0"/>
              </a:spcBef>
              <a:buFont typeface="Arial" charset="0"/>
              <a:buChar char="•"/>
            </a:pPr>
            <a:r>
              <a:rPr lang="en" dirty="0"/>
              <a:t>Nicotine can independently cause trouble breathing and damage to your lungs, outside of all the chemicals and toxins in cigarettes</a:t>
            </a:r>
          </a:p>
          <a:p>
            <a:pPr marL="457200" lvl="0" indent="-228600" rtl="0">
              <a:spcBef>
                <a:spcPts val="0"/>
              </a:spcBef>
              <a:buFont typeface="Arial" charset="0"/>
              <a:buChar char="•"/>
            </a:pPr>
            <a:r>
              <a:rPr lang="en" dirty="0"/>
              <a:t>Nicotine can cause you to have increased acid reflux </a:t>
            </a:r>
            <a:endParaRPr lang="en-US" dirty="0"/>
          </a:p>
          <a:p>
            <a:pPr marL="457200" lvl="0" indent="-228600" rtl="0">
              <a:spcBef>
                <a:spcPts val="0"/>
              </a:spcBef>
              <a:buFont typeface="Arial" charset="0"/>
              <a:buChar char="•"/>
            </a:pPr>
            <a:r>
              <a:rPr lang="en-US" dirty="0"/>
              <a:t>Also, it can cause insulin resistance,</a:t>
            </a:r>
            <a:r>
              <a:rPr lang="en-US" baseline="0" dirty="0"/>
              <a:t> making it potentially more dangerous for those with diabetes</a:t>
            </a:r>
            <a:endParaRPr lang="en" dirty="0"/>
          </a:p>
          <a:p>
            <a:pPr marL="457200" lvl="0" indent="-228600" rtl="0">
              <a:spcBef>
                <a:spcPts val="0"/>
              </a:spcBef>
              <a:buFont typeface="Arial" charset="0"/>
              <a:buChar char="•"/>
            </a:pPr>
            <a:r>
              <a:rPr lang="en" dirty="0"/>
              <a:t>Nicotine can even negatively impact your reproductive organs </a:t>
            </a:r>
          </a:p>
          <a:p>
            <a:endParaRPr lang="en-US" dirty="0"/>
          </a:p>
        </p:txBody>
      </p:sp>
      <p:sp>
        <p:nvSpPr>
          <p:cNvPr id="4" name="Slide Number Placeholder 3"/>
          <p:cNvSpPr>
            <a:spLocks noGrp="1"/>
          </p:cNvSpPr>
          <p:nvPr>
            <p:ph type="sldNum" sz="quarter" idx="10"/>
          </p:nvPr>
        </p:nvSpPr>
        <p:spPr/>
        <p:txBody>
          <a:bodyPr/>
          <a:lstStyle/>
          <a:p>
            <a:fld id="{7D400E51-AFCD-45C8-901F-D0D063235FE2}" type="slidenum">
              <a:rPr lang="en-US" smtClean="0"/>
              <a:t>5</a:t>
            </a:fld>
            <a:endParaRPr lang="en-US"/>
          </a:p>
        </p:txBody>
      </p:sp>
    </p:spTree>
    <p:extLst>
      <p:ext uri="{BB962C8B-B14F-4D97-AF65-F5344CB8AC3E}">
        <p14:creationId xmlns:p14="http://schemas.microsoft.com/office/powerpoint/2010/main" val="3207578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charset="0"/>
              <a:buChar char="•"/>
            </a:pPr>
            <a:r>
              <a:rPr lang="en-US" i="0" dirty="0">
                <a:latin typeface="Arial" charset="0"/>
                <a:ea typeface="Arial" charset="0"/>
                <a:cs typeface="Arial" charset="0"/>
              </a:rPr>
              <a:t>Another way that e-cigarettes/vape pens pose a danger to people other</a:t>
            </a:r>
            <a:r>
              <a:rPr lang="en-US" i="0" baseline="0" dirty="0">
                <a:latin typeface="Arial" charset="0"/>
                <a:ea typeface="Arial" charset="0"/>
                <a:cs typeface="Arial" charset="0"/>
              </a:rPr>
              <a:t> than the smoker is through third hand smoke.</a:t>
            </a:r>
          </a:p>
          <a:p>
            <a:pPr marL="285750" indent="-285750">
              <a:buFont typeface="Arial" charset="0"/>
              <a:buChar char="•"/>
            </a:pPr>
            <a:r>
              <a:rPr lang="en-US" i="0" baseline="0" dirty="0">
                <a:latin typeface="Arial" charset="0"/>
                <a:ea typeface="Arial" charset="0"/>
                <a:cs typeface="Arial" charset="0"/>
              </a:rPr>
              <a:t>Although it is not yet known whether secondhand smoke from e-cigarette/vape pen devices is harmful, there is evidence to show that third hand smoke is dangerous to others. </a:t>
            </a:r>
          </a:p>
          <a:p>
            <a:pPr marL="285750" marR="0" indent="-285750" defTabSz="457200" eaLnBrk="1" fontAlgn="auto" latinLnBrk="0" hangingPunct="1">
              <a:lnSpc>
                <a:spcPct val="100000"/>
              </a:lnSpc>
              <a:spcBef>
                <a:spcPts val="0"/>
              </a:spcBef>
              <a:spcAft>
                <a:spcPts val="0"/>
              </a:spcAft>
              <a:buClrTx/>
              <a:buSzTx/>
              <a:buFont typeface="Arial" charset="0"/>
              <a:buChar char="•"/>
              <a:tabLst/>
              <a:defRPr/>
            </a:pPr>
            <a:r>
              <a:rPr lang="en-US" i="0" baseline="0" dirty="0">
                <a:latin typeface="Arial" charset="0"/>
                <a:ea typeface="Arial" charset="0"/>
                <a:cs typeface="Arial" charset="0"/>
              </a:rPr>
              <a:t>Third hand smoke is c</a:t>
            </a:r>
            <a:r>
              <a:rPr lang="en-US" dirty="0">
                <a:latin typeface="Arial" charset="0"/>
                <a:ea typeface="Arial" charset="0"/>
                <a:cs typeface="Arial" charset="0"/>
              </a:rPr>
              <a:t>hemicals in e-cigarette/vape pen aerosol that</a:t>
            </a:r>
            <a:r>
              <a:rPr lang="en-US" baseline="0" dirty="0">
                <a:latin typeface="Arial" charset="0"/>
                <a:ea typeface="Arial" charset="0"/>
                <a:cs typeface="Arial" charset="0"/>
              </a:rPr>
              <a:t> r</a:t>
            </a:r>
            <a:r>
              <a:rPr lang="en-US" b="0" i="0" u="none" dirty="0">
                <a:latin typeface="Arial" charset="0"/>
                <a:ea typeface="Arial" charset="0"/>
                <a:cs typeface="Arial" charset="0"/>
              </a:rPr>
              <a:t>emain </a:t>
            </a:r>
            <a:r>
              <a:rPr lang="en-US" dirty="0">
                <a:latin typeface="Arial" charset="0"/>
                <a:ea typeface="Arial" charset="0"/>
                <a:cs typeface="Arial" charset="0"/>
              </a:rPr>
              <a:t>on surfaces and in dust, even after</a:t>
            </a:r>
            <a:r>
              <a:rPr lang="en-US" baseline="0" dirty="0">
                <a:latin typeface="Arial" charset="0"/>
                <a:ea typeface="Arial" charset="0"/>
                <a:cs typeface="Arial" charset="0"/>
              </a:rPr>
              <a:t> the aerosol is gone, </a:t>
            </a:r>
            <a:r>
              <a:rPr lang="en-US" b="0" baseline="0" dirty="0">
                <a:latin typeface="Arial" charset="0"/>
                <a:ea typeface="Arial" charset="0"/>
                <a:cs typeface="Arial" charset="0"/>
              </a:rPr>
              <a:t>and react with other chemicals in the environment to form toxic chemicals.</a:t>
            </a:r>
            <a:endParaRPr lang="en-US" dirty="0">
              <a:latin typeface="Arial" charset="0"/>
              <a:ea typeface="Arial" charset="0"/>
              <a:cs typeface="Arial" charset="0"/>
            </a:endParaRPr>
          </a:p>
          <a:p>
            <a:pPr marL="285750" indent="-285750">
              <a:buFont typeface="Arial" charset="0"/>
              <a:buChar char="•"/>
            </a:pPr>
            <a:r>
              <a:rPr lang="en-US" dirty="0">
                <a:latin typeface="Arial" charset="0"/>
                <a:ea typeface="Arial" charset="0"/>
                <a:cs typeface="Arial" charset="0"/>
              </a:rPr>
              <a:t>These potentially harmful chemicals</a:t>
            </a:r>
            <a:r>
              <a:rPr lang="en-US" baseline="0" dirty="0">
                <a:latin typeface="Arial" charset="0"/>
                <a:ea typeface="Arial" charset="0"/>
                <a:cs typeface="Arial" charset="0"/>
              </a:rPr>
              <a:t> can be exposed to other people or animals through the respiratory system, through ingestions, and through skin exposure. </a:t>
            </a:r>
          </a:p>
          <a:p>
            <a:pPr marL="285750" indent="-285750">
              <a:buFont typeface="Arial" charset="0"/>
              <a:buChar char="•"/>
            </a:pPr>
            <a:r>
              <a:rPr lang="en-US" baseline="0" dirty="0">
                <a:latin typeface="Arial" charset="0"/>
                <a:ea typeface="Arial" charset="0"/>
                <a:cs typeface="Arial" charset="0"/>
              </a:rPr>
              <a:t>Small children are especially at risk for third hand smoke exposure because they tend to put things into their mouths and they have more vulnerable skin. </a:t>
            </a:r>
          </a:p>
          <a:p>
            <a:pPr marL="285750" indent="-285750">
              <a:buFont typeface="Arial" charset="0"/>
              <a:buChar char="•"/>
            </a:pPr>
            <a:endParaRPr lang="en-US" baseline="0" dirty="0">
              <a:latin typeface="Arial" charset="0"/>
              <a:ea typeface="Arial" charset="0"/>
              <a:cs typeface="Arial" charset="0"/>
            </a:endParaRPr>
          </a:p>
          <a:p>
            <a:pPr marL="285750" indent="-285750">
              <a:buFont typeface="Arial" charset="0"/>
              <a:buChar char="•"/>
            </a:pPr>
            <a:endParaRPr lang="en-US" i="0" dirty="0">
              <a:latin typeface="Arial" charset="0"/>
              <a:ea typeface="Arial" charset="0"/>
              <a:cs typeface="Arial" charset="0"/>
            </a:endParaRPr>
          </a:p>
        </p:txBody>
      </p:sp>
    </p:spTree>
    <p:extLst>
      <p:ext uri="{BB962C8B-B14F-4D97-AF65-F5344CB8AC3E}">
        <p14:creationId xmlns:p14="http://schemas.microsoft.com/office/powerpoint/2010/main" val="458834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298450" rtl="0">
              <a:spcBef>
                <a:spcPts val="0"/>
              </a:spcBef>
              <a:buClr>
                <a:schemeClr val="dk1"/>
              </a:buClr>
              <a:buSzPct val="100000"/>
            </a:pPr>
            <a:r>
              <a:rPr lang="en" dirty="0">
                <a:solidFill>
                  <a:schemeClr val="dk1"/>
                </a:solidFill>
              </a:rPr>
              <a:t>Now that we have brainstormed our definitions of “addiction,” let’s take a look at the exact definition from the National Institute on Drug Abuse (NIDA)</a:t>
            </a:r>
          </a:p>
          <a:p>
            <a:pPr marL="457200" lvl="0" indent="-298450" rtl="0">
              <a:lnSpc>
                <a:spcPct val="100000"/>
              </a:lnSpc>
              <a:spcBef>
                <a:spcPts val="0"/>
              </a:spcBef>
              <a:spcAft>
                <a:spcPts val="1600"/>
              </a:spcAft>
              <a:buClr>
                <a:schemeClr val="dk1"/>
              </a:buClr>
              <a:buSzPct val="100000"/>
              <a:buFont typeface="Arial" panose="020B0604020202020204" pitchFamily="34" charset="0"/>
              <a:buChar char="•"/>
            </a:pPr>
            <a:r>
              <a:rPr lang="en" dirty="0">
                <a:solidFill>
                  <a:schemeClr val="dk1"/>
                </a:solidFill>
              </a:rPr>
              <a:t>It is considered a brain disease because drugs change the brain—they change its structure and</a:t>
            </a:r>
          </a:p>
          <a:p>
            <a:pPr marL="457200" lvl="0" indent="-298450" rtl="0">
              <a:lnSpc>
                <a:spcPct val="100000"/>
              </a:lnSpc>
              <a:spcBef>
                <a:spcPts val="0"/>
              </a:spcBef>
              <a:spcAft>
                <a:spcPts val="1600"/>
              </a:spcAft>
              <a:buClr>
                <a:schemeClr val="dk1"/>
              </a:buClr>
              <a:buSzPct val="100000"/>
              <a:buFont typeface="Arial" panose="020B0604020202020204" pitchFamily="34" charset="0"/>
              <a:buChar char="•"/>
            </a:pPr>
            <a:r>
              <a:rPr lang="en" dirty="0">
                <a:solidFill>
                  <a:schemeClr val="dk1"/>
                </a:solidFill>
              </a:rPr>
              <a:t>how it works. These brain changes can be long-lasting, and can lead to the harmful behaviors seen in people who abuse drugs.</a:t>
            </a:r>
          </a:p>
          <a:p>
            <a:pPr marL="457200" lvl="0" indent="-298450" rtl="0">
              <a:lnSpc>
                <a:spcPct val="100000"/>
              </a:lnSpc>
              <a:spcBef>
                <a:spcPts val="0"/>
              </a:spcBef>
              <a:spcAft>
                <a:spcPts val="1600"/>
              </a:spcAft>
              <a:buClr>
                <a:schemeClr val="dk1"/>
              </a:buClr>
              <a:buSzPct val="100000"/>
              <a:buFont typeface="Arial" panose="020B0604020202020204" pitchFamily="34" charset="0"/>
              <a:buChar char="•"/>
            </a:pPr>
            <a:r>
              <a:rPr lang="en" dirty="0">
                <a:solidFill>
                  <a:schemeClr val="dk1"/>
                </a:solidFill>
              </a:rPr>
              <a:t>Let’s break down this definition to better understand what it is saying.</a:t>
            </a:r>
          </a:p>
          <a:p>
            <a:endParaRPr lang="en-US" dirty="0"/>
          </a:p>
        </p:txBody>
      </p:sp>
      <p:sp>
        <p:nvSpPr>
          <p:cNvPr id="4" name="Slide Number Placeholder 3"/>
          <p:cNvSpPr>
            <a:spLocks noGrp="1"/>
          </p:cNvSpPr>
          <p:nvPr>
            <p:ph type="sldNum" sz="quarter" idx="10"/>
          </p:nvPr>
        </p:nvSpPr>
        <p:spPr/>
        <p:txBody>
          <a:bodyPr/>
          <a:lstStyle/>
          <a:p>
            <a:fld id="{7D400E51-AFCD-45C8-901F-D0D063235FE2}" type="slidenum">
              <a:rPr lang="en-US" smtClean="0"/>
              <a:t>7</a:t>
            </a:fld>
            <a:endParaRPr lang="en-US"/>
          </a:p>
        </p:txBody>
      </p:sp>
    </p:spTree>
    <p:extLst>
      <p:ext uri="{BB962C8B-B14F-4D97-AF65-F5344CB8AC3E}">
        <p14:creationId xmlns:p14="http://schemas.microsoft.com/office/powerpoint/2010/main" val="3940292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charset="0"/>
              <a:buChar char="•"/>
            </a:pPr>
            <a:r>
              <a:rPr lang="en-US" i="0" baseline="0" dirty="0">
                <a:latin typeface="Arial" charset="0"/>
                <a:ea typeface="Arial" charset="0"/>
                <a:cs typeface="Arial" charset="0"/>
              </a:rPr>
              <a:t>Incidents of e-cigarette explosions have skyrocketed over the past eight years. </a:t>
            </a:r>
          </a:p>
          <a:p>
            <a:pPr marL="285750" indent="-285750">
              <a:buFont typeface="Arial" charset="0"/>
              <a:buChar char="•"/>
            </a:pPr>
            <a:r>
              <a:rPr lang="en-US" i="0" baseline="0" dirty="0">
                <a:latin typeface="Arial" charset="0"/>
                <a:ea typeface="Arial" charset="0"/>
                <a:cs typeface="Arial" charset="0"/>
              </a:rPr>
              <a:t>This has raised public concern around the regulation of e-cigarette devices, since current regulation is not strict.  </a:t>
            </a:r>
          </a:p>
          <a:p>
            <a:pPr marL="285750" indent="-285750">
              <a:buFont typeface="Arial" charset="0"/>
              <a:buChar char="•"/>
            </a:pPr>
            <a:r>
              <a:rPr lang="en-US" i="0" baseline="0" dirty="0">
                <a:latin typeface="Arial" charset="0"/>
                <a:ea typeface="Arial" charset="0"/>
                <a:cs typeface="Arial" charset="0"/>
              </a:rPr>
              <a:t>“Even though this is rare, is it really worth it to run the risk of this happening from even just one try of a cool flavor?”</a:t>
            </a:r>
          </a:p>
          <a:p>
            <a:pPr marL="285750" indent="-285750">
              <a:buFont typeface="Arial" charset="0"/>
              <a:buChar char="•"/>
            </a:pPr>
            <a:r>
              <a:rPr lang="en-US" i="0" baseline="0" dirty="0">
                <a:latin typeface="Arial" charset="0"/>
                <a:ea typeface="Arial" charset="0"/>
                <a:cs typeface="Arial" charset="0"/>
              </a:rPr>
              <a:t>There continues to be debate as to vaping and the incidence of popcorn lung (</a:t>
            </a:r>
            <a:r>
              <a:rPr lang="en-US" sz="1200" b="0" i="0" kern="1200" dirty="0">
                <a:solidFill>
                  <a:schemeClr val="tx1"/>
                </a:solidFill>
                <a:effectLst/>
                <a:latin typeface="+mn-lt"/>
                <a:ea typeface="+mn-ea"/>
                <a:cs typeface="+mn-cs"/>
              </a:rPr>
              <a:t>a condition that damages your </a:t>
            </a:r>
            <a:r>
              <a:rPr lang="en-US" sz="1200" b="1" i="0" kern="1200" dirty="0">
                <a:solidFill>
                  <a:schemeClr val="tx1"/>
                </a:solidFill>
                <a:effectLst/>
                <a:latin typeface="+mn-lt"/>
                <a:ea typeface="+mn-ea"/>
                <a:cs typeface="+mn-cs"/>
              </a:rPr>
              <a:t>lungs</a:t>
            </a:r>
            <a:r>
              <a:rPr lang="en-US" sz="1200" b="0" i="0" kern="1200" dirty="0">
                <a:solidFill>
                  <a:schemeClr val="tx1"/>
                </a:solidFill>
                <a:effectLst/>
                <a:latin typeface="+mn-lt"/>
                <a:ea typeface="+mn-ea"/>
                <a:cs typeface="+mn-cs"/>
              </a:rPr>
              <a:t>' smallest airways and makes you cough and feel short of breath).</a:t>
            </a:r>
            <a:endParaRPr lang="en-US" i="0" baseline="0" dirty="0">
              <a:latin typeface="Arial" charset="0"/>
              <a:ea typeface="Arial" charset="0"/>
              <a:cs typeface="Arial" charset="0"/>
            </a:endParaRPr>
          </a:p>
          <a:p>
            <a:endParaRPr lang="en-US" dirty="0"/>
          </a:p>
        </p:txBody>
      </p:sp>
      <p:sp>
        <p:nvSpPr>
          <p:cNvPr id="4" name="Slide Number Placeholder 3"/>
          <p:cNvSpPr>
            <a:spLocks noGrp="1"/>
          </p:cNvSpPr>
          <p:nvPr>
            <p:ph type="sldNum" sz="quarter" idx="10"/>
          </p:nvPr>
        </p:nvSpPr>
        <p:spPr/>
        <p:txBody>
          <a:bodyPr/>
          <a:lstStyle/>
          <a:p>
            <a:fld id="{7D400E51-AFCD-45C8-901F-D0D063235FE2}" type="slidenum">
              <a:rPr lang="en-US" smtClean="0"/>
              <a:t>8</a:t>
            </a:fld>
            <a:endParaRPr lang="en-US"/>
          </a:p>
        </p:txBody>
      </p:sp>
    </p:spTree>
    <p:extLst>
      <p:ext uri="{BB962C8B-B14F-4D97-AF65-F5344CB8AC3E}">
        <p14:creationId xmlns:p14="http://schemas.microsoft.com/office/powerpoint/2010/main" val="2657353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70ACB47-BC2A-452C-98EC-2AE0481651B8}" type="datetimeFigureOut">
              <a:rPr lang="en-US" smtClean="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9813C9-5A2F-48A3-8908-C93DB94E323C}" type="slidenum">
              <a:rPr lang="en-US" smtClean="0"/>
              <a:t>‹#›</a:t>
            </a:fld>
            <a:endParaRPr lang="en-US"/>
          </a:p>
        </p:txBody>
      </p:sp>
    </p:spTree>
    <p:extLst>
      <p:ext uri="{BB962C8B-B14F-4D97-AF65-F5344CB8AC3E}">
        <p14:creationId xmlns:p14="http://schemas.microsoft.com/office/powerpoint/2010/main" val="3471426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70ACB47-BC2A-452C-98EC-2AE0481651B8}" type="datetimeFigureOut">
              <a:rPr lang="en-US" smtClean="0"/>
              <a:t>4/16/2020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9813C9-5A2F-48A3-8908-C93DB94E323C}" type="slidenum">
              <a:rPr lang="en-US" smtClean="0"/>
              <a:t>‹#›</a:t>
            </a:fld>
            <a:endParaRPr lang="en-US"/>
          </a:p>
        </p:txBody>
      </p:sp>
    </p:spTree>
    <p:extLst>
      <p:ext uri="{BB962C8B-B14F-4D97-AF65-F5344CB8AC3E}">
        <p14:creationId xmlns:p14="http://schemas.microsoft.com/office/powerpoint/2010/main" val="2960857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70ACB47-BC2A-452C-98EC-2AE0481651B8}" type="datetimeFigureOut">
              <a:rPr lang="en-US" smtClean="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9813C9-5A2F-48A3-8908-C93DB94E323C}" type="slidenum">
              <a:rPr lang="en-US" smtClean="0"/>
              <a:t>‹#›</a:t>
            </a:fld>
            <a:endParaRPr lang="en-US"/>
          </a:p>
        </p:txBody>
      </p:sp>
    </p:spTree>
    <p:extLst>
      <p:ext uri="{BB962C8B-B14F-4D97-AF65-F5344CB8AC3E}">
        <p14:creationId xmlns:p14="http://schemas.microsoft.com/office/powerpoint/2010/main" val="3357861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70ACB47-BC2A-452C-98EC-2AE0481651B8}" type="datetimeFigureOut">
              <a:rPr lang="en-US" smtClean="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9813C9-5A2F-48A3-8908-C93DB94E323C}"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581864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70ACB47-BC2A-452C-98EC-2AE0481651B8}" type="datetimeFigureOut">
              <a:rPr lang="en-US" smtClean="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9813C9-5A2F-48A3-8908-C93DB94E323C}" type="slidenum">
              <a:rPr lang="en-US" smtClean="0"/>
              <a:t>‹#›</a:t>
            </a:fld>
            <a:endParaRPr lang="en-US"/>
          </a:p>
        </p:txBody>
      </p:sp>
    </p:spTree>
    <p:extLst>
      <p:ext uri="{BB962C8B-B14F-4D97-AF65-F5344CB8AC3E}">
        <p14:creationId xmlns:p14="http://schemas.microsoft.com/office/powerpoint/2010/main" val="5242011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70ACB47-BC2A-452C-98EC-2AE0481651B8}" type="datetimeFigureOut">
              <a:rPr lang="en-US" smtClean="0"/>
              <a:t>4/16/2020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9813C9-5A2F-48A3-8908-C93DB94E323C}" type="slidenum">
              <a:rPr lang="en-US" smtClean="0"/>
              <a:t>‹#›</a:t>
            </a:fld>
            <a:endParaRPr lang="en-US"/>
          </a:p>
        </p:txBody>
      </p:sp>
    </p:spTree>
    <p:extLst>
      <p:ext uri="{BB962C8B-B14F-4D97-AF65-F5344CB8AC3E}">
        <p14:creationId xmlns:p14="http://schemas.microsoft.com/office/powerpoint/2010/main" val="3680007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70ACB47-BC2A-452C-98EC-2AE0481651B8}" type="datetimeFigureOut">
              <a:rPr lang="en-US" smtClean="0"/>
              <a:t>4/16/2020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9813C9-5A2F-48A3-8908-C93DB94E323C}" type="slidenum">
              <a:rPr lang="en-US" smtClean="0"/>
              <a:t>‹#›</a:t>
            </a:fld>
            <a:endParaRPr lang="en-US"/>
          </a:p>
        </p:txBody>
      </p:sp>
    </p:spTree>
    <p:extLst>
      <p:ext uri="{BB962C8B-B14F-4D97-AF65-F5344CB8AC3E}">
        <p14:creationId xmlns:p14="http://schemas.microsoft.com/office/powerpoint/2010/main" val="3927261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0ACB47-BC2A-452C-98EC-2AE0481651B8}" type="datetimeFigureOut">
              <a:rPr lang="en-US" smtClean="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9813C9-5A2F-48A3-8908-C93DB94E323C}" type="slidenum">
              <a:rPr lang="en-US" smtClean="0"/>
              <a:t>‹#›</a:t>
            </a:fld>
            <a:endParaRPr lang="en-US"/>
          </a:p>
        </p:txBody>
      </p:sp>
    </p:spTree>
    <p:extLst>
      <p:ext uri="{BB962C8B-B14F-4D97-AF65-F5344CB8AC3E}">
        <p14:creationId xmlns:p14="http://schemas.microsoft.com/office/powerpoint/2010/main" val="419544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0ACB47-BC2A-452C-98EC-2AE0481651B8}" type="datetimeFigureOut">
              <a:rPr lang="en-US" smtClean="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9813C9-5A2F-48A3-8908-C93DB94E323C}" type="slidenum">
              <a:rPr lang="en-US" smtClean="0"/>
              <a:t>‹#›</a:t>
            </a:fld>
            <a:endParaRPr lang="en-US"/>
          </a:p>
        </p:txBody>
      </p:sp>
    </p:spTree>
    <p:extLst>
      <p:ext uri="{BB962C8B-B14F-4D97-AF65-F5344CB8AC3E}">
        <p14:creationId xmlns:p14="http://schemas.microsoft.com/office/powerpoint/2010/main" val="1710562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A70ACB47-BC2A-452C-98EC-2AE0481651B8}" type="datetimeFigureOut">
              <a:rPr lang="en-US" smtClean="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9813C9-5A2F-48A3-8908-C93DB94E323C}" type="slidenum">
              <a:rPr lang="en-US" smtClean="0"/>
              <a:t>‹#›</a:t>
            </a:fld>
            <a:endParaRPr lang="en-US"/>
          </a:p>
        </p:txBody>
      </p:sp>
    </p:spTree>
    <p:extLst>
      <p:ext uri="{BB962C8B-B14F-4D97-AF65-F5344CB8AC3E}">
        <p14:creationId xmlns:p14="http://schemas.microsoft.com/office/powerpoint/2010/main" val="699373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70ACB47-BC2A-452C-98EC-2AE0481651B8}" type="datetimeFigureOut">
              <a:rPr lang="en-US" smtClean="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9813C9-5A2F-48A3-8908-C93DB94E323C}" type="slidenum">
              <a:rPr lang="en-US" smtClean="0"/>
              <a:t>‹#›</a:t>
            </a:fld>
            <a:endParaRPr lang="en-US"/>
          </a:p>
        </p:txBody>
      </p:sp>
    </p:spTree>
    <p:extLst>
      <p:ext uri="{BB962C8B-B14F-4D97-AF65-F5344CB8AC3E}">
        <p14:creationId xmlns:p14="http://schemas.microsoft.com/office/powerpoint/2010/main" val="1105829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0ACB47-BC2A-452C-98EC-2AE0481651B8}" type="datetimeFigureOut">
              <a:rPr lang="en-US" smtClean="0"/>
              <a:t>4/16/2020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9813C9-5A2F-48A3-8908-C93DB94E323C}" type="slidenum">
              <a:rPr lang="en-US" smtClean="0"/>
              <a:t>‹#›</a:t>
            </a:fld>
            <a:endParaRPr lang="en-US"/>
          </a:p>
        </p:txBody>
      </p:sp>
    </p:spTree>
    <p:extLst>
      <p:ext uri="{BB962C8B-B14F-4D97-AF65-F5344CB8AC3E}">
        <p14:creationId xmlns:p14="http://schemas.microsoft.com/office/powerpoint/2010/main" val="496867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0ACB47-BC2A-452C-98EC-2AE0481651B8}" type="datetimeFigureOut">
              <a:rPr lang="en-US" smtClean="0"/>
              <a:t>4/16/2020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9813C9-5A2F-48A3-8908-C93DB94E323C}" type="slidenum">
              <a:rPr lang="en-US" smtClean="0"/>
              <a:t>‹#›</a:t>
            </a:fld>
            <a:endParaRPr lang="en-US"/>
          </a:p>
        </p:txBody>
      </p:sp>
    </p:spTree>
    <p:extLst>
      <p:ext uri="{BB962C8B-B14F-4D97-AF65-F5344CB8AC3E}">
        <p14:creationId xmlns:p14="http://schemas.microsoft.com/office/powerpoint/2010/main" val="4287062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A70ACB47-BC2A-452C-98EC-2AE0481651B8}" type="datetimeFigureOut">
              <a:rPr lang="en-US" smtClean="0"/>
              <a:t>4/16/2020</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729813C9-5A2F-48A3-8908-C93DB94E323C}" type="slidenum">
              <a:rPr lang="en-US" smtClean="0"/>
              <a:t>‹#›</a:t>
            </a:fld>
            <a:endParaRPr lang="en-US"/>
          </a:p>
        </p:txBody>
      </p:sp>
    </p:spTree>
    <p:extLst>
      <p:ext uri="{BB962C8B-B14F-4D97-AF65-F5344CB8AC3E}">
        <p14:creationId xmlns:p14="http://schemas.microsoft.com/office/powerpoint/2010/main" val="3169040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70ACB47-BC2A-452C-98EC-2AE0481651B8}" type="datetimeFigureOut">
              <a:rPr lang="en-US" smtClean="0"/>
              <a:t>4/16/2020</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729813C9-5A2F-48A3-8908-C93DB94E323C}" type="slidenum">
              <a:rPr lang="en-US" smtClean="0"/>
              <a:t>‹#›</a:t>
            </a:fld>
            <a:endParaRPr lang="en-US"/>
          </a:p>
        </p:txBody>
      </p:sp>
    </p:spTree>
    <p:extLst>
      <p:ext uri="{BB962C8B-B14F-4D97-AF65-F5344CB8AC3E}">
        <p14:creationId xmlns:p14="http://schemas.microsoft.com/office/powerpoint/2010/main" val="4249165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A70ACB47-BC2A-452C-98EC-2AE0481651B8}" type="datetimeFigureOut">
              <a:rPr lang="en-US" smtClean="0"/>
              <a:t>4/16/2020</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729813C9-5A2F-48A3-8908-C93DB94E323C}" type="slidenum">
              <a:rPr lang="en-US" smtClean="0"/>
              <a:t>‹#›</a:t>
            </a:fld>
            <a:endParaRPr lang="en-US"/>
          </a:p>
        </p:txBody>
      </p:sp>
    </p:spTree>
    <p:extLst>
      <p:ext uri="{BB962C8B-B14F-4D97-AF65-F5344CB8AC3E}">
        <p14:creationId xmlns:p14="http://schemas.microsoft.com/office/powerpoint/2010/main" val="885926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70ACB47-BC2A-452C-98EC-2AE0481651B8}" type="datetimeFigureOut">
              <a:rPr lang="en-US" smtClean="0"/>
              <a:t>4/16/2020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9813C9-5A2F-48A3-8908-C93DB94E323C}" type="slidenum">
              <a:rPr lang="en-US" smtClean="0"/>
              <a:t>‹#›</a:t>
            </a:fld>
            <a:endParaRPr lang="en-US"/>
          </a:p>
        </p:txBody>
      </p:sp>
    </p:spTree>
    <p:extLst>
      <p:ext uri="{BB962C8B-B14F-4D97-AF65-F5344CB8AC3E}">
        <p14:creationId xmlns:p14="http://schemas.microsoft.com/office/powerpoint/2010/main" val="2914893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A70ACB47-BC2A-452C-98EC-2AE0481651B8}" type="datetimeFigureOut">
              <a:rPr lang="en-US" smtClean="0"/>
              <a:t>4/16/2020</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729813C9-5A2F-48A3-8908-C93DB94E323C}" type="slidenum">
              <a:rPr lang="en-US" smtClean="0"/>
              <a:t>‹#›</a:t>
            </a:fld>
            <a:endParaRPr lang="en-US"/>
          </a:p>
        </p:txBody>
      </p:sp>
    </p:spTree>
    <p:extLst>
      <p:ext uri="{BB962C8B-B14F-4D97-AF65-F5344CB8AC3E}">
        <p14:creationId xmlns:p14="http://schemas.microsoft.com/office/powerpoint/2010/main" val="1041306707"/>
      </p:ext>
    </p:extLst>
  </p:cSld>
  <p:clrMap bg1="dk1" tx1="lt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8.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audio" Target="../media/media4.m4a"/><Relationship Id="rId7" Type="http://schemas.openxmlformats.org/officeDocument/2006/relationships/image" Target="../media/image11.jp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10.jpg"/><Relationship Id="rId5" Type="http://schemas.openxmlformats.org/officeDocument/2006/relationships/notesSlide" Target="../notesSlides/notesSlide4.xml"/><Relationship Id="rId10" Type="http://schemas.openxmlformats.org/officeDocument/2006/relationships/image" Target="../media/image7.png"/><Relationship Id="rId4" Type="http://schemas.openxmlformats.org/officeDocument/2006/relationships/slideLayout" Target="../slideLayouts/slideLayout2.xml"/><Relationship Id="rId9" Type="http://schemas.openxmlformats.org/officeDocument/2006/relationships/image" Target="../media/image13.jp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5.m4a"/><Relationship Id="rId7" Type="http://schemas.openxmlformats.org/officeDocument/2006/relationships/image" Target="../media/image15.pn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notesSlide" Target="../notesSlides/notesSlide5.xml"/><Relationship Id="rId10" Type="http://schemas.openxmlformats.org/officeDocument/2006/relationships/image" Target="../media/image7.png"/><Relationship Id="rId4" Type="http://schemas.openxmlformats.org/officeDocument/2006/relationships/slideLayout" Target="../slideLayouts/slideLayout2.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6.m4a"/><Relationship Id="rId7" Type="http://schemas.openxmlformats.org/officeDocument/2006/relationships/image" Target="../media/image19.pn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18.png"/><Relationship Id="rId11" Type="http://schemas.openxmlformats.org/officeDocument/2006/relationships/image" Target="../media/image7.png"/><Relationship Id="rId5" Type="http://schemas.openxmlformats.org/officeDocument/2006/relationships/notesSlide" Target="../notesSlides/notesSlide6.xml"/><Relationship Id="rId10" Type="http://schemas.openxmlformats.org/officeDocument/2006/relationships/image" Target="../media/image22.png"/><Relationship Id="rId4" Type="http://schemas.openxmlformats.org/officeDocument/2006/relationships/slideLayout" Target="../slideLayouts/slideLayout7.xml"/><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2.xml"/><Relationship Id="rId7" Type="http://schemas.openxmlformats.org/officeDocument/2006/relationships/image" Target="../media/image25.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notesSlide" Target="../notesSlides/notesSlide8.xml"/><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hyperlink" Target="http://www.cdc.gov/tobacco/basic_info" TargetMode="External"/><Relationship Id="rId4" Type="http://schemas.openxmlformats.org/officeDocument/2006/relationships/hyperlink" Target="http://www.smokefree.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flipV="1">
            <a:off x="2799643" y="507999"/>
            <a:ext cx="7180969" cy="4315099"/>
          </a:xfrm>
        </p:spPr>
        <p:txBody>
          <a:bodyPr/>
          <a:lstStyle/>
          <a:p>
            <a:endParaRPr lang="en-US" b="1"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154955" y="4961848"/>
            <a:ext cx="8825658" cy="1168018"/>
          </a:xfrm>
        </p:spPr>
        <p:txBody>
          <a:bodyPr>
            <a:noAutofit/>
          </a:bodyPr>
          <a:lstStyle/>
          <a:p>
            <a:pPr algn="ctr"/>
            <a:r>
              <a:rPr lang="en-US" sz="7200" b="1" dirty="0">
                <a:solidFill>
                  <a:srgbClr val="92D050"/>
                </a:solidFill>
                <a:latin typeface="Arial" panose="020B0604020202020204" pitchFamily="34" charset="0"/>
                <a:cs typeface="Arial" panose="020B0604020202020204" pitchFamily="34" charset="0"/>
              </a:rPr>
              <a:t>E-CIGS &amp; VAPING</a:t>
            </a:r>
            <a:endParaRPr lang="en-US" sz="7200" dirty="0">
              <a:solidFill>
                <a:srgbClr val="92D050"/>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8806" y="507999"/>
            <a:ext cx="8763461" cy="4453849"/>
          </a:xfrm>
          <a:prstGeom prst="rect">
            <a:avLst/>
          </a:prstGeom>
        </p:spPr>
      </p:pic>
      <p:pic>
        <p:nvPicPr>
          <p:cNvPr id="6" name="Audio 5">
            <a:hlinkClick r:id="" action="ppaction://media"/>
            <a:extLst>
              <a:ext uri="{FF2B5EF4-FFF2-40B4-BE49-F238E27FC236}">
                <a16:creationId xmlns:a16="http://schemas.microsoft.com/office/drawing/2014/main" id="{BFC27E09-97D7-4DB1-83DE-8521F1AC61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175805003"/>
      </p:ext>
    </p:extLst>
  </p:cSld>
  <p:clrMapOvr>
    <a:masterClrMapping/>
  </p:clrMapOvr>
  <mc:AlternateContent xmlns:mc="http://schemas.openxmlformats.org/markup-compatibility/2006" xmlns:p14="http://schemas.microsoft.com/office/powerpoint/2010/main">
    <mc:Choice Requires="p14">
      <p:transition spd="slow" p14:dur="2000" advTm="6447"/>
    </mc:Choice>
    <mc:Fallback xmlns="">
      <p:transition spd="slow" advTm="6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ATU’s Tobacco-Free Policy</a:t>
            </a:r>
          </a:p>
        </p:txBody>
      </p:sp>
      <p:sp>
        <p:nvSpPr>
          <p:cNvPr id="3" name="Content Placeholder 2"/>
          <p:cNvSpPr>
            <a:spLocks noGrp="1"/>
          </p:cNvSpPr>
          <p:nvPr>
            <p:ph idx="1"/>
          </p:nvPr>
        </p:nvSpPr>
        <p:spPr>
          <a:xfrm>
            <a:off x="1103312" y="1494692"/>
            <a:ext cx="8946541" cy="4753707"/>
          </a:xfrm>
        </p:spPr>
        <p:txBody>
          <a:bodyPr>
            <a:normAutofit fontScale="85000" lnSpcReduction="10000"/>
          </a:bodyPr>
          <a:lstStyle/>
          <a:p>
            <a:r>
              <a:rPr lang="en-US" dirty="0"/>
              <a:t>Effective August 1, 2009 use of any tobacco product including, but not limited to, smoking, use of electronic cigarettes, dipping, or chewing tobacco is prohibited on campus. This policy shall be enforced by the Arkansas Tech University Department of Public Safety.</a:t>
            </a:r>
          </a:p>
          <a:p>
            <a:pPr lvl="1"/>
            <a:r>
              <a:rPr lang="en-US" i="1" dirty="0"/>
              <a:t>"Campus'’ means all property, including buildings and grounds that are owned or operated by Arkansas Tech University.</a:t>
            </a:r>
          </a:p>
          <a:p>
            <a:pPr lvl="1"/>
            <a:r>
              <a:rPr lang="en-US" i="1" dirty="0"/>
              <a:t>"Electronic cigarette" (also known as "e-cig" or "e-cigarette") means a battery or USB powered device containing a nicotine-based liquid that is vaporized and inhaled, used to simulate the experience of smoking tobacco.</a:t>
            </a:r>
          </a:p>
          <a:p>
            <a:pPr lvl="1"/>
            <a:r>
              <a:rPr lang="en-US" i="1" dirty="0"/>
              <a:t>"Smoking" as that term is used in this policy means inhaling, exhaling, burning, or carrying any:</a:t>
            </a:r>
          </a:p>
          <a:p>
            <a:pPr marL="0" indent="0">
              <a:buNone/>
            </a:pPr>
            <a:r>
              <a:rPr lang="en-US" dirty="0"/>
              <a:t>		•Lighted tobacco product, including cigarettes, cigars, and pipe tobacco</a:t>
            </a:r>
          </a:p>
          <a:p>
            <a:pPr marL="0" indent="0">
              <a:buNone/>
            </a:pPr>
            <a:r>
              <a:rPr lang="en-US" dirty="0"/>
              <a:t>		•Other lighted combustible plant material</a:t>
            </a:r>
          </a:p>
          <a:p>
            <a:pPr marL="0" indent="0">
              <a:buNone/>
            </a:pPr>
            <a:endParaRPr lang="en-US" dirty="0"/>
          </a:p>
          <a:p>
            <a:pPr marL="0" indent="0">
              <a:buNone/>
            </a:pPr>
            <a:r>
              <a:rPr lang="en-US" dirty="0"/>
              <a:t> "Student" as that term is used in this policy means an individual enrolled in a credit or non-credit course at Arkansas Tech University.</a:t>
            </a:r>
          </a:p>
          <a:p>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9853" y="1853248"/>
            <a:ext cx="2019300" cy="2424113"/>
          </a:xfrm>
          <a:prstGeom prst="rect">
            <a:avLst/>
          </a:prstGeom>
        </p:spPr>
      </p:pic>
      <p:pic>
        <p:nvPicPr>
          <p:cNvPr id="4" name="Audio 3">
            <a:hlinkClick r:id="" action="ppaction://media"/>
            <a:extLst>
              <a:ext uri="{FF2B5EF4-FFF2-40B4-BE49-F238E27FC236}">
                <a16:creationId xmlns:a16="http://schemas.microsoft.com/office/drawing/2014/main" id="{01C3D9E7-D245-4BE1-9041-0410C315B1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25474697"/>
      </p:ext>
    </p:extLst>
  </p:cSld>
  <p:clrMapOvr>
    <a:masterClrMapping/>
  </p:clrMapOvr>
  <mc:AlternateContent xmlns:mc="http://schemas.openxmlformats.org/markup-compatibility/2006" xmlns:p14="http://schemas.microsoft.com/office/powerpoint/2010/main">
    <mc:Choice Requires="p14">
      <p:transition spd="slow" p14:dur="2000" advTm="52799"/>
    </mc:Choice>
    <mc:Fallback xmlns="">
      <p:transition spd="slow" advTm="52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 is Vaping?</a:t>
            </a:r>
          </a:p>
        </p:txBody>
      </p:sp>
      <p:sp>
        <p:nvSpPr>
          <p:cNvPr id="3" name="Content Placeholder 2"/>
          <p:cNvSpPr>
            <a:spLocks noGrp="1"/>
          </p:cNvSpPr>
          <p:nvPr>
            <p:ph idx="1"/>
          </p:nvPr>
        </p:nvSpPr>
        <p:spPr/>
        <p:txBody>
          <a:bodyPr>
            <a:normAutofit/>
          </a:bodyPr>
          <a:lstStyle/>
          <a:p>
            <a:r>
              <a:rPr lang="en-US" sz="2800" dirty="0">
                <a:latin typeface="Arial" panose="020B0604020202020204" pitchFamily="34" charset="0"/>
                <a:cs typeface="Arial" panose="020B0604020202020204" pitchFamily="34" charset="0"/>
              </a:rPr>
              <a:t>“Vaping” is a term introduced by the electronic smoking device industry to refer to any electronic "vaporizer", such as E-cigs, Vapes, vape pens, vaporizers, and E-hookahs. </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6500" y="4077049"/>
            <a:ext cx="7003060" cy="1980199"/>
          </a:xfrm>
          <a:prstGeom prst="rect">
            <a:avLst/>
          </a:prstGeom>
        </p:spPr>
      </p:pic>
      <p:pic>
        <p:nvPicPr>
          <p:cNvPr id="5" name="Audio 4">
            <a:hlinkClick r:id="" action="ppaction://media"/>
            <a:extLst>
              <a:ext uri="{FF2B5EF4-FFF2-40B4-BE49-F238E27FC236}">
                <a16:creationId xmlns:a16="http://schemas.microsoft.com/office/drawing/2014/main" id="{92F8F0B3-A76D-4E22-BD55-DE8C834F08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290704834"/>
      </p:ext>
    </p:extLst>
  </p:cSld>
  <p:clrMapOvr>
    <a:masterClrMapping/>
  </p:clrMapOvr>
  <mc:AlternateContent xmlns:mc="http://schemas.openxmlformats.org/markup-compatibility/2006" xmlns:p14="http://schemas.microsoft.com/office/powerpoint/2010/main">
    <mc:Choice Requires="p14">
      <p:transition spd="slow" p14:dur="2000" advTm="34067"/>
    </mc:Choice>
    <mc:Fallback xmlns="">
      <p:transition spd="slow" advTm="34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anose="020B0604020202020204" pitchFamily="34" charset="0"/>
                <a:cs typeface="Arial" panose="020B0604020202020204" pitchFamily="34" charset="0"/>
              </a:rPr>
              <a:t>Nicotine not just in Cigarettes</a:t>
            </a:r>
          </a:p>
        </p:txBody>
      </p:sp>
      <p:pic>
        <p:nvPicPr>
          <p:cNvPr id="4" name="Shape 277"/>
          <p:cNvPicPr preferRelativeResize="0">
            <a:picLocks noGrp="1"/>
          </p:cNvPicPr>
          <p:nvPr>
            <p:ph idx="1"/>
          </p:nvPr>
        </p:nvPicPr>
        <p:blipFill rotWithShape="1">
          <a:blip r:embed="rId6">
            <a:alphaModFix/>
          </a:blip>
          <a:srcRect/>
          <a:stretch/>
        </p:blipFill>
        <p:spPr>
          <a:xfrm>
            <a:off x="812333" y="4167328"/>
            <a:ext cx="2314575" cy="1971675"/>
          </a:xfrm>
          <a:prstGeom prst="rect">
            <a:avLst/>
          </a:prstGeom>
          <a:ln>
            <a:noFill/>
          </a:ln>
          <a:effectLst>
            <a:outerShdw blurRad="190500" algn="tl" rotWithShape="0">
              <a:srgbClr val="000000">
                <a:alpha val="70000"/>
              </a:srgbClr>
            </a:outerShdw>
          </a:effectLst>
        </p:spPr>
      </p:pic>
      <p:pic>
        <p:nvPicPr>
          <p:cNvPr id="5" name="Shape 274"/>
          <p:cNvPicPr preferRelativeResize="0"/>
          <p:nvPr/>
        </p:nvPicPr>
        <p:blipFill rotWithShape="1">
          <a:blip r:embed="rId7">
            <a:alphaModFix/>
          </a:blip>
          <a:srcRect/>
          <a:stretch/>
        </p:blipFill>
        <p:spPr>
          <a:xfrm>
            <a:off x="8695383" y="3998566"/>
            <a:ext cx="2497599" cy="2309200"/>
          </a:xfrm>
          <a:prstGeom prst="rect">
            <a:avLst/>
          </a:prstGeom>
          <a:ln>
            <a:noFill/>
          </a:ln>
          <a:effectLst>
            <a:outerShdw blurRad="190500" algn="tl" rotWithShape="0">
              <a:srgbClr val="000000">
                <a:alpha val="70000"/>
              </a:srgbClr>
            </a:outerShdw>
          </a:effectLst>
        </p:spPr>
      </p:pic>
      <p:pic>
        <p:nvPicPr>
          <p:cNvPr id="6" name="Shape 276"/>
          <p:cNvPicPr preferRelativeResize="0"/>
          <p:nvPr/>
        </p:nvPicPr>
        <p:blipFill rotWithShape="1">
          <a:blip r:embed="rId8">
            <a:alphaModFix/>
          </a:blip>
          <a:srcRect/>
          <a:stretch/>
        </p:blipFill>
        <p:spPr>
          <a:xfrm>
            <a:off x="2850872" y="1418281"/>
            <a:ext cx="2497600" cy="2444800"/>
          </a:xfrm>
          <a:prstGeom prst="rect">
            <a:avLst/>
          </a:prstGeom>
          <a:ln>
            <a:noFill/>
          </a:ln>
          <a:effectLst>
            <a:outerShdw blurRad="190500" algn="tl" rotWithShape="0">
              <a:srgbClr val="000000">
                <a:alpha val="70000"/>
              </a:srgbClr>
            </a:outerShdw>
          </a:effectLst>
        </p:spPr>
      </p:pic>
      <p:pic>
        <p:nvPicPr>
          <p:cNvPr id="7" name="Shape 275"/>
          <p:cNvPicPr preferRelativeResize="0"/>
          <p:nvPr/>
        </p:nvPicPr>
        <p:blipFill rotWithShape="1">
          <a:blip r:embed="rId9">
            <a:alphaModFix/>
          </a:blip>
          <a:srcRect/>
          <a:stretch/>
        </p:blipFill>
        <p:spPr>
          <a:xfrm>
            <a:off x="5909647" y="1633134"/>
            <a:ext cx="2497600" cy="3428399"/>
          </a:xfrm>
          <a:prstGeom prst="rect">
            <a:avLst/>
          </a:prstGeom>
          <a:ln>
            <a:noFill/>
          </a:ln>
          <a:effectLst>
            <a:outerShdw blurRad="190500" algn="tl" rotWithShape="0">
              <a:srgbClr val="000000">
                <a:alpha val="70000"/>
              </a:srgbClr>
            </a:outerShdw>
          </a:effectLst>
        </p:spPr>
      </p:pic>
      <p:pic>
        <p:nvPicPr>
          <p:cNvPr id="3" name="Audio 2">
            <a:hlinkClick r:id="" action="ppaction://media"/>
            <a:extLst>
              <a:ext uri="{FF2B5EF4-FFF2-40B4-BE49-F238E27FC236}">
                <a16:creationId xmlns:a16="http://schemas.microsoft.com/office/drawing/2014/main" id="{633490BF-4415-4D1A-8058-F397EB248739}"/>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3037851152"/>
      </p:ext>
    </p:extLst>
  </p:cSld>
  <p:clrMapOvr>
    <a:masterClrMapping/>
  </p:clrMapOvr>
  <mc:AlternateContent xmlns:mc="http://schemas.openxmlformats.org/markup-compatibility/2006" xmlns:p14="http://schemas.microsoft.com/office/powerpoint/2010/main">
    <mc:Choice Requires="p14">
      <p:transition spd="slow" p14:dur="2000" advTm="33536"/>
    </mc:Choice>
    <mc:Fallback xmlns="">
      <p:transition spd="slow" advTm="33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Arial" panose="020B0604020202020204" pitchFamily="34" charset="0"/>
                <a:cs typeface="Arial" panose="020B0604020202020204" pitchFamily="34" charset="0"/>
              </a:rPr>
              <a:t>Nicotine Side Effects</a:t>
            </a:r>
          </a:p>
        </p:txBody>
      </p:sp>
      <p:pic>
        <p:nvPicPr>
          <p:cNvPr id="7" name="Shape 346"/>
          <p:cNvPicPr preferRelativeResize="0">
            <a:picLocks noGrp="1"/>
          </p:cNvPicPr>
          <p:nvPr>
            <p:ph idx="1"/>
          </p:nvPr>
        </p:nvPicPr>
        <p:blipFill>
          <a:blip r:embed="rId6">
            <a:alphaModFix/>
          </a:blip>
          <a:stretch>
            <a:fillRect/>
          </a:stretch>
        </p:blipFill>
        <p:spPr>
          <a:xfrm>
            <a:off x="4867861" y="2657770"/>
            <a:ext cx="1685925" cy="3048000"/>
          </a:xfrm>
          <a:prstGeom prst="rect">
            <a:avLst/>
          </a:prstGeom>
          <a:noFill/>
          <a:ln>
            <a:noFill/>
          </a:ln>
        </p:spPr>
      </p:pic>
      <p:grpSp>
        <p:nvGrpSpPr>
          <p:cNvPr id="8" name="Group 7"/>
          <p:cNvGrpSpPr/>
          <p:nvPr/>
        </p:nvGrpSpPr>
        <p:grpSpPr>
          <a:xfrm>
            <a:off x="2923989" y="3494313"/>
            <a:ext cx="2670295" cy="986507"/>
            <a:chOff x="2515766" y="2736100"/>
            <a:chExt cx="3227501" cy="1580629"/>
          </a:xfrm>
        </p:grpSpPr>
        <p:pic>
          <p:nvPicPr>
            <p:cNvPr id="9" name="Shape 349"/>
            <p:cNvPicPr preferRelativeResize="0"/>
            <p:nvPr/>
          </p:nvPicPr>
          <p:blipFill>
            <a:blip r:embed="rId7">
              <a:alphaModFix/>
            </a:blip>
            <a:stretch>
              <a:fillRect/>
            </a:stretch>
          </p:blipFill>
          <p:spPr>
            <a:xfrm>
              <a:off x="2515766" y="2736100"/>
              <a:ext cx="1313900" cy="1580629"/>
            </a:xfrm>
            <a:prstGeom prst="rect">
              <a:avLst/>
            </a:prstGeom>
            <a:noFill/>
            <a:ln w="9525" cap="flat" cmpd="sng">
              <a:solidFill>
                <a:srgbClr val="000000"/>
              </a:solidFill>
              <a:prstDash val="solid"/>
              <a:round/>
              <a:headEnd type="none" w="med" len="med"/>
              <a:tailEnd type="none" w="med" len="med"/>
            </a:ln>
          </p:spPr>
        </p:pic>
        <p:cxnSp>
          <p:nvCxnSpPr>
            <p:cNvPr id="10" name="Shape 350"/>
            <p:cNvCxnSpPr/>
            <p:nvPr/>
          </p:nvCxnSpPr>
          <p:spPr>
            <a:xfrm rot="10800000" flipH="1">
              <a:off x="3829667" y="3029200"/>
              <a:ext cx="1913600" cy="512800"/>
            </a:xfrm>
            <a:prstGeom prst="straightConnector1">
              <a:avLst/>
            </a:prstGeom>
            <a:noFill/>
            <a:ln w="9525" cap="flat" cmpd="sng">
              <a:solidFill>
                <a:schemeClr val="dk2"/>
              </a:solidFill>
              <a:prstDash val="solid"/>
              <a:round/>
              <a:headEnd type="none" w="lg" len="lg"/>
              <a:tailEnd type="triangle" w="lg" len="lg"/>
            </a:ln>
          </p:spPr>
        </p:cxnSp>
      </p:grpSp>
      <p:grpSp>
        <p:nvGrpSpPr>
          <p:cNvPr id="11" name="Group 10"/>
          <p:cNvGrpSpPr/>
          <p:nvPr/>
        </p:nvGrpSpPr>
        <p:grpSpPr>
          <a:xfrm>
            <a:off x="5710823" y="2097670"/>
            <a:ext cx="2012528" cy="1378670"/>
            <a:chOff x="5973333" y="1601067"/>
            <a:chExt cx="2143866" cy="1493866"/>
          </a:xfrm>
        </p:grpSpPr>
        <p:cxnSp>
          <p:nvCxnSpPr>
            <p:cNvPr id="12" name="Shape 347"/>
            <p:cNvCxnSpPr/>
            <p:nvPr/>
          </p:nvCxnSpPr>
          <p:spPr>
            <a:xfrm flipH="1">
              <a:off x="5973333" y="2407333"/>
              <a:ext cx="949200" cy="687600"/>
            </a:xfrm>
            <a:prstGeom prst="straightConnector1">
              <a:avLst/>
            </a:prstGeom>
            <a:noFill/>
            <a:ln w="9525" cap="flat" cmpd="sng">
              <a:solidFill>
                <a:schemeClr val="dk2"/>
              </a:solidFill>
              <a:prstDash val="solid"/>
              <a:round/>
              <a:headEnd type="none" w="lg" len="lg"/>
              <a:tailEnd type="triangle" w="lg" len="lg"/>
            </a:ln>
          </p:spPr>
        </p:cxnSp>
        <p:pic>
          <p:nvPicPr>
            <p:cNvPr id="13" name="Shape 348"/>
            <p:cNvPicPr preferRelativeResize="0"/>
            <p:nvPr/>
          </p:nvPicPr>
          <p:blipFill>
            <a:blip r:embed="rId8">
              <a:alphaModFix/>
            </a:blip>
            <a:stretch>
              <a:fillRect/>
            </a:stretch>
          </p:blipFill>
          <p:spPr>
            <a:xfrm>
              <a:off x="7064732" y="1601067"/>
              <a:ext cx="1052467" cy="1362933"/>
            </a:xfrm>
            <a:prstGeom prst="rect">
              <a:avLst/>
            </a:prstGeom>
            <a:noFill/>
            <a:ln w="9525" cap="flat" cmpd="sng">
              <a:solidFill>
                <a:srgbClr val="000000"/>
              </a:solidFill>
              <a:prstDash val="solid"/>
              <a:round/>
              <a:headEnd type="none" w="med" len="med"/>
              <a:tailEnd type="none" w="med" len="med"/>
            </a:ln>
          </p:spPr>
        </p:pic>
      </p:grpSp>
      <p:grpSp>
        <p:nvGrpSpPr>
          <p:cNvPr id="14" name="Group 13"/>
          <p:cNvGrpSpPr/>
          <p:nvPr/>
        </p:nvGrpSpPr>
        <p:grpSpPr>
          <a:xfrm>
            <a:off x="5670428" y="3694247"/>
            <a:ext cx="2620377" cy="927384"/>
            <a:chOff x="5844633" y="3295033"/>
            <a:chExt cx="3324978" cy="1580632"/>
          </a:xfrm>
        </p:grpSpPr>
        <p:cxnSp>
          <p:nvCxnSpPr>
            <p:cNvPr id="15" name="Shape 351"/>
            <p:cNvCxnSpPr/>
            <p:nvPr/>
          </p:nvCxnSpPr>
          <p:spPr>
            <a:xfrm rot="10800000">
              <a:off x="5844633" y="3542000"/>
              <a:ext cx="1730800" cy="175600"/>
            </a:xfrm>
            <a:prstGeom prst="straightConnector1">
              <a:avLst/>
            </a:prstGeom>
            <a:noFill/>
            <a:ln w="9525" cap="flat" cmpd="sng">
              <a:solidFill>
                <a:schemeClr val="dk2"/>
              </a:solidFill>
              <a:prstDash val="solid"/>
              <a:round/>
              <a:headEnd type="none" w="lg" len="lg"/>
              <a:tailEnd type="triangle" w="lg" len="lg"/>
            </a:ln>
          </p:spPr>
        </p:cxnSp>
        <p:pic>
          <p:nvPicPr>
            <p:cNvPr id="16" name="Shape 352"/>
            <p:cNvPicPr preferRelativeResize="0"/>
            <p:nvPr/>
          </p:nvPicPr>
          <p:blipFill>
            <a:blip r:embed="rId9">
              <a:alphaModFix/>
            </a:blip>
            <a:stretch>
              <a:fillRect/>
            </a:stretch>
          </p:blipFill>
          <p:spPr>
            <a:xfrm>
              <a:off x="7676800" y="3295033"/>
              <a:ext cx="1492811" cy="1580632"/>
            </a:xfrm>
            <a:prstGeom prst="rect">
              <a:avLst/>
            </a:prstGeom>
            <a:noFill/>
            <a:ln w="9525" cap="flat" cmpd="sng">
              <a:solidFill>
                <a:srgbClr val="000000"/>
              </a:solidFill>
              <a:prstDash val="solid"/>
              <a:round/>
              <a:headEnd type="none" w="med" len="med"/>
              <a:tailEnd type="none" w="med" len="med"/>
            </a:ln>
          </p:spPr>
        </p:pic>
      </p:grpSp>
      <p:sp>
        <p:nvSpPr>
          <p:cNvPr id="17" name="Rectangle 16"/>
          <p:cNvSpPr/>
          <p:nvPr/>
        </p:nvSpPr>
        <p:spPr>
          <a:xfrm>
            <a:off x="440267" y="1853248"/>
            <a:ext cx="2297255" cy="2756909"/>
          </a:xfrm>
          <a:prstGeom prst="rect">
            <a:avLst/>
          </a:prstGeom>
        </p:spPr>
        <p:txBody>
          <a:bodyPr wrap="square">
            <a:spAutoFit/>
          </a:bodyPr>
          <a:lstStyle/>
          <a:p>
            <a:pPr marL="457200" marR="0">
              <a:spcBef>
                <a:spcPts val="0"/>
              </a:spcBef>
              <a:spcAft>
                <a:spcPts val="0"/>
              </a:spcAft>
            </a:pPr>
            <a:r>
              <a:rPr lang="en-US" dirty="0">
                <a:solidFill>
                  <a:srgbClr val="000000"/>
                </a:solidFill>
                <a:latin typeface="Segoe UI" panose="020B0502040204020203" pitchFamily="34"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a:lnSpc>
                <a:spcPct val="107000"/>
              </a:lnSpc>
              <a:spcAft>
                <a:spcPts val="800"/>
              </a:spcAft>
            </a:pPr>
            <a:r>
              <a:rPr lang="en-US" sz="3200" b="1" dirty="0">
                <a:solidFill>
                  <a:srgbClr val="C00000"/>
                </a:solidFill>
                <a:latin typeface="Arial" panose="020B0604020202020204" pitchFamily="34" charset="0"/>
                <a:ea typeface="Calibri" panose="020F0502020204030204" pitchFamily="34" charset="0"/>
                <a:cs typeface="Arial" panose="020B0604020202020204" pitchFamily="34" charset="0"/>
              </a:rPr>
              <a:t>Most Common</a:t>
            </a:r>
            <a:endParaRPr lang="en-US" sz="3200"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000" dirty="0">
                <a:solidFill>
                  <a:schemeClr val="bg1"/>
                </a:solidFill>
                <a:latin typeface="Arial Narrow" panose="020B0606020202030204" pitchFamily="34" charset="0"/>
                <a:ea typeface="Times New Roman" panose="02020603050405020304" pitchFamily="18" charset="0"/>
              </a:rPr>
              <a:t>Mouth sores, blisters, or irritation</a:t>
            </a:r>
          </a:p>
          <a:p>
            <a:pPr marL="342900" marR="0" lvl="0" indent="-342900">
              <a:spcBef>
                <a:spcPts val="0"/>
              </a:spcBef>
              <a:spcAft>
                <a:spcPts val="0"/>
              </a:spcAft>
              <a:buSzPts val="1000"/>
              <a:buFont typeface="Symbol" panose="05050102010706020507" pitchFamily="18" charset="2"/>
              <a:buChar char=""/>
              <a:tabLst>
                <a:tab pos="457200" algn="l"/>
              </a:tabLst>
            </a:pPr>
            <a:r>
              <a:rPr lang="en-US" sz="2000" dirty="0">
                <a:solidFill>
                  <a:schemeClr val="bg1"/>
                </a:solidFill>
                <a:latin typeface="Arial Narrow" panose="020B0606020202030204" pitchFamily="34" charset="0"/>
                <a:ea typeface="Times New Roman" panose="02020603050405020304" pitchFamily="18" charset="0"/>
              </a:rPr>
              <a:t>nausea or vomiting</a:t>
            </a:r>
          </a:p>
          <a:p>
            <a:pPr marL="342900" marR="0" lvl="0" indent="-342900">
              <a:spcBef>
                <a:spcPts val="0"/>
              </a:spcBef>
              <a:spcAft>
                <a:spcPts val="0"/>
              </a:spcAft>
              <a:buSzPts val="1000"/>
              <a:buFont typeface="Symbol" panose="05050102010706020507" pitchFamily="18" charset="2"/>
              <a:buChar char=""/>
              <a:tabLst>
                <a:tab pos="457200" algn="l"/>
              </a:tabLst>
            </a:pPr>
            <a:r>
              <a:rPr lang="en-US" sz="2000" dirty="0">
                <a:solidFill>
                  <a:schemeClr val="bg1"/>
                </a:solidFill>
                <a:latin typeface="Arial Narrow" panose="020B0606020202030204" pitchFamily="34" charset="0"/>
                <a:ea typeface="Times New Roman" panose="02020603050405020304" pitchFamily="18" charset="0"/>
              </a:rPr>
              <a:t>Sore throat</a:t>
            </a:r>
          </a:p>
        </p:txBody>
      </p:sp>
      <p:sp>
        <p:nvSpPr>
          <p:cNvPr id="18" name="Rectangle 17"/>
          <p:cNvSpPr/>
          <p:nvPr/>
        </p:nvSpPr>
        <p:spPr>
          <a:xfrm>
            <a:off x="8940800" y="1853248"/>
            <a:ext cx="2197098" cy="4722960"/>
          </a:xfrm>
          <a:prstGeom prst="rect">
            <a:avLst/>
          </a:prstGeom>
        </p:spPr>
        <p:txBody>
          <a:bodyPr wrap="square">
            <a:spAutoFit/>
          </a:bodyPr>
          <a:lstStyle/>
          <a:p>
            <a:pPr>
              <a:lnSpc>
                <a:spcPct val="107000"/>
              </a:lnSpc>
              <a:spcAft>
                <a:spcPts val="800"/>
              </a:spcAft>
            </a:pPr>
            <a:r>
              <a:rPr lang="en-US" sz="3200" b="1" dirty="0">
                <a:solidFill>
                  <a:srgbClr val="C00000"/>
                </a:solidFill>
                <a:latin typeface="Arial" panose="020B0604020202020204" pitchFamily="34" charset="0"/>
                <a:ea typeface="Times New Roman" panose="02020603050405020304" pitchFamily="18" charset="0"/>
                <a:cs typeface="Arial" panose="020B0604020202020204" pitchFamily="34" charset="0"/>
              </a:rPr>
              <a:t>Common</a:t>
            </a:r>
            <a:endParaRPr lang="en-US" sz="3200"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000" dirty="0">
                <a:solidFill>
                  <a:schemeClr val="bg1"/>
                </a:solidFill>
                <a:latin typeface="Arial Narrow" panose="020B0606020202030204" pitchFamily="34" charset="0"/>
                <a:ea typeface="Times New Roman" panose="02020603050405020304" pitchFamily="18" charset="0"/>
              </a:rPr>
              <a:t>Acid or sour stomach</a:t>
            </a:r>
          </a:p>
          <a:p>
            <a:pPr marL="342900" marR="0" lvl="0" indent="-342900">
              <a:spcBef>
                <a:spcPts val="0"/>
              </a:spcBef>
              <a:spcAft>
                <a:spcPts val="0"/>
              </a:spcAft>
              <a:buSzPts val="1000"/>
              <a:buFont typeface="Symbol" panose="05050102010706020507" pitchFamily="18" charset="2"/>
              <a:buChar char=""/>
              <a:tabLst>
                <a:tab pos="457200" algn="l"/>
              </a:tabLst>
            </a:pPr>
            <a:r>
              <a:rPr lang="en-US" sz="2000" dirty="0">
                <a:solidFill>
                  <a:schemeClr val="bg1"/>
                </a:solidFill>
                <a:latin typeface="Arial Narrow" panose="020B0606020202030204" pitchFamily="34" charset="0"/>
                <a:ea typeface="Times New Roman" panose="02020603050405020304" pitchFamily="18" charset="0"/>
              </a:rPr>
              <a:t>belching</a:t>
            </a:r>
          </a:p>
          <a:p>
            <a:pPr marL="342900" marR="0" lvl="0" indent="-342900">
              <a:spcBef>
                <a:spcPts val="0"/>
              </a:spcBef>
              <a:spcAft>
                <a:spcPts val="0"/>
              </a:spcAft>
              <a:buSzPts val="1000"/>
              <a:buFont typeface="Symbol" panose="05050102010706020507" pitchFamily="18" charset="2"/>
              <a:buChar char=""/>
              <a:tabLst>
                <a:tab pos="457200" algn="l"/>
              </a:tabLst>
            </a:pPr>
            <a:r>
              <a:rPr lang="en-US" sz="2000" dirty="0">
                <a:solidFill>
                  <a:schemeClr val="bg1"/>
                </a:solidFill>
                <a:latin typeface="Arial Narrow" panose="020B0606020202030204" pitchFamily="34" charset="0"/>
                <a:ea typeface="Times New Roman" panose="02020603050405020304" pitchFamily="18" charset="0"/>
              </a:rPr>
              <a:t>diarrhea</a:t>
            </a:r>
          </a:p>
          <a:p>
            <a:pPr marL="342900" marR="0" lvl="0" indent="-342900">
              <a:spcBef>
                <a:spcPts val="0"/>
              </a:spcBef>
              <a:spcAft>
                <a:spcPts val="0"/>
              </a:spcAft>
              <a:buSzPts val="1000"/>
              <a:buFont typeface="Symbol" panose="05050102010706020507" pitchFamily="18" charset="2"/>
              <a:buChar char=""/>
              <a:tabLst>
                <a:tab pos="457200" algn="l"/>
              </a:tabLst>
            </a:pPr>
            <a:r>
              <a:rPr lang="en-US" sz="2000" dirty="0">
                <a:solidFill>
                  <a:schemeClr val="bg1"/>
                </a:solidFill>
                <a:latin typeface="Arial Narrow" panose="020B0606020202030204" pitchFamily="34" charset="0"/>
                <a:ea typeface="Times New Roman" panose="02020603050405020304" pitchFamily="18" charset="0"/>
              </a:rPr>
              <a:t>dizziness</a:t>
            </a:r>
          </a:p>
          <a:p>
            <a:pPr marL="342900" marR="0" lvl="0" indent="-342900">
              <a:spcBef>
                <a:spcPts val="0"/>
              </a:spcBef>
              <a:spcAft>
                <a:spcPts val="0"/>
              </a:spcAft>
              <a:buSzPts val="1000"/>
              <a:buFont typeface="Symbol" panose="05050102010706020507" pitchFamily="18" charset="2"/>
              <a:buChar char=""/>
              <a:tabLst>
                <a:tab pos="457200" algn="l"/>
              </a:tabLst>
            </a:pPr>
            <a:r>
              <a:rPr lang="en-US" sz="2000" dirty="0">
                <a:solidFill>
                  <a:schemeClr val="bg1"/>
                </a:solidFill>
                <a:latin typeface="Arial Narrow" panose="020B0606020202030204" pitchFamily="34" charset="0"/>
                <a:ea typeface="Times New Roman" panose="02020603050405020304" pitchFamily="18" charset="0"/>
              </a:rPr>
              <a:t>heartburn</a:t>
            </a:r>
          </a:p>
          <a:p>
            <a:pPr marL="342900" marR="0" lvl="0" indent="-342900">
              <a:spcBef>
                <a:spcPts val="0"/>
              </a:spcBef>
              <a:spcAft>
                <a:spcPts val="0"/>
              </a:spcAft>
              <a:buSzPts val="1000"/>
              <a:buFont typeface="Symbol" panose="05050102010706020507" pitchFamily="18" charset="2"/>
              <a:buChar char=""/>
              <a:tabLst>
                <a:tab pos="457200" algn="l"/>
              </a:tabLst>
            </a:pPr>
            <a:r>
              <a:rPr lang="en-US" sz="2000" dirty="0">
                <a:solidFill>
                  <a:schemeClr val="bg1"/>
                </a:solidFill>
                <a:latin typeface="Arial Narrow" panose="020B0606020202030204" pitchFamily="34" charset="0"/>
                <a:ea typeface="Times New Roman" panose="02020603050405020304" pitchFamily="18" charset="0"/>
              </a:rPr>
              <a:t>hiccups</a:t>
            </a:r>
          </a:p>
          <a:p>
            <a:pPr marL="342900" marR="0" lvl="0" indent="-342900">
              <a:spcBef>
                <a:spcPts val="0"/>
              </a:spcBef>
              <a:spcAft>
                <a:spcPts val="0"/>
              </a:spcAft>
              <a:buSzPts val="1000"/>
              <a:buFont typeface="Symbol" panose="05050102010706020507" pitchFamily="18" charset="2"/>
              <a:buChar char=""/>
              <a:tabLst>
                <a:tab pos="457200" algn="l"/>
              </a:tabLst>
            </a:pPr>
            <a:r>
              <a:rPr lang="en-US" sz="2000" dirty="0">
                <a:solidFill>
                  <a:schemeClr val="bg1"/>
                </a:solidFill>
                <a:latin typeface="Arial Narrow" panose="020B0606020202030204" pitchFamily="34" charset="0"/>
                <a:ea typeface="Times New Roman" panose="02020603050405020304" pitchFamily="18" charset="0"/>
              </a:rPr>
              <a:t>mouth, tooth, jaw, or neck pain</a:t>
            </a:r>
          </a:p>
          <a:p>
            <a:pPr marL="342900" marR="0" lvl="0" indent="-342900">
              <a:spcBef>
                <a:spcPts val="0"/>
              </a:spcBef>
              <a:spcAft>
                <a:spcPts val="0"/>
              </a:spcAft>
              <a:buSzPts val="1000"/>
              <a:buFont typeface="Symbol" panose="05050102010706020507" pitchFamily="18" charset="2"/>
              <a:buChar char=""/>
              <a:tabLst>
                <a:tab pos="457200" algn="l"/>
              </a:tabLst>
            </a:pPr>
            <a:r>
              <a:rPr lang="en-US" sz="2000" dirty="0">
                <a:solidFill>
                  <a:schemeClr val="bg1"/>
                </a:solidFill>
                <a:latin typeface="Arial Narrow" panose="020B0606020202030204" pitchFamily="34" charset="0"/>
                <a:ea typeface="Times New Roman" panose="02020603050405020304" pitchFamily="18" charset="0"/>
              </a:rPr>
              <a:t>problems with teeth</a:t>
            </a:r>
          </a:p>
          <a:p>
            <a:pPr marL="342900" marR="0" lvl="0" indent="-342900">
              <a:spcBef>
                <a:spcPts val="0"/>
              </a:spcBef>
              <a:spcAft>
                <a:spcPts val="0"/>
              </a:spcAft>
              <a:buSzPts val="1000"/>
              <a:buFont typeface="Symbol" panose="05050102010706020507" pitchFamily="18" charset="2"/>
              <a:buChar char=""/>
              <a:tabLst>
                <a:tab pos="457200" algn="l"/>
              </a:tabLst>
            </a:pPr>
            <a:r>
              <a:rPr lang="en-US" sz="2000" dirty="0">
                <a:solidFill>
                  <a:schemeClr val="bg1"/>
                </a:solidFill>
                <a:latin typeface="Arial Narrow" panose="020B0606020202030204" pitchFamily="34" charset="0"/>
                <a:ea typeface="Times New Roman" panose="02020603050405020304" pitchFamily="18" charset="0"/>
              </a:rPr>
              <a:t>unusual tiredness or weakness</a:t>
            </a:r>
          </a:p>
        </p:txBody>
      </p:sp>
      <p:pic>
        <p:nvPicPr>
          <p:cNvPr id="3" name="Audio 2">
            <a:hlinkClick r:id="" action="ppaction://media"/>
            <a:extLst>
              <a:ext uri="{FF2B5EF4-FFF2-40B4-BE49-F238E27FC236}">
                <a16:creationId xmlns:a16="http://schemas.microsoft.com/office/drawing/2014/main" id="{6ED448D3-B8CE-463B-8371-0591BB432F29}"/>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3531904197"/>
      </p:ext>
    </p:extLst>
  </p:cSld>
  <p:clrMapOvr>
    <a:masterClrMapping/>
  </p:clrMapOvr>
  <mc:AlternateContent xmlns:mc="http://schemas.openxmlformats.org/markup-compatibility/2006" xmlns:p14="http://schemas.microsoft.com/office/powerpoint/2010/main">
    <mc:Choice Requires="p14">
      <p:transition spd="slow" p14:dur="2000" advTm="70909"/>
    </mc:Choice>
    <mc:Fallback xmlns="">
      <p:transition spd="slow" advTm="70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89"/>
          <p:cNvSpPr/>
          <p:nvPr/>
        </p:nvSpPr>
        <p:spPr>
          <a:xfrm>
            <a:off x="1524000" y="105047"/>
            <a:ext cx="9135071" cy="764761"/>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p>
            <a:pPr lvl="0" algn="ctr">
              <a:defRPr sz="1800"/>
            </a:pPr>
            <a:r>
              <a:rPr lang="en-US" sz="4501" b="1" dirty="0">
                <a:latin typeface="Arial" charset="0"/>
                <a:ea typeface="Arial" charset="0"/>
                <a:cs typeface="Arial" charset="0"/>
                <a:sym typeface="Chalkboard"/>
              </a:rPr>
              <a:t>Thirdhand Smoke</a:t>
            </a:r>
            <a:endParaRPr sz="4501" b="1" dirty="0">
              <a:latin typeface="Arial" charset="0"/>
              <a:ea typeface="Arial" charset="0"/>
              <a:cs typeface="Arial" charset="0"/>
              <a:sym typeface="Chalkboard"/>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599430" y="4189104"/>
            <a:ext cx="1492474" cy="1492474"/>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08037">
            <a:off x="3029974" y="1418597"/>
            <a:ext cx="1871414" cy="1871414"/>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5169" y="2707022"/>
            <a:ext cx="3135795" cy="3135795"/>
          </a:xfrm>
          <a:prstGeom prst="rect">
            <a:avLst/>
          </a:prstGeom>
        </p:spPr>
      </p:pic>
      <p:grpSp>
        <p:nvGrpSpPr>
          <p:cNvPr id="17" name="Group 16"/>
          <p:cNvGrpSpPr/>
          <p:nvPr/>
        </p:nvGrpSpPr>
        <p:grpSpPr>
          <a:xfrm>
            <a:off x="4405152" y="2026177"/>
            <a:ext cx="4015384" cy="4015384"/>
            <a:chOff x="3421998" y="2651939"/>
            <a:chExt cx="5710768" cy="5710768"/>
          </a:xfrm>
        </p:grpSpPr>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21998" y="2651939"/>
              <a:ext cx="5710768" cy="5710768"/>
            </a:xfrm>
            <a:prstGeom prst="rect">
              <a:avLst/>
            </a:prstGeom>
          </p:spPr>
        </p:pic>
        <p:sp>
          <p:nvSpPr>
            <p:cNvPr id="16" name="Rectangle 15"/>
            <p:cNvSpPr/>
            <p:nvPr/>
          </p:nvSpPr>
          <p:spPr>
            <a:xfrm>
              <a:off x="5664200" y="4038600"/>
              <a:ext cx="1295400" cy="1468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grpSp>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12354" y="2957863"/>
            <a:ext cx="1283992" cy="1283992"/>
          </a:xfrm>
          <a:prstGeom prst="rect">
            <a:avLst/>
          </a:prstGeom>
          <a:noFill/>
        </p:spPr>
      </p:pic>
      <p:grpSp>
        <p:nvGrpSpPr>
          <p:cNvPr id="29" name="Group 28"/>
          <p:cNvGrpSpPr/>
          <p:nvPr/>
        </p:nvGrpSpPr>
        <p:grpSpPr>
          <a:xfrm>
            <a:off x="4498391" y="3031713"/>
            <a:ext cx="3899546" cy="3073359"/>
            <a:chOff x="4232690" y="4252865"/>
            <a:chExt cx="5546021" cy="4370999"/>
          </a:xfrm>
        </p:grpSpPr>
        <p:sp>
          <p:nvSpPr>
            <p:cNvPr id="18" name="Oval 17"/>
            <p:cNvSpPr/>
            <p:nvPr/>
          </p:nvSpPr>
          <p:spPr>
            <a:xfrm>
              <a:off x="5695941" y="6092098"/>
              <a:ext cx="201535" cy="186037"/>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sp>
          <p:nvSpPr>
            <p:cNvPr id="19" name="Oval 18"/>
            <p:cNvSpPr/>
            <p:nvPr/>
          </p:nvSpPr>
          <p:spPr>
            <a:xfrm>
              <a:off x="7449418" y="6417411"/>
              <a:ext cx="201535" cy="186037"/>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sp>
          <p:nvSpPr>
            <p:cNvPr id="21" name="Oval 20"/>
            <p:cNvSpPr/>
            <p:nvPr/>
          </p:nvSpPr>
          <p:spPr>
            <a:xfrm>
              <a:off x="8443114" y="4648200"/>
              <a:ext cx="201535" cy="186037"/>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sp>
          <p:nvSpPr>
            <p:cNvPr id="22" name="Oval 21"/>
            <p:cNvSpPr/>
            <p:nvPr/>
          </p:nvSpPr>
          <p:spPr>
            <a:xfrm>
              <a:off x="9577176" y="5678156"/>
              <a:ext cx="201535" cy="186037"/>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sp>
          <p:nvSpPr>
            <p:cNvPr id="23" name="Oval 22"/>
            <p:cNvSpPr/>
            <p:nvPr/>
          </p:nvSpPr>
          <p:spPr>
            <a:xfrm>
              <a:off x="7637594" y="7914199"/>
              <a:ext cx="201535" cy="186037"/>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sp>
          <p:nvSpPr>
            <p:cNvPr id="24" name="Oval 23"/>
            <p:cNvSpPr/>
            <p:nvPr/>
          </p:nvSpPr>
          <p:spPr>
            <a:xfrm>
              <a:off x="4232690" y="4990237"/>
              <a:ext cx="201535" cy="186037"/>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sp>
          <p:nvSpPr>
            <p:cNvPr id="25" name="Oval 24"/>
            <p:cNvSpPr/>
            <p:nvPr/>
          </p:nvSpPr>
          <p:spPr>
            <a:xfrm>
              <a:off x="4308967" y="7772400"/>
              <a:ext cx="201535" cy="186037"/>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sp>
          <p:nvSpPr>
            <p:cNvPr id="26" name="Oval 25"/>
            <p:cNvSpPr/>
            <p:nvPr/>
          </p:nvSpPr>
          <p:spPr>
            <a:xfrm>
              <a:off x="5405391" y="4252865"/>
              <a:ext cx="201535" cy="186037"/>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sp>
          <p:nvSpPr>
            <p:cNvPr id="27" name="Oval 26"/>
            <p:cNvSpPr/>
            <p:nvPr/>
          </p:nvSpPr>
          <p:spPr>
            <a:xfrm>
              <a:off x="8864600" y="8437827"/>
              <a:ext cx="201535" cy="186037"/>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grpSp>
      <p:sp>
        <p:nvSpPr>
          <p:cNvPr id="28" name="TextBox 27"/>
          <p:cNvSpPr txBox="1"/>
          <p:nvPr/>
        </p:nvSpPr>
        <p:spPr>
          <a:xfrm>
            <a:off x="6354352" y="6274652"/>
            <a:ext cx="4992860" cy="525208"/>
          </a:xfrm>
          <a:prstGeom prst="rect">
            <a:avLst/>
          </a:prstGeom>
          <a:noFill/>
        </p:spPr>
        <p:txBody>
          <a:bodyPr wrap="square" rtlCol="0">
            <a:spAutoFit/>
          </a:bodyPr>
          <a:lstStyle/>
          <a:p>
            <a:r>
              <a:rPr lang="en-US" sz="2813" b="1" dirty="0">
                <a:solidFill>
                  <a:schemeClr val="accent4">
                    <a:lumMod val="75000"/>
                  </a:schemeClr>
                </a:solidFill>
                <a:latin typeface="Arial" panose="020B0604020202020204" pitchFamily="34" charset="0"/>
                <a:cs typeface="Arial" panose="020B0604020202020204" pitchFamily="34" charset="0"/>
              </a:rPr>
              <a:t>Nicotine &amp; other chemicals</a:t>
            </a:r>
          </a:p>
        </p:txBody>
      </p:sp>
      <p:sp>
        <p:nvSpPr>
          <p:cNvPr id="30" name="Shape 63"/>
          <p:cNvSpPr/>
          <p:nvPr/>
        </p:nvSpPr>
        <p:spPr>
          <a:xfrm>
            <a:off x="1524000" y="953271"/>
            <a:ext cx="9144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endParaRPr sz="1266"/>
          </a:p>
        </p:txBody>
      </p:sp>
      <p:pic>
        <p:nvPicPr>
          <p:cNvPr id="3" name="Audio 2">
            <a:hlinkClick r:id="" action="ppaction://media"/>
            <a:extLst>
              <a:ext uri="{FF2B5EF4-FFF2-40B4-BE49-F238E27FC236}">
                <a16:creationId xmlns:a16="http://schemas.microsoft.com/office/drawing/2014/main" id="{A58F6EF0-450F-43AB-83DB-3B1921644765}"/>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357577194"/>
      </p:ext>
    </p:extLst>
  </p:cSld>
  <p:clrMapOvr>
    <a:masterClrMapping/>
  </p:clrMapOvr>
  <mc:AlternateContent xmlns:mc="http://schemas.openxmlformats.org/markup-compatibility/2006" xmlns:p14="http://schemas.microsoft.com/office/powerpoint/2010/main">
    <mc:Choice Requires="p14">
      <p:transition spd="slow" p14:dur="2000" advTm="49018"/>
    </mc:Choice>
    <mc:Fallback xmlns="">
      <p:transition spd="slow" advTm="49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0"/>
                            </p:stCondLst>
                            <p:childTnLst>
                              <p:par>
                                <p:cTn id="12" presetID="9"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dissolve">
                                      <p:cBhvr>
                                        <p:cTn id="14" dur="1000"/>
                                        <p:tgtEl>
                                          <p:spTgt spid="9"/>
                                        </p:tgtEl>
                                      </p:cBhvr>
                                    </p:animEffect>
                                  </p:childTnLst>
                                </p:cTn>
                              </p:par>
                            </p:childTnLst>
                          </p:cTn>
                        </p:par>
                        <p:par>
                          <p:cTn id="15" fill="hold">
                            <p:stCondLst>
                              <p:cond delay="1000"/>
                            </p:stCondLst>
                            <p:childTnLst>
                              <p:par>
                                <p:cTn id="16" presetID="37" presetClass="path" presetSubtype="0" accel="50000" decel="50000" fill="hold" nodeType="afterEffect">
                                  <p:stCondLst>
                                    <p:cond delay="0"/>
                                  </p:stCondLst>
                                  <p:childTnLst>
                                    <p:animMotion origin="layout" path="M 0.0769 -0.03353 L 0.18896 -0.0957 C 0.21252 -0.10954 0.24768 -0.11735 0.28442 -0.11735 C 0.32629 -0.11735 0.35962 -0.10954 0.38318 -0.0957 L 0.49536 -0.03353 " pathEditMode="relative" rAng="0" ptsTypes="AAAAA">
                                      <p:cBhvr>
                                        <p:cTn id="17" dur="2000" fill="hold"/>
                                        <p:tgtEl>
                                          <p:spTgt spid="9"/>
                                        </p:tgtEl>
                                        <p:attrNameLst>
                                          <p:attrName>ppt_x</p:attrName>
                                          <p:attrName>ppt_y</p:attrName>
                                        </p:attrNameLst>
                                      </p:cBhvr>
                                      <p:rCtr x="20923" y="-4199"/>
                                    </p:animMotion>
                                  </p:childTnLst>
                                </p:cTn>
                              </p:par>
                              <p:par>
                                <p:cTn id="18" presetID="47"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2000"/>
                                        <p:tgtEl>
                                          <p:spTgt spid="29"/>
                                        </p:tgtEl>
                                      </p:cBhvr>
                                    </p:animEffect>
                                    <p:anim calcmode="lin" valueType="num">
                                      <p:cBhvr>
                                        <p:cTn id="21" dur="2000" fill="hold"/>
                                        <p:tgtEl>
                                          <p:spTgt spid="29"/>
                                        </p:tgtEl>
                                        <p:attrNameLst>
                                          <p:attrName>ppt_x</p:attrName>
                                        </p:attrNameLst>
                                      </p:cBhvr>
                                      <p:tavLst>
                                        <p:tav tm="0">
                                          <p:val>
                                            <p:strVal val="#ppt_x"/>
                                          </p:val>
                                        </p:tav>
                                        <p:tav tm="100000">
                                          <p:val>
                                            <p:strVal val="#ppt_x"/>
                                          </p:val>
                                        </p:tav>
                                      </p:tavLst>
                                    </p:anim>
                                    <p:anim calcmode="lin" valueType="num">
                                      <p:cBhvr>
                                        <p:cTn id="22" dur="2000" fill="hold"/>
                                        <p:tgtEl>
                                          <p:spTgt spid="29"/>
                                        </p:tgtEl>
                                        <p:attrNameLst>
                                          <p:attrName>ppt_y</p:attrName>
                                        </p:attrNameLst>
                                      </p:cBhvr>
                                      <p:tavLst>
                                        <p:tav tm="0">
                                          <p:val>
                                            <p:strVal val="#ppt_y-.1"/>
                                          </p:val>
                                        </p:tav>
                                        <p:tav tm="100000">
                                          <p:val>
                                            <p:strVal val="#ppt_y"/>
                                          </p:val>
                                        </p:tav>
                                      </p:tavLst>
                                    </p:anim>
                                  </p:childTnLst>
                                </p:cTn>
                              </p:par>
                              <p:par>
                                <p:cTn id="23" presetID="9"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dissolve">
                                      <p:cBhvr>
                                        <p:cTn id="25" dur="500"/>
                                        <p:tgtEl>
                                          <p:spTgt spid="28"/>
                                        </p:tgtEl>
                                      </p:cBhvr>
                                    </p:animEffect>
                                  </p:childTnLst>
                                </p:cTn>
                              </p:par>
                            </p:childTnLst>
                          </p:cTn>
                        </p:par>
                        <p:par>
                          <p:cTn id="26" fill="hold">
                            <p:stCondLst>
                              <p:cond delay="3000"/>
                            </p:stCondLst>
                            <p:childTnLst>
                              <p:par>
                                <p:cTn id="27" presetID="10" presetClass="exit" presetSubtype="0" fill="hold" nodeType="afterEffect">
                                  <p:stCondLst>
                                    <p:cond delay="0"/>
                                  </p:stCondLst>
                                  <p:childTnLst>
                                    <p:animEffect transition="out" filter="fade">
                                      <p:cBhvr>
                                        <p:cTn id="28" dur="1000"/>
                                        <p:tgtEl>
                                          <p:spTgt spid="9"/>
                                        </p:tgtEl>
                                      </p:cBhvr>
                                    </p:animEffect>
                                    <p:set>
                                      <p:cBhvr>
                                        <p:cTn id="29" dur="1" fill="hold">
                                          <p:stCondLst>
                                            <p:cond delay="999"/>
                                          </p:stCondLst>
                                        </p:cTn>
                                        <p:tgtEl>
                                          <p:spTgt spid="9"/>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1000"/>
                                        <p:tgtEl>
                                          <p:spTgt spid="14"/>
                                        </p:tgtEl>
                                      </p:cBhvr>
                                    </p:animEffect>
                                    <p:set>
                                      <p:cBhvr>
                                        <p:cTn id="32" dur="1" fill="hold">
                                          <p:stCondLst>
                                            <p:cond delay="999"/>
                                          </p:stCondLst>
                                        </p:cTn>
                                        <p:tgtEl>
                                          <p:spTgt spid="14"/>
                                        </p:tgtEl>
                                        <p:attrNameLst>
                                          <p:attrName>style.visibility</p:attrName>
                                        </p:attrNameLst>
                                      </p:cBhvr>
                                      <p:to>
                                        <p:strVal val="hidden"/>
                                      </p:to>
                                    </p:set>
                                  </p:childTnLst>
                                </p:cTn>
                              </p:par>
                            </p:childTnLst>
                          </p:cTn>
                        </p:par>
                        <p:par>
                          <p:cTn id="33" fill="hold">
                            <p:stCondLst>
                              <p:cond delay="4000"/>
                            </p:stCondLst>
                            <p:childTnLst>
                              <p:par>
                                <p:cTn id="34" presetID="10" presetClass="entr" presetSubtype="0" fill="hold" nodeType="afterEffect">
                                  <p:stCondLst>
                                    <p:cond delay="50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2000"/>
                                        <p:tgtEl>
                                          <p:spTgt spid="15"/>
                                        </p:tgtEl>
                                      </p:cBhvr>
                                    </p:animEffect>
                                  </p:childTnLst>
                                </p:cTn>
                              </p:par>
                              <p:par>
                                <p:cTn id="37" presetID="10"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3"/>
                </p:tgtEl>
              </p:cMediaNode>
            </p:audio>
          </p:childTnLst>
        </p:cTn>
      </p:par>
    </p:tnLst>
    <p:bldLst>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a:latin typeface="Arial" panose="020B0604020202020204" pitchFamily="34" charset="0"/>
                <a:cs typeface="Arial" panose="020B0604020202020204" pitchFamily="34" charset="0"/>
              </a:rPr>
              <a:t>Addiction</a:t>
            </a:r>
          </a:p>
        </p:txBody>
      </p:sp>
      <p:sp>
        <p:nvSpPr>
          <p:cNvPr id="3" name="Content Placeholder 2"/>
          <p:cNvSpPr>
            <a:spLocks noGrp="1"/>
          </p:cNvSpPr>
          <p:nvPr>
            <p:ph idx="1"/>
          </p:nvPr>
        </p:nvSpPr>
        <p:spPr/>
        <p:txBody>
          <a:bodyPr>
            <a:normAutofit/>
          </a:bodyPr>
          <a:lstStyle/>
          <a:p>
            <a:pPr algn="ctr"/>
            <a:r>
              <a:rPr lang="en" sz="4400" dirty="0">
                <a:solidFill>
                  <a:schemeClr val="dk1"/>
                </a:solidFill>
                <a:latin typeface="Arial" panose="020B0604020202020204" pitchFamily="34" charset="0"/>
                <a:cs typeface="Arial" panose="020B0604020202020204" pitchFamily="34" charset="0"/>
              </a:rPr>
              <a:t>Addiction is defined as a chronic, relapsing brain disease that is characterized by compulsive drug seeking and use, despite harmful consequences.</a:t>
            </a:r>
            <a:endParaRPr lang="en-US" sz="4400"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F41E0BAD-0D20-48A2-846F-023A3757D8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501505387"/>
      </p:ext>
    </p:extLst>
  </p:cSld>
  <p:clrMapOvr>
    <a:masterClrMapping/>
  </p:clrMapOvr>
  <mc:AlternateContent xmlns:mc="http://schemas.openxmlformats.org/markup-compatibility/2006" xmlns:p14="http://schemas.microsoft.com/office/powerpoint/2010/main">
    <mc:Choice Requires="p14">
      <p:transition spd="slow" p14:dur="2000" advTm="35089"/>
    </mc:Choice>
    <mc:Fallback xmlns="">
      <p:transition spd="slow" advTm="35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anose="020B0604020202020204" pitchFamily="34" charset="0"/>
                <a:cs typeface="Arial" panose="020B0604020202020204" pitchFamily="34" charset="0"/>
              </a:rPr>
              <a:t>Consequences</a:t>
            </a:r>
            <a:r>
              <a:rPr lang="en-US" dirty="0"/>
              <a:t/>
            </a:r>
            <a:br>
              <a:rPr lang="en-US" dirty="0"/>
            </a:br>
            <a:endParaRPr lang="en-US" dirty="0"/>
          </a:p>
        </p:txBody>
      </p: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646111" y="1522060"/>
            <a:ext cx="2752460" cy="2752460"/>
          </a:xfr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6622" y="3838222"/>
            <a:ext cx="4667956" cy="2625725"/>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189" y="772583"/>
            <a:ext cx="5310540" cy="265527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36415" y="4497195"/>
            <a:ext cx="3512057" cy="1966752"/>
          </a:xfrm>
          <a:prstGeom prst="rect">
            <a:avLst/>
          </a:prstGeom>
        </p:spPr>
      </p:pic>
      <p:pic>
        <p:nvPicPr>
          <p:cNvPr id="3" name="Audio 2">
            <a:hlinkClick r:id="" action="ppaction://media"/>
            <a:extLst>
              <a:ext uri="{FF2B5EF4-FFF2-40B4-BE49-F238E27FC236}">
                <a16:creationId xmlns:a16="http://schemas.microsoft.com/office/drawing/2014/main" id="{16A99777-42B8-4BEB-B5C6-68FB95AEA73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387583034"/>
      </p:ext>
    </p:extLst>
  </p:cSld>
  <p:clrMapOvr>
    <a:masterClrMapping/>
  </p:clrMapOvr>
  <mc:AlternateContent xmlns:mc="http://schemas.openxmlformats.org/markup-compatibility/2006" xmlns:p14="http://schemas.microsoft.com/office/powerpoint/2010/main">
    <mc:Choice Requires="p14">
      <p:transition spd="slow" p14:dur="2000" advTm="50252"/>
    </mc:Choice>
    <mc:Fallback xmlns="">
      <p:transition spd="slow" advTm="50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7889E-C3E3-405D-BE4C-8112A4D2BAF9}"/>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E02F5A4E-9115-4758-9C1B-4C3B5B078616}"/>
              </a:ext>
            </a:extLst>
          </p:cNvPr>
          <p:cNvSpPr>
            <a:spLocks noGrp="1"/>
          </p:cNvSpPr>
          <p:nvPr>
            <p:ph idx="1"/>
          </p:nvPr>
        </p:nvSpPr>
        <p:spPr/>
        <p:txBody>
          <a:bodyPr>
            <a:normAutofit/>
          </a:bodyPr>
          <a:lstStyle/>
          <a:p>
            <a:pPr>
              <a:lnSpc>
                <a:spcPct val="80000"/>
              </a:lnSpc>
              <a:defRPr/>
            </a:pPr>
            <a:r>
              <a:rPr lang="en-US" dirty="0">
                <a:solidFill>
                  <a:schemeClr val="tx1">
                    <a:lumMod val="65000"/>
                    <a:lumOff val="35000"/>
                  </a:schemeClr>
                </a:solidFill>
              </a:rPr>
              <a:t>Benefits of Quitting  </a:t>
            </a:r>
            <a:r>
              <a:rPr lang="en-US" dirty="0">
                <a:solidFill>
                  <a:schemeClr val="tx1">
                    <a:lumMod val="65000"/>
                    <a:lumOff val="35000"/>
                  </a:schemeClr>
                </a:solidFill>
                <a:hlinkClick r:id="rId4"/>
              </a:rPr>
              <a:t>http://www.smokefree.gov</a:t>
            </a:r>
            <a:endParaRPr lang="en-US" dirty="0">
              <a:solidFill>
                <a:schemeClr val="tx1">
                  <a:lumMod val="65000"/>
                  <a:lumOff val="35000"/>
                </a:schemeClr>
              </a:solidFill>
            </a:endParaRPr>
          </a:p>
          <a:p>
            <a:pPr>
              <a:lnSpc>
                <a:spcPct val="80000"/>
              </a:lnSpc>
              <a:defRPr/>
            </a:pPr>
            <a:endParaRPr lang="en-US" dirty="0">
              <a:solidFill>
                <a:schemeClr val="tx1">
                  <a:lumMod val="65000"/>
                  <a:lumOff val="35000"/>
                </a:schemeClr>
              </a:solidFill>
            </a:endParaRPr>
          </a:p>
          <a:p>
            <a:pPr>
              <a:lnSpc>
                <a:spcPct val="80000"/>
              </a:lnSpc>
              <a:defRPr/>
            </a:pPr>
            <a:r>
              <a:rPr lang="en-US" dirty="0">
                <a:solidFill>
                  <a:schemeClr val="tx1">
                    <a:lumMod val="65000"/>
                    <a:lumOff val="35000"/>
                  </a:schemeClr>
                </a:solidFill>
              </a:rPr>
              <a:t>Quick Facts on the Risks of E-cigarettes  </a:t>
            </a:r>
            <a:r>
              <a:rPr lang="en-US" u="sng" dirty="0">
                <a:solidFill>
                  <a:srgbClr val="E28700"/>
                </a:solidFill>
                <a:hlinkClick r:id="rId5"/>
              </a:rPr>
              <a:t>http:/</a:t>
            </a:r>
            <a:r>
              <a:rPr lang="en-US" dirty="0">
                <a:solidFill>
                  <a:srgbClr val="E28700"/>
                </a:solidFill>
                <a:hlinkClick r:id="rId5"/>
              </a:rPr>
              <a:t>/www.cdc.gov/tobacco/basic_info</a:t>
            </a:r>
            <a:endParaRPr lang="en-US" dirty="0">
              <a:solidFill>
                <a:srgbClr val="E28700"/>
              </a:solidFill>
            </a:endParaRPr>
          </a:p>
          <a:p>
            <a:pPr marL="0" indent="0">
              <a:lnSpc>
                <a:spcPct val="80000"/>
              </a:lnSpc>
              <a:buNone/>
              <a:defRPr/>
            </a:pPr>
            <a:endParaRPr lang="en-US" dirty="0">
              <a:solidFill>
                <a:srgbClr val="E28700"/>
              </a:solidFill>
            </a:endParaRPr>
          </a:p>
          <a:p>
            <a:pPr>
              <a:lnSpc>
                <a:spcPct val="80000"/>
              </a:lnSpc>
              <a:defRPr/>
            </a:pPr>
            <a:endParaRPr lang="en-US" dirty="0">
              <a:solidFill>
                <a:schemeClr val="tx1">
                  <a:lumMod val="65000"/>
                  <a:lumOff val="35000"/>
                </a:schemeClr>
              </a:solidFill>
            </a:endParaRPr>
          </a:p>
          <a:p>
            <a:endParaRPr lang="en-US" dirty="0"/>
          </a:p>
        </p:txBody>
      </p:sp>
      <p:pic>
        <p:nvPicPr>
          <p:cNvPr id="4" name="Audio 3">
            <a:hlinkClick r:id="" action="ppaction://media"/>
            <a:extLst>
              <a:ext uri="{FF2B5EF4-FFF2-40B4-BE49-F238E27FC236}">
                <a16:creationId xmlns:a16="http://schemas.microsoft.com/office/drawing/2014/main" id="{B846BFF1-AF0C-4A0E-83AF-8179A79FC7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865230587"/>
      </p:ext>
    </p:extLst>
  </p:cSld>
  <p:clrMapOvr>
    <a:masterClrMapping/>
  </p:clrMapOvr>
  <mc:AlternateContent xmlns:mc="http://schemas.openxmlformats.org/markup-compatibility/2006" xmlns:p14="http://schemas.microsoft.com/office/powerpoint/2010/main">
    <mc:Choice Requires="p14">
      <p:transition spd="slow" p14:dur="2000" advTm="1493"/>
    </mc:Choice>
    <mc:Fallback xmlns="">
      <p:transition spd="slow" advTm="1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1|3.2|2"/>
</p:tagLst>
</file>

<file path=ppt/tags/tag2.xml><?xml version="1.0" encoding="utf-8"?>
<p:tagLst xmlns:a="http://schemas.openxmlformats.org/drawingml/2006/main" xmlns:r="http://schemas.openxmlformats.org/officeDocument/2006/relationships" xmlns:p="http://schemas.openxmlformats.org/presentationml/2006/main">
  <p:tag name="TIMING" val="|62.6|2.4|4.7"/>
</p:tagLst>
</file>

<file path=ppt/tags/tag3.xml><?xml version="1.0" encoding="utf-8"?>
<p:tagLst xmlns:a="http://schemas.openxmlformats.org/drawingml/2006/main" xmlns:r="http://schemas.openxmlformats.org/officeDocument/2006/relationships" xmlns:p="http://schemas.openxmlformats.org/presentationml/2006/main">
  <p:tag name="TIMING" val="|45.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18416</TotalTime>
  <Words>1041</Words>
  <Application>Microsoft Office PowerPoint</Application>
  <PresentationFormat>Widescreen</PresentationFormat>
  <Paragraphs>76</Paragraphs>
  <Slides>9</Slides>
  <Notes>8</Notes>
  <HiddenSlides>0</HiddenSlides>
  <MMClips>9</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Arial</vt:lpstr>
      <vt:lpstr>Arial Narrow</vt:lpstr>
      <vt:lpstr>Calibri</vt:lpstr>
      <vt:lpstr>Century Gothic</vt:lpstr>
      <vt:lpstr>Chalkboard</vt:lpstr>
      <vt:lpstr>Segoe UI</vt:lpstr>
      <vt:lpstr>Symbol</vt:lpstr>
      <vt:lpstr>Times New Roman</vt:lpstr>
      <vt:lpstr>Wingdings 3</vt:lpstr>
      <vt:lpstr>Ion</vt:lpstr>
      <vt:lpstr>PowerPoint Presentation</vt:lpstr>
      <vt:lpstr>ATU’s Tobacco-Free Policy</vt:lpstr>
      <vt:lpstr>What is Vaping?</vt:lpstr>
      <vt:lpstr>Nicotine not just in Cigarettes</vt:lpstr>
      <vt:lpstr>Nicotine Side Effects</vt:lpstr>
      <vt:lpstr>PowerPoint Presentation</vt:lpstr>
      <vt:lpstr>Addiction</vt:lpstr>
      <vt:lpstr>Consequences </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Stout</dc:creator>
  <cp:lastModifiedBy>Heather Stout</cp:lastModifiedBy>
  <cp:revision>32</cp:revision>
  <dcterms:created xsi:type="dcterms:W3CDTF">2019-07-17T15:33:57Z</dcterms:created>
  <dcterms:modified xsi:type="dcterms:W3CDTF">2020-04-16T14:06:41Z</dcterms:modified>
</cp:coreProperties>
</file>