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8" r:id="rId3"/>
    <p:sldId id="271" r:id="rId4"/>
    <p:sldId id="272" r:id="rId5"/>
    <p:sldId id="273" r:id="rId6"/>
    <p:sldId id="274" r:id="rId7"/>
    <p:sldId id="257" r:id="rId8"/>
    <p:sldId id="259" r:id="rId9"/>
    <p:sldId id="260" r:id="rId10"/>
    <p:sldId id="269" r:id="rId11"/>
    <p:sldId id="270" r:id="rId12"/>
    <p:sldId id="262" r:id="rId13"/>
    <p:sldId id="261" r:id="rId14"/>
    <p:sldId id="265" r:id="rId15"/>
    <p:sldId id="266" r:id="rId16"/>
    <p:sldId id="267" r:id="rId17"/>
    <p:sldId id="268" r:id="rId18"/>
    <p:sldId id="263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55E2D-90F5-4404-8BD2-BB59A0D6D542}" type="datetimeFigureOut">
              <a:rPr lang="en-US" smtClean="0"/>
              <a:t>8/21/17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5105A-7EC4-4B9E-B7E3-9A2077AA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Grammarly</a:t>
            </a:r>
            <a:r>
              <a:rPr lang="en-US" dirty="0" smtClean="0"/>
              <a:t> is an online text editor. https://www.grammarly.com/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5105A-7EC4-4B9E-B7E3-9A2077AADA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36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Grammarly</a:t>
            </a:r>
            <a:r>
              <a:rPr lang="en-US" dirty="0" smtClean="0"/>
              <a:t> is an online text editor. https://www.grammarly.com/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5105A-7EC4-4B9E-B7E3-9A2077AADA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6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31F0C2C-B0AF-4C44-838B-0BDAF188871A}" type="datetimeFigureOut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9CD0A5F-9744-49B3-8AC6-8571E8FE8F5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Keys to</a:t>
            </a:r>
            <a:br>
              <a:rPr lang="en-US" dirty="0" smtClean="0"/>
            </a:br>
            <a:r>
              <a:rPr lang="en-US" dirty="0" smtClean="0"/>
              <a:t>professional success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Composition I and II </a:t>
            </a:r>
          </a:p>
          <a:p>
            <a:r>
              <a:rPr lang="en-US" dirty="0" smtClean="0"/>
              <a:t>Can </a:t>
            </a:r>
            <a:r>
              <a:rPr lang="en-US" dirty="0"/>
              <a:t>D</a:t>
            </a:r>
            <a:r>
              <a:rPr lang="en-US" dirty="0" smtClean="0"/>
              <a:t>o for </a:t>
            </a:r>
            <a:r>
              <a:rPr lang="en-US" dirty="0"/>
              <a:t>Y</a:t>
            </a:r>
            <a:r>
              <a:rPr lang="en-US" dirty="0" smtClean="0"/>
              <a:t>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668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Analyze ideas, texts, Audiences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 I and II help you determine</a:t>
            </a:r>
          </a:p>
          <a:p>
            <a:pPr lvl="1"/>
            <a:r>
              <a:rPr lang="en-US" dirty="0" smtClean="0"/>
              <a:t>What nonliterary and literary texts are saying</a:t>
            </a:r>
          </a:p>
          <a:p>
            <a:pPr lvl="1"/>
            <a:r>
              <a:rPr lang="en-US" dirty="0" smtClean="0"/>
              <a:t>How nonliterary and literary texts are constructed</a:t>
            </a:r>
          </a:p>
          <a:p>
            <a:pPr lvl="1"/>
            <a:r>
              <a:rPr lang="en-US" dirty="0" smtClean="0"/>
              <a:t>Why nonliterary and literary texts are constructed the way that they are</a:t>
            </a:r>
          </a:p>
          <a:p>
            <a:pPr lvl="1"/>
            <a:r>
              <a:rPr lang="en-US" dirty="0" smtClean="0"/>
              <a:t>Whether or not the author’s choices are effective for a given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09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Analyze ideas, texts, audiences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Practically every business and organization does these same things when developing and promoting their products and services</a:t>
            </a:r>
          </a:p>
          <a:p>
            <a:pPr lvl="1"/>
            <a:r>
              <a:rPr lang="en-US" dirty="0" smtClean="0"/>
              <a:t>Who is our audience?</a:t>
            </a:r>
          </a:p>
          <a:p>
            <a:pPr lvl="1"/>
            <a:r>
              <a:rPr lang="en-US" dirty="0" smtClean="0"/>
              <a:t>What do they need to know?</a:t>
            </a:r>
          </a:p>
          <a:p>
            <a:pPr lvl="1"/>
            <a:r>
              <a:rPr lang="en-US" dirty="0" smtClean="0"/>
              <a:t>In what format should we present our product, service, or idea?</a:t>
            </a:r>
          </a:p>
          <a:p>
            <a:pPr lvl="1"/>
            <a:r>
              <a:rPr lang="en-US" dirty="0" smtClean="0"/>
              <a:t>How should we structure what we want to say?</a:t>
            </a:r>
          </a:p>
          <a:p>
            <a:pPr lvl="1"/>
            <a:r>
              <a:rPr lang="en-US" dirty="0" smtClean="0"/>
              <a:t>What type of language will the audience best respond to?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153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 a persuasive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ever wondered why teachers put so much emphasis on thesis statements and compelling supporting evidence?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Persuasion is a fundamental component of professional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68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 a persuasive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Persuade an employer you are the best candidate for the job</a:t>
            </a:r>
          </a:p>
          <a:p>
            <a:r>
              <a:rPr lang="en-US" dirty="0" smtClean="0"/>
              <a:t>Persuade a supervisor you are the right person to lead a project</a:t>
            </a:r>
          </a:p>
          <a:p>
            <a:r>
              <a:rPr lang="en-US" dirty="0" smtClean="0"/>
              <a:t>Persuade a supervisor to promote you or give you a raise</a:t>
            </a:r>
          </a:p>
          <a:p>
            <a:r>
              <a:rPr lang="en-US" dirty="0" smtClean="0"/>
              <a:t>Persuade a bank to grant you a small business loan</a:t>
            </a:r>
          </a:p>
          <a:p>
            <a:r>
              <a:rPr lang="en-US" dirty="0" smtClean="0"/>
              <a:t>Persuade an organization to fund your research/project</a:t>
            </a:r>
          </a:p>
          <a:p>
            <a:r>
              <a:rPr lang="en-US" dirty="0" smtClean="0"/>
              <a:t>Persuade a customer/potential client to buy your product or use your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11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 to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Reading, discussing, and writing about literature helps you</a:t>
            </a:r>
          </a:p>
          <a:p>
            <a:pPr lvl="1"/>
            <a:r>
              <a:rPr lang="en-US" dirty="0" smtClean="0"/>
              <a:t>Understand how those who are different than you approach life</a:t>
            </a:r>
          </a:p>
          <a:p>
            <a:pPr lvl="1"/>
            <a:r>
              <a:rPr lang="en-US" dirty="0" smtClean="0"/>
              <a:t>Empathize with others</a:t>
            </a:r>
          </a:p>
          <a:p>
            <a:pPr lvl="1"/>
            <a:r>
              <a:rPr lang="en-US" dirty="0" smtClean="0"/>
              <a:t>Anticipate others’ needs and reactions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65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creativity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Creativity is a skill, not a gift</a:t>
            </a:r>
          </a:p>
          <a:p>
            <a:r>
              <a:rPr lang="en-US" dirty="0" smtClean="0"/>
              <a:t>Businesses, organizations, and entrepreneurs always need new ideas and new ways of seeing things in our rapidly changing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48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creative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English classes, like Comp I and Comp II, develop creativity?</a:t>
            </a:r>
          </a:p>
          <a:p>
            <a:pPr marL="68580" indent="0">
              <a:buNone/>
            </a:pPr>
            <a:endParaRPr lang="en-US" dirty="0" smtClean="0"/>
          </a:p>
          <a:p>
            <a:pPr marL="468630" lvl="1" indent="0">
              <a:buNone/>
            </a:pPr>
            <a:r>
              <a:rPr lang="en-US" dirty="0" smtClean="0"/>
              <a:t>According to Tina </a:t>
            </a:r>
            <a:r>
              <a:rPr lang="en-US" dirty="0" err="1" smtClean="0"/>
              <a:t>Seelig</a:t>
            </a:r>
            <a:r>
              <a:rPr lang="en-US" dirty="0" smtClean="0"/>
              <a:t> of Stanford University’s Technology Ventures Program, creativity boils down to this:</a:t>
            </a:r>
          </a:p>
          <a:p>
            <a:pPr marL="46863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468630" lvl="1" indent="0">
              <a:buNone/>
            </a:pPr>
            <a:r>
              <a:rPr lang="en-US" i="1" dirty="0" smtClean="0">
                <a:solidFill>
                  <a:srgbClr val="FFFF00"/>
                </a:solidFill>
              </a:rPr>
              <a:t>“</a:t>
            </a:r>
            <a:r>
              <a:rPr lang="en-US" i="1" dirty="0">
                <a:solidFill>
                  <a:srgbClr val="FFFF00"/>
                </a:solidFill>
              </a:rPr>
              <a:t>the ability to look at problems from different </a:t>
            </a:r>
            <a:r>
              <a:rPr lang="en-US" i="1" dirty="0" smtClean="0">
                <a:solidFill>
                  <a:srgbClr val="FFFF00"/>
                </a:solidFill>
              </a:rPr>
              <a:t>angles, </a:t>
            </a:r>
            <a:r>
              <a:rPr lang="en-US" i="1" dirty="0">
                <a:solidFill>
                  <a:srgbClr val="FFFF00"/>
                </a:solidFill>
              </a:rPr>
              <a:t>to connect and </a:t>
            </a:r>
            <a:r>
              <a:rPr lang="en-US" i="1" dirty="0" smtClean="0">
                <a:solidFill>
                  <a:srgbClr val="FFFF00"/>
                </a:solidFill>
              </a:rPr>
              <a:t>combine </a:t>
            </a:r>
            <a:r>
              <a:rPr lang="en-US" i="1" dirty="0">
                <a:solidFill>
                  <a:srgbClr val="FFFF00"/>
                </a:solidFill>
              </a:rPr>
              <a:t>concepts, and the ability to challenge traditional assumptions. </a:t>
            </a:r>
            <a:r>
              <a:rPr lang="en-US" i="1" dirty="0" smtClean="0">
                <a:solidFill>
                  <a:srgbClr val="FFFF00"/>
                </a:solidFill>
              </a:rPr>
              <a:t>These </a:t>
            </a:r>
            <a:r>
              <a:rPr lang="en-US" i="1" dirty="0">
                <a:solidFill>
                  <a:srgbClr val="FFFF00"/>
                </a:solidFill>
              </a:rPr>
              <a:t>are skills that require practice to master</a:t>
            </a:r>
            <a:r>
              <a:rPr lang="en-US" i="1" dirty="0" smtClean="0">
                <a:solidFill>
                  <a:srgbClr val="FFFF00"/>
                </a:solidFill>
              </a:rPr>
              <a:t>.”</a:t>
            </a:r>
            <a:r>
              <a:rPr lang="en-US" i="1" dirty="0">
                <a:solidFill>
                  <a:srgbClr val="FFFF00"/>
                </a:solidFill>
              </a:rPr>
              <a:t> </a:t>
            </a:r>
            <a:endParaRPr lang="en-US" i="1" dirty="0" smtClean="0">
              <a:solidFill>
                <a:srgbClr val="FFFF00"/>
              </a:solidFill>
            </a:endParaRPr>
          </a:p>
          <a:p>
            <a:pPr marL="468630" lvl="1" indent="0">
              <a:buNone/>
            </a:pPr>
            <a:endParaRPr lang="en-US" dirty="0"/>
          </a:p>
          <a:p>
            <a:pPr marL="468630" lvl="1" indent="0">
              <a:buNone/>
            </a:pPr>
            <a:endParaRPr lang="en-US" sz="1000" dirty="0" smtClean="0">
              <a:solidFill>
                <a:srgbClr val="FFFF00"/>
              </a:solidFill>
            </a:endParaRPr>
          </a:p>
          <a:p>
            <a:pPr marL="468630" lvl="1" indent="0">
              <a:buNone/>
            </a:pPr>
            <a:r>
              <a:rPr lang="en-US" sz="1000" dirty="0"/>
              <a:t>	</a:t>
            </a:r>
            <a:r>
              <a:rPr lang="en-US" sz="1000" dirty="0" smtClean="0"/>
              <a:t>		http</a:t>
            </a:r>
            <a:r>
              <a:rPr lang="en-US" sz="1000" dirty="0"/>
              <a:t>://www.businessnewsdaily.com/2471-creativity-innovation-learned.html</a:t>
            </a:r>
          </a:p>
        </p:txBody>
      </p:sp>
    </p:spTree>
    <p:extLst>
      <p:ext uri="{BB962C8B-B14F-4D97-AF65-F5344CB8AC3E}">
        <p14:creationId xmlns:p14="http://schemas.microsoft.com/office/powerpoint/2010/main" val="1479255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Become creative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problems from different angles</a:t>
            </a:r>
          </a:p>
          <a:p>
            <a:r>
              <a:rPr lang="en-US" dirty="0" smtClean="0"/>
              <a:t>Connect and combine concepts</a:t>
            </a:r>
          </a:p>
          <a:p>
            <a:r>
              <a:rPr lang="en-US" dirty="0" smtClean="0"/>
              <a:t>Challenge traditional assumptions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dirty="0" smtClean="0"/>
              <a:t>These are the same strategies you use when </a:t>
            </a:r>
          </a:p>
          <a:p>
            <a:r>
              <a:rPr lang="en-US" dirty="0" smtClean="0"/>
              <a:t>Drafting and revising your essays</a:t>
            </a:r>
          </a:p>
          <a:p>
            <a:r>
              <a:rPr lang="en-US" dirty="0"/>
              <a:t>C</a:t>
            </a:r>
            <a:r>
              <a:rPr lang="en-US" dirty="0" smtClean="0"/>
              <a:t>ollaborating with small group members</a:t>
            </a:r>
          </a:p>
          <a:p>
            <a:r>
              <a:rPr lang="en-US" dirty="0" smtClean="0"/>
              <a:t>Participating in class discussion </a:t>
            </a:r>
          </a:p>
          <a:p>
            <a:r>
              <a:rPr lang="en-US" dirty="0" smtClean="0"/>
              <a:t>Engaging in peer review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8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Comp I &amp;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coursework in English that emphasizes persuasive, analytical, technical, and creative writing as well as critical reading of literary texts can benefit</a:t>
            </a:r>
          </a:p>
          <a:p>
            <a:pPr lvl="1"/>
            <a:r>
              <a:rPr lang="en-US" dirty="0" smtClean="0"/>
              <a:t>Students who want to go to law school</a:t>
            </a:r>
          </a:p>
          <a:p>
            <a:pPr lvl="1"/>
            <a:r>
              <a:rPr lang="en-US" dirty="0" smtClean="0"/>
              <a:t>Students who are business, marketing, and communications majors</a:t>
            </a:r>
          </a:p>
          <a:p>
            <a:pPr lvl="1"/>
            <a:r>
              <a:rPr lang="en-US" dirty="0" smtClean="0"/>
              <a:t>Students who are engineering majors</a:t>
            </a:r>
          </a:p>
          <a:p>
            <a:pPr lvl="1"/>
            <a:r>
              <a:rPr lang="en-US" dirty="0" smtClean="0"/>
              <a:t>Students interested in tech careers, like game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34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your instructor or stop by the English Department’s offices in Witherspoon 141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87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Composition I and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Strengthen and refine your writing</a:t>
            </a:r>
          </a:p>
          <a:p>
            <a:r>
              <a:rPr lang="en-US" dirty="0" smtClean="0"/>
              <a:t>Improve your ability to craft a persuasive argument</a:t>
            </a:r>
          </a:p>
          <a:p>
            <a:r>
              <a:rPr lang="en-US" dirty="0" smtClean="0"/>
              <a:t>Improve your ability to analyze ideas, texts, and audiences</a:t>
            </a:r>
          </a:p>
          <a:p>
            <a:r>
              <a:rPr lang="en-US" dirty="0" smtClean="0"/>
              <a:t>Improve your ability to relate to others</a:t>
            </a:r>
          </a:p>
          <a:p>
            <a:r>
              <a:rPr lang="en-US" dirty="0" smtClean="0"/>
              <a:t>Develop creativity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254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Strengthen &amp; refine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is a “threshold skill” for both employment and promotion.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According to one employer, “In most cases, writing could be your ticket in…or it could be your ticket out.”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sz="1000" dirty="0" smtClean="0"/>
          </a:p>
          <a:p>
            <a:pPr marL="68580" indent="0">
              <a:buNone/>
            </a:pPr>
            <a:r>
              <a:rPr lang="en-US" sz="1000" dirty="0"/>
              <a:t>	</a:t>
            </a:r>
            <a:r>
              <a:rPr lang="en-US" sz="1000" dirty="0" smtClean="0"/>
              <a:t>		http</a:t>
            </a:r>
            <a:r>
              <a:rPr lang="en-US" sz="1000" dirty="0"/>
              <a:t>://www.collegeboard.com/prod_downloads/writingcom/writing-ticket-to-work.pdf</a:t>
            </a:r>
          </a:p>
        </p:txBody>
      </p:sp>
    </p:spTree>
    <p:extLst>
      <p:ext uri="{BB962C8B-B14F-4D97-AF65-F5344CB8AC3E}">
        <p14:creationId xmlns:p14="http://schemas.microsoft.com/office/powerpoint/2010/main" val="3244576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Strengthen &amp; refine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2/3 of all salaried employees in large American companies have some writing responsibility</a:t>
            </a:r>
          </a:p>
          <a:p>
            <a:pPr marL="6858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Sample types of writing</a:t>
            </a:r>
          </a:p>
          <a:p>
            <a:pPr lvl="1"/>
            <a:r>
              <a:rPr lang="en-US" dirty="0" smtClean="0"/>
              <a:t>Manufacturing documentation</a:t>
            </a:r>
          </a:p>
          <a:p>
            <a:pPr lvl="1"/>
            <a:r>
              <a:rPr lang="en-US" dirty="0" smtClean="0"/>
              <a:t>Operating procedures</a:t>
            </a:r>
          </a:p>
          <a:p>
            <a:pPr lvl="1"/>
            <a:r>
              <a:rPr lang="en-US" dirty="0" smtClean="0"/>
              <a:t>Reporting problems</a:t>
            </a:r>
          </a:p>
          <a:p>
            <a:pPr lvl="1"/>
            <a:r>
              <a:rPr lang="en-US" dirty="0" smtClean="0"/>
              <a:t>Lab safety</a:t>
            </a:r>
          </a:p>
          <a:p>
            <a:pPr lvl="1"/>
            <a:r>
              <a:rPr lang="en-US" dirty="0" smtClean="0"/>
              <a:t>Waste </a:t>
            </a:r>
            <a:r>
              <a:rPr lang="en-US" dirty="0"/>
              <a:t>disposal operations  </a:t>
            </a:r>
            <a:r>
              <a:rPr lang="en-US" dirty="0" smtClean="0"/>
              <a:t>   </a:t>
            </a:r>
            <a:r>
              <a:rPr lang="en-US" sz="900" dirty="0" smtClean="0"/>
              <a:t>http</a:t>
            </a:r>
            <a:r>
              <a:rPr lang="en-US" sz="900" dirty="0"/>
              <a:t>://www.collegeboard.com/prod_downloads/writingcom/writing-ticket-to-work.pdf</a:t>
            </a:r>
          </a:p>
        </p:txBody>
      </p:sp>
    </p:spTree>
    <p:extLst>
      <p:ext uri="{BB962C8B-B14F-4D97-AF65-F5344CB8AC3E}">
        <p14:creationId xmlns:p14="http://schemas.microsoft.com/office/powerpoint/2010/main" val="224815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Strengthen &amp; refine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80% of companies in</a:t>
            </a:r>
          </a:p>
          <a:p>
            <a:pPr lvl="1"/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Finance</a:t>
            </a:r>
          </a:p>
          <a:p>
            <a:pPr lvl="1"/>
            <a:r>
              <a:rPr lang="en-US" dirty="0" smtClean="0"/>
              <a:t>Real estate</a:t>
            </a:r>
          </a:p>
          <a:p>
            <a:pPr lvl="1"/>
            <a:r>
              <a:rPr lang="en-US" dirty="0" smtClean="0"/>
              <a:t>Insurance</a:t>
            </a:r>
          </a:p>
          <a:p>
            <a:pPr marL="468630" lvl="1" indent="0">
              <a:buNone/>
            </a:pPr>
            <a:r>
              <a:rPr lang="en-US" dirty="0" smtClean="0"/>
              <a:t>assess writing during hiring</a:t>
            </a:r>
          </a:p>
          <a:p>
            <a:pPr marL="468630" lvl="1" indent="0">
              <a:buNone/>
            </a:pPr>
            <a:endParaRPr lang="en-US" dirty="0"/>
          </a:p>
          <a:p>
            <a:pPr marL="468630" lvl="1" indent="0">
              <a:buNone/>
            </a:pPr>
            <a:endParaRPr lang="en-US" dirty="0" smtClean="0"/>
          </a:p>
          <a:p>
            <a:pPr marL="468630" lvl="1" indent="0">
              <a:buNone/>
            </a:pPr>
            <a:endParaRPr lang="en-US" dirty="0"/>
          </a:p>
          <a:p>
            <a:pPr marL="468630" lvl="1" indent="0">
              <a:buNone/>
            </a:pPr>
            <a:endParaRPr lang="en-US" dirty="0" smtClean="0"/>
          </a:p>
          <a:p>
            <a:pPr marL="468630" lvl="1" indent="0">
              <a:buNone/>
            </a:pPr>
            <a:r>
              <a:rPr lang="en-US" sz="1000" dirty="0" smtClean="0"/>
              <a:t>			http</a:t>
            </a:r>
            <a:r>
              <a:rPr lang="en-US" sz="1000" dirty="0"/>
              <a:t>://www.collegeboard.com/prod_downloads/writingcom/writing-ticket-to-work.pdf</a:t>
            </a:r>
          </a:p>
        </p:txBody>
      </p:sp>
    </p:spTree>
    <p:extLst>
      <p:ext uri="{BB962C8B-B14F-4D97-AF65-F5344CB8AC3E}">
        <p14:creationId xmlns:p14="http://schemas.microsoft.com/office/powerpoint/2010/main" val="2779957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Strengthen &amp; refine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According to one insurance executive: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“Applicants who provide poorly written letters probably wouldn’t get an interview.”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sz="1000" dirty="0" smtClean="0"/>
          </a:p>
          <a:p>
            <a:pPr marL="68580" indent="0">
              <a:buNone/>
            </a:pPr>
            <a:r>
              <a:rPr lang="en-US" sz="1000" dirty="0"/>
              <a:t>	</a:t>
            </a:r>
            <a:r>
              <a:rPr lang="en-US" sz="1000" dirty="0" smtClean="0"/>
              <a:t>		http</a:t>
            </a:r>
            <a:r>
              <a:rPr lang="en-US" sz="1000" dirty="0"/>
              <a:t>://www.collegeboard.com/prod_downloads/writingcom/writing-ticket-to-work.pdf</a:t>
            </a:r>
          </a:p>
        </p:txBody>
      </p:sp>
    </p:spTree>
    <p:extLst>
      <p:ext uri="{BB962C8B-B14F-4D97-AF65-F5344CB8AC3E}">
        <p14:creationId xmlns:p14="http://schemas.microsoft.com/office/powerpoint/2010/main" val="1110918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Strengthen &amp; refine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Grammarly</a:t>
            </a:r>
            <a:r>
              <a:rPr lang="en-US" dirty="0" smtClean="0"/>
              <a:t> studied 100 </a:t>
            </a:r>
            <a:r>
              <a:rPr lang="en-US" dirty="0" err="1" smtClean="0"/>
              <a:t>Linkedin</a:t>
            </a:r>
            <a:r>
              <a:rPr lang="en-US" dirty="0" smtClean="0"/>
              <a:t> profiles</a:t>
            </a:r>
          </a:p>
          <a:p>
            <a:pPr lvl="1"/>
            <a:r>
              <a:rPr lang="en-US" dirty="0" smtClean="0"/>
              <a:t>Individuals whose profiles had fewer mistakes achieved higher positions</a:t>
            </a:r>
          </a:p>
          <a:p>
            <a:pPr lvl="2"/>
            <a:r>
              <a:rPr lang="en-US" dirty="0" smtClean="0"/>
              <a:t>Those who did not advance to management positions within 10 years had 2x as many mistakes as their peers</a:t>
            </a:r>
          </a:p>
          <a:p>
            <a:pPr marL="868680" lvl="2" indent="0">
              <a:buNone/>
            </a:pPr>
            <a:endParaRPr lang="en-US" dirty="0"/>
          </a:p>
          <a:p>
            <a:pPr marL="868680" lvl="2" indent="0">
              <a:buNone/>
            </a:pPr>
            <a:endParaRPr lang="en-US" dirty="0" smtClean="0"/>
          </a:p>
          <a:p>
            <a:pPr marL="868680" lvl="2" indent="0">
              <a:buNone/>
            </a:pPr>
            <a:endParaRPr lang="en-US" dirty="0"/>
          </a:p>
          <a:p>
            <a:pPr marL="868680" lvl="2" indent="0">
              <a:buNone/>
            </a:pPr>
            <a:endParaRPr lang="en-US" dirty="0" smtClean="0"/>
          </a:p>
          <a:p>
            <a:pPr marL="868680" lvl="2" indent="0">
              <a:buNone/>
            </a:pPr>
            <a:endParaRPr lang="en-US" sz="1000" dirty="0" smtClean="0"/>
          </a:p>
          <a:p>
            <a:pPr marL="868680" lvl="2" indent="0">
              <a:buNone/>
            </a:pPr>
            <a:r>
              <a:rPr lang="en-US" sz="1000" dirty="0" smtClean="0"/>
              <a:t>		</a:t>
            </a:r>
          </a:p>
          <a:p>
            <a:pPr marL="868680" lvl="2" indent="0">
              <a:buNone/>
            </a:pPr>
            <a:endParaRPr lang="en-US" sz="1000" dirty="0"/>
          </a:p>
          <a:p>
            <a:pPr marL="868680" lvl="2" indent="0">
              <a:buNone/>
            </a:pPr>
            <a:endParaRPr lang="en-US" sz="1000" dirty="0" smtClean="0"/>
          </a:p>
          <a:p>
            <a:pPr marL="868680" lvl="2" indent="0">
              <a:buNone/>
            </a:pPr>
            <a:r>
              <a:rPr lang="en-US" sz="1000" dirty="0"/>
              <a:t>	</a:t>
            </a:r>
            <a:r>
              <a:rPr lang="en-US" sz="1000" dirty="0" smtClean="0"/>
              <a:t>	https</a:t>
            </a:r>
            <a:r>
              <a:rPr lang="en-US" sz="1000" dirty="0"/>
              <a:t>://blog.hubspot.com/sales/grammar-mistakes-on-your-linkedin-profile-can-stunt-your-career</a:t>
            </a:r>
          </a:p>
          <a:p>
            <a:pPr marL="86868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00400"/>
            <a:ext cx="29622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406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Strengthen &amp; refine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Grammarly</a:t>
            </a:r>
            <a:r>
              <a:rPr lang="en-US" dirty="0" smtClean="0"/>
              <a:t> studied 100 </a:t>
            </a:r>
            <a:r>
              <a:rPr lang="en-US" dirty="0" err="1" smtClean="0"/>
              <a:t>Linkedin</a:t>
            </a:r>
            <a:r>
              <a:rPr lang="en-US" dirty="0" smtClean="0"/>
              <a:t> profiles</a:t>
            </a:r>
          </a:p>
          <a:p>
            <a:pPr lvl="1"/>
            <a:r>
              <a:rPr lang="en-US" dirty="0" smtClean="0"/>
              <a:t>Individuals whose profiles had </a:t>
            </a:r>
            <a:r>
              <a:rPr lang="en-US" dirty="0"/>
              <a:t>fewer mistakes achieved more promotions</a:t>
            </a:r>
          </a:p>
          <a:p>
            <a:pPr lvl="2"/>
            <a:r>
              <a:rPr lang="en-US" dirty="0"/>
              <a:t>Those with 1-4 promotions had 45% more errors than those who had 6-9 promotions in the same </a:t>
            </a:r>
            <a:r>
              <a:rPr lang="en-US" dirty="0" smtClean="0"/>
              <a:t>timeframe</a:t>
            </a:r>
          </a:p>
          <a:p>
            <a:pPr marL="868680" lvl="2" indent="0">
              <a:buNone/>
            </a:pPr>
            <a:endParaRPr lang="en-US" dirty="0"/>
          </a:p>
          <a:p>
            <a:pPr marL="868680" lvl="2" indent="0">
              <a:buNone/>
            </a:pPr>
            <a:endParaRPr lang="en-US" dirty="0" smtClean="0"/>
          </a:p>
          <a:p>
            <a:pPr marL="868680" lvl="2" indent="0">
              <a:buNone/>
            </a:pPr>
            <a:endParaRPr lang="en-US" dirty="0"/>
          </a:p>
          <a:p>
            <a:pPr marL="868680" lvl="2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657600"/>
            <a:ext cx="29622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1179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Strengthens &amp; refines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writing on the job such a big deal?</a:t>
            </a:r>
          </a:p>
          <a:p>
            <a:pPr lvl="1"/>
            <a:r>
              <a:rPr lang="en-US" dirty="0" smtClean="0"/>
              <a:t>Inattentiveness to language can</a:t>
            </a:r>
          </a:p>
          <a:p>
            <a:pPr lvl="2"/>
            <a:r>
              <a:rPr lang="en-US" dirty="0" smtClean="0"/>
              <a:t>Create bad impressions with clients</a:t>
            </a:r>
          </a:p>
          <a:p>
            <a:pPr lvl="2"/>
            <a:r>
              <a:rPr lang="en-US" dirty="0" smtClean="0"/>
              <a:t>Ruin marketing materials</a:t>
            </a:r>
          </a:p>
          <a:p>
            <a:pPr lvl="2"/>
            <a:r>
              <a:rPr lang="en-US" dirty="0" smtClean="0"/>
              <a:t>Cause communication errors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marL="868680" lvl="2" indent="0">
              <a:buNone/>
            </a:pPr>
            <a:endParaRPr lang="en-US" dirty="0"/>
          </a:p>
          <a:p>
            <a:pPr marL="868680" lvl="2" indent="0">
              <a:buNone/>
            </a:pPr>
            <a:endParaRPr lang="en-US" dirty="0" smtClean="0"/>
          </a:p>
          <a:p>
            <a:pPr marL="868680" lvl="2" indent="0">
              <a:buNone/>
            </a:pPr>
            <a:r>
              <a:rPr lang="en-US" sz="1000" dirty="0" smtClean="0"/>
              <a:t>			https</a:t>
            </a:r>
            <a:r>
              <a:rPr lang="en-US" sz="1000" dirty="0"/>
              <a:t>://www.wsj.com/articles/SB10001424052702303410404577466662919275448</a:t>
            </a:r>
            <a:endParaRPr lang="en-US" sz="1000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702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175</TotalTime>
  <Words>757</Words>
  <Application>Microsoft Macintosh PowerPoint</Application>
  <PresentationFormat>On-screen Show (4:3)</PresentationFormat>
  <Paragraphs>148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 Pop</vt:lpstr>
      <vt:lpstr> Keys to professional success</vt:lpstr>
      <vt:lpstr>Composition I and ii</vt:lpstr>
      <vt:lpstr>Strengthen &amp; refine writing</vt:lpstr>
      <vt:lpstr>Strengthen &amp; refine writing</vt:lpstr>
      <vt:lpstr>Strengthen &amp; refine writing</vt:lpstr>
      <vt:lpstr>Strengthen &amp; refine writing</vt:lpstr>
      <vt:lpstr>Strengthen &amp; refine writing</vt:lpstr>
      <vt:lpstr>Strengthen &amp; refine writing</vt:lpstr>
      <vt:lpstr>Strengthens &amp; refines writing</vt:lpstr>
      <vt:lpstr>Analyze ideas, texts, Audiences</vt:lpstr>
      <vt:lpstr>Analyze ideas, texts, audiences</vt:lpstr>
      <vt:lpstr>Craft a persuasive argument</vt:lpstr>
      <vt:lpstr>Craft a persuasive argument</vt:lpstr>
      <vt:lpstr>Relate to others</vt:lpstr>
      <vt:lpstr>develop creativity</vt:lpstr>
      <vt:lpstr>develop creative</vt:lpstr>
      <vt:lpstr>Become creative</vt:lpstr>
      <vt:lpstr>Beyond Comp I &amp; II</vt:lpstr>
      <vt:lpstr>Learn more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need to succeed</dc:title>
  <dc:creator>Emily</dc:creator>
  <cp:lastModifiedBy>Carl Brucker</cp:lastModifiedBy>
  <cp:revision>17</cp:revision>
  <dcterms:created xsi:type="dcterms:W3CDTF">2017-08-20T17:36:08Z</dcterms:created>
  <dcterms:modified xsi:type="dcterms:W3CDTF">2017-08-21T13:43:18Z</dcterms:modified>
</cp:coreProperties>
</file>