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9" r:id="rId3"/>
    <p:sldId id="260" r:id="rId4"/>
    <p:sldId id="262" r:id="rId5"/>
    <p:sldId id="264" r:id="rId6"/>
    <p:sldId id="266" r:id="rId7"/>
    <p:sldId id="267"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snapToObjects="1">
      <p:cViewPr varScale="1">
        <p:scale>
          <a:sx n="109" d="100"/>
          <a:sy n="109" d="100"/>
        </p:scale>
        <p:origin x="960"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28F60-316E-45A8-8EE0-07873381F208}" type="datetimeFigureOut">
              <a:rPr lang="en-US" smtClean="0"/>
              <a:t>8/31/2015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0B5182-D1AC-4A43-BB6A-C65977E9526A}" type="slidenum">
              <a:rPr lang="en-US" smtClean="0"/>
              <a:t>‹#›</a:t>
            </a:fld>
            <a:endParaRPr lang="en-US"/>
          </a:p>
        </p:txBody>
      </p:sp>
    </p:spTree>
    <p:extLst>
      <p:ext uri="{BB962C8B-B14F-4D97-AF65-F5344CB8AC3E}">
        <p14:creationId xmlns:p14="http://schemas.microsoft.com/office/powerpoint/2010/main" val="2768871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0B5182-D1AC-4A43-BB6A-C65977E9526A}" type="slidenum">
              <a:rPr lang="en-US" smtClean="0"/>
              <a:t>4</a:t>
            </a:fld>
            <a:endParaRPr lang="en-US"/>
          </a:p>
        </p:txBody>
      </p:sp>
    </p:spTree>
    <p:extLst>
      <p:ext uri="{BB962C8B-B14F-4D97-AF65-F5344CB8AC3E}">
        <p14:creationId xmlns:p14="http://schemas.microsoft.com/office/powerpoint/2010/main" val="2124490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CC0002-926B-4C41-B2E2-08E3A2FC6A7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241530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0002-926B-4C41-B2E2-08E3A2FC6A7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81907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0002-926B-4C41-B2E2-08E3A2FC6A7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402683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CC0002-926B-4C41-B2E2-08E3A2FC6A7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327207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CC0002-926B-4C41-B2E2-08E3A2FC6A7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95774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CC0002-926B-4C41-B2E2-08E3A2FC6A7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2135330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CC0002-926B-4C41-B2E2-08E3A2FC6A7E}" type="datetimeFigureOut">
              <a:rPr lang="en-US" smtClean="0"/>
              <a:t>8/31/2015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896450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CC0002-926B-4C41-B2E2-08E3A2FC6A7E}" type="datetimeFigureOut">
              <a:rPr lang="en-US" smtClean="0"/>
              <a:t>8/31/2015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408326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C0002-926B-4C41-B2E2-08E3A2FC6A7E}" type="datetimeFigureOut">
              <a:rPr lang="en-US" smtClean="0"/>
              <a:t>8/31/2015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608878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CC0002-926B-4C41-B2E2-08E3A2FC6A7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209274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CC0002-926B-4C41-B2E2-08E3A2FC6A7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10FDD-729A-2F47-95AF-45E4EF9B0BFA}" type="slidenum">
              <a:rPr lang="en-US" smtClean="0"/>
              <a:t>‹#›</a:t>
            </a:fld>
            <a:endParaRPr lang="en-US"/>
          </a:p>
        </p:txBody>
      </p:sp>
    </p:spTree>
    <p:extLst>
      <p:ext uri="{BB962C8B-B14F-4D97-AF65-F5344CB8AC3E}">
        <p14:creationId xmlns:p14="http://schemas.microsoft.com/office/powerpoint/2010/main" val="1935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C0002-926B-4C41-B2E2-08E3A2FC6A7E}" type="datetimeFigureOut">
              <a:rPr lang="en-US" smtClean="0"/>
              <a:t>8/31/2015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610FDD-729A-2F47-95AF-45E4EF9B0BFA}" type="slidenum">
              <a:rPr lang="en-US" smtClean="0"/>
              <a:t>‹#›</a:t>
            </a:fld>
            <a:endParaRPr lang="en-US"/>
          </a:p>
        </p:txBody>
      </p:sp>
    </p:spTree>
    <p:extLst>
      <p:ext uri="{BB962C8B-B14F-4D97-AF65-F5344CB8AC3E}">
        <p14:creationId xmlns:p14="http://schemas.microsoft.com/office/powerpoint/2010/main" val="2964484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atu.edu/controller/form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drankin@atu.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tu.edu/controller" TargetMode="External"/><Relationship Id="rId2" Type="http://schemas.openxmlformats.org/officeDocument/2006/relationships/hyperlink" Target="mailto:slatus@atu.edu" TargetMode="External"/><Relationship Id="rId1" Type="http://schemas.openxmlformats.org/officeDocument/2006/relationships/slideLayout" Target="../slideLayouts/slideLayout2.xml"/><Relationship Id="rId4" Type="http://schemas.openxmlformats.org/officeDocument/2006/relationships/hyperlink" Target="http://www.at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0848"/>
            <a:ext cx="7772400" cy="1470025"/>
          </a:xfrm>
        </p:spPr>
        <p:txBody>
          <a:bodyPr>
            <a:normAutofit fontScale="90000"/>
          </a:bodyPr>
          <a:lstStyle/>
          <a:p>
            <a:r>
              <a:rPr lang="en-US" sz="6000" dirty="0">
                <a:latin typeface="Bell MT" panose="02020503060305020303" pitchFamily="18" charset="0"/>
              </a:rPr>
              <a:t>Agency </a:t>
            </a:r>
            <a:r>
              <a:rPr lang="en-US" sz="6000" dirty="0" smtClean="0">
                <a:latin typeface="Bell MT" panose="02020503060305020303" pitchFamily="18" charset="0"/>
              </a:rPr>
              <a:t>Account Training</a:t>
            </a:r>
            <a:endParaRPr lang="en-US" sz="6000" dirty="0">
              <a:latin typeface="Bell MT" panose="02020503060305020303" pitchFamily="18" charset="0"/>
            </a:endParaRPr>
          </a:p>
        </p:txBody>
      </p:sp>
      <p:sp>
        <p:nvSpPr>
          <p:cNvPr id="3" name="Subtitle 2"/>
          <p:cNvSpPr>
            <a:spLocks noGrp="1"/>
          </p:cNvSpPr>
          <p:nvPr>
            <p:ph type="subTitle" idx="1"/>
          </p:nvPr>
        </p:nvSpPr>
        <p:spPr>
          <a:xfrm>
            <a:off x="1371600" y="3325906"/>
            <a:ext cx="6400800" cy="1954306"/>
          </a:xfrm>
        </p:spPr>
        <p:txBody>
          <a:bodyPr/>
          <a:lstStyle/>
          <a:p>
            <a:r>
              <a:rPr lang="en-US" sz="3600" dirty="0">
                <a:solidFill>
                  <a:schemeClr val="tx1">
                    <a:lumMod val="65000"/>
                    <a:lumOff val="35000"/>
                  </a:schemeClr>
                </a:solidFill>
              </a:rPr>
              <a:t>How to Complete </a:t>
            </a:r>
            <a:r>
              <a:rPr lang="en-US" sz="3600" dirty="0" smtClean="0">
                <a:solidFill>
                  <a:schemeClr val="tx1">
                    <a:lumMod val="65000"/>
                    <a:lumOff val="35000"/>
                  </a:schemeClr>
                </a:solidFill>
              </a:rPr>
              <a:t>an </a:t>
            </a:r>
          </a:p>
          <a:p>
            <a:r>
              <a:rPr lang="en-US" sz="3600" dirty="0" smtClean="0">
                <a:solidFill>
                  <a:schemeClr val="tx1">
                    <a:lumMod val="65000"/>
                    <a:lumOff val="35000"/>
                  </a:schemeClr>
                </a:solidFill>
              </a:rPr>
              <a:t>Agency Check Request Form</a:t>
            </a:r>
            <a:endParaRPr lang="en-US" sz="3600" dirty="0">
              <a:solidFill>
                <a:schemeClr val="tx1">
                  <a:lumMod val="65000"/>
                  <a:lumOff val="35000"/>
                </a:schemeClr>
              </a:solidFill>
            </a:endParaRPr>
          </a:p>
          <a:p>
            <a:endParaRPr lang="en-US" dirty="0"/>
          </a:p>
        </p:txBody>
      </p:sp>
    </p:spTree>
    <p:extLst>
      <p:ext uri="{BB962C8B-B14F-4D97-AF65-F5344CB8AC3E}">
        <p14:creationId xmlns:p14="http://schemas.microsoft.com/office/powerpoint/2010/main" val="3759131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3474"/>
            <a:ext cx="8229600" cy="1027612"/>
          </a:xfrm>
        </p:spPr>
        <p:txBody>
          <a:bodyPr>
            <a:normAutofit/>
          </a:bodyPr>
          <a:lstStyle/>
          <a:p>
            <a:r>
              <a:rPr lang="en-US" sz="3600" dirty="0" smtClean="0"/>
              <a:t>Accounts Payable Mission &amp; Information</a:t>
            </a:r>
            <a:endParaRPr lang="en-US" sz="3600" dirty="0"/>
          </a:p>
        </p:txBody>
      </p:sp>
      <p:sp>
        <p:nvSpPr>
          <p:cNvPr id="3" name="Content Placeholder 2"/>
          <p:cNvSpPr>
            <a:spLocks noGrp="1"/>
          </p:cNvSpPr>
          <p:nvPr>
            <p:ph idx="1"/>
          </p:nvPr>
        </p:nvSpPr>
        <p:spPr>
          <a:xfrm>
            <a:off x="457200" y="1698170"/>
            <a:ext cx="8229600" cy="4032069"/>
          </a:xfrm>
        </p:spPr>
        <p:txBody>
          <a:bodyPr>
            <a:normAutofit/>
          </a:bodyPr>
          <a:lstStyle/>
          <a:p>
            <a:pPr marL="0" indent="0">
              <a:buNone/>
            </a:pPr>
            <a:r>
              <a:rPr lang="en-US" sz="2100" dirty="0"/>
              <a:t>The primary mission of Accounts Payable is to ensure all payments processed by the department are done timely, accurately, and in compliance with the University; along with the federal and state rules and regulations, with excellent customer service and a commitment to continuous process improvement.</a:t>
            </a:r>
          </a:p>
          <a:p>
            <a:pPr marL="0" indent="0">
              <a:buNone/>
            </a:pPr>
            <a:endParaRPr lang="en-US" sz="2100" dirty="0"/>
          </a:p>
          <a:p>
            <a:pPr marL="0" indent="0">
              <a:buNone/>
            </a:pPr>
            <a:r>
              <a:rPr lang="en-US" sz="2100" dirty="0"/>
              <a:t>The following </a:t>
            </a:r>
            <a:r>
              <a:rPr lang="en-US" sz="2100" dirty="0" smtClean="0"/>
              <a:t>information is in place to assist all Agencies on campus with detailed instructions on how to complete an Agency Check Request form.</a:t>
            </a:r>
            <a:endParaRPr lang="en-US" sz="2100" dirty="0"/>
          </a:p>
          <a:p>
            <a:pPr marL="0" indent="0">
              <a:buNone/>
            </a:pPr>
            <a:endParaRPr lang="en-US" sz="2100" dirty="0"/>
          </a:p>
          <a:p>
            <a:pPr marL="0" indent="0">
              <a:buNone/>
            </a:pPr>
            <a:r>
              <a:rPr lang="en-US" sz="2100" dirty="0"/>
              <a:t>All forms, instructions, and other pertinent information can be found on the Controller’s web site at </a:t>
            </a:r>
            <a:r>
              <a:rPr lang="en-US" sz="2100" dirty="0">
                <a:hlinkClick r:id="rId2"/>
              </a:rPr>
              <a:t>http://www.atu.edu/controller/forms</a:t>
            </a:r>
            <a:r>
              <a:rPr lang="en-US" sz="2100" dirty="0"/>
              <a:t>.</a:t>
            </a:r>
          </a:p>
          <a:p>
            <a:pPr marL="0" indent="0">
              <a:buNone/>
            </a:pPr>
            <a:endParaRPr lang="en-US" sz="2100" dirty="0"/>
          </a:p>
          <a:p>
            <a:pPr marL="0" indent="0">
              <a:buNone/>
            </a:pPr>
            <a:endParaRPr lang="en-US" sz="2100" dirty="0"/>
          </a:p>
        </p:txBody>
      </p:sp>
    </p:spTree>
    <p:extLst>
      <p:ext uri="{BB962C8B-B14F-4D97-AF65-F5344CB8AC3E}">
        <p14:creationId xmlns:p14="http://schemas.microsoft.com/office/powerpoint/2010/main" val="4202519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1640" y="1036800"/>
            <a:ext cx="8457486" cy="807913"/>
          </a:xfrm>
          <a:prstGeom prst="rect">
            <a:avLst/>
          </a:prstGeom>
          <a:noFill/>
        </p:spPr>
        <p:txBody>
          <a:bodyPr wrap="square" rtlCol="0">
            <a:spAutoFit/>
          </a:bodyPr>
          <a:lstStyle/>
          <a:p>
            <a:r>
              <a:rPr lang="en-US" sz="1200" dirty="0"/>
              <a:t>The Request for Check Form must be completed and submitted to </a:t>
            </a:r>
            <a:r>
              <a:rPr lang="en-US" sz="1200" dirty="0" smtClean="0"/>
              <a:t>the Accounting Office with </a:t>
            </a:r>
            <a:r>
              <a:rPr lang="en-US" sz="1200" dirty="0"/>
              <a:t>supporting documentation in a timely manner.  Incomplete forms will be returned, which will delay the payment process</a:t>
            </a:r>
            <a:r>
              <a:rPr lang="en-US" sz="1200" dirty="0" smtClean="0"/>
              <a:t>.  All complete forms will be reviewed by the Accounting Office for funding availability &amp; forwarded to A/P for processing.</a:t>
            </a:r>
            <a:endParaRPr lang="en-US" sz="1200" dirty="0"/>
          </a:p>
          <a:p>
            <a:endParaRPr lang="en-US" sz="1000" dirty="0"/>
          </a:p>
        </p:txBody>
      </p:sp>
      <p:sp>
        <p:nvSpPr>
          <p:cNvPr id="10" name="TextBox 9"/>
          <p:cNvSpPr txBox="1"/>
          <p:nvPr/>
        </p:nvSpPr>
        <p:spPr>
          <a:xfrm>
            <a:off x="261639" y="1652353"/>
            <a:ext cx="4893744" cy="4308872"/>
          </a:xfrm>
          <a:prstGeom prst="rect">
            <a:avLst/>
          </a:prstGeom>
          <a:noFill/>
        </p:spPr>
        <p:txBody>
          <a:bodyPr wrap="square" rtlCol="0">
            <a:spAutoFit/>
          </a:bodyPr>
          <a:lstStyle/>
          <a:p>
            <a:r>
              <a:rPr lang="en-US" dirty="0" smtClean="0"/>
              <a:t>Please make sure that all required areas are filled in or marked appropriately.</a:t>
            </a:r>
          </a:p>
          <a:p>
            <a:endParaRPr lang="en-US" sz="1600" dirty="0" smtClean="0"/>
          </a:p>
          <a:p>
            <a:pPr marL="285750" indent="-285750">
              <a:buFont typeface="Arial" panose="020B0604020202020204" pitchFamily="34" charset="0"/>
              <a:buChar char="•"/>
            </a:pPr>
            <a:r>
              <a:rPr lang="en-US" sz="1600" dirty="0" smtClean="0"/>
              <a:t>Mark: Agency Funds</a:t>
            </a:r>
          </a:p>
          <a:p>
            <a:pPr marL="285750" indent="-285750">
              <a:buFont typeface="Arial" panose="020B0604020202020204" pitchFamily="34" charset="0"/>
              <a:buChar char="•"/>
            </a:pPr>
            <a:r>
              <a:rPr lang="en-US" sz="1600" dirty="0" smtClean="0"/>
              <a:t>Check Requested by:  Department or Office</a:t>
            </a:r>
            <a:endParaRPr lang="en-US" sz="1600" dirty="0"/>
          </a:p>
          <a:p>
            <a:pPr marL="285750" indent="-285750">
              <a:buFont typeface="Arial" panose="020B0604020202020204" pitchFamily="34" charset="0"/>
              <a:buChar char="•"/>
            </a:pPr>
            <a:r>
              <a:rPr lang="en-US" sz="1600" dirty="0" smtClean="0"/>
              <a:t>FOAPAL:  Agencies will fill in the Fund &amp; Account only. </a:t>
            </a:r>
          </a:p>
          <a:p>
            <a:pPr marL="285750" indent="-285750">
              <a:buFont typeface="Arial" panose="020B0604020202020204" pitchFamily="34" charset="0"/>
              <a:buChar char="•"/>
            </a:pPr>
            <a:r>
              <a:rPr lang="en-US" sz="1600" dirty="0" smtClean="0"/>
              <a:t>Vendor Number/T Number  </a:t>
            </a:r>
            <a:r>
              <a:rPr lang="en-US" sz="1050" dirty="0" smtClean="0"/>
              <a:t>(Refer to Banner – Self-Service)</a:t>
            </a:r>
            <a:endParaRPr lang="en-US" sz="1400" dirty="0" smtClean="0"/>
          </a:p>
          <a:p>
            <a:pPr marL="285750" indent="-285750">
              <a:buFont typeface="Arial" panose="020B0604020202020204" pitchFamily="34" charset="0"/>
              <a:buChar char="•"/>
            </a:pPr>
            <a:r>
              <a:rPr lang="en-US" sz="1600" dirty="0" smtClean="0"/>
              <a:t>RA number </a:t>
            </a:r>
            <a:r>
              <a:rPr lang="en-US" sz="1050" dirty="0" smtClean="0"/>
              <a:t>(Remit Address, Refer to Banner – Self-Service)</a:t>
            </a:r>
            <a:endParaRPr lang="en-US" sz="1200" dirty="0" smtClean="0"/>
          </a:p>
          <a:p>
            <a:pPr marL="285750" indent="-285750">
              <a:buFont typeface="Arial" panose="020B0604020202020204" pitchFamily="34" charset="0"/>
              <a:buChar char="•"/>
            </a:pPr>
            <a:r>
              <a:rPr lang="en-US" sz="1600" dirty="0" smtClean="0"/>
              <a:t>Check Payable To</a:t>
            </a:r>
          </a:p>
          <a:p>
            <a:pPr marL="285750" indent="-285750">
              <a:buFont typeface="Arial" panose="020B0604020202020204" pitchFamily="34" charset="0"/>
              <a:buChar char="•"/>
            </a:pPr>
            <a:r>
              <a:rPr lang="en-US" sz="1600" dirty="0" smtClean="0"/>
              <a:t>Send Check to </a:t>
            </a:r>
            <a:r>
              <a:rPr lang="en-US" sz="1600" dirty="0" smtClean="0"/>
              <a:t>Address/or email address for pick-up</a:t>
            </a:r>
            <a:endParaRPr lang="en-US" sz="1600" dirty="0" smtClean="0"/>
          </a:p>
          <a:p>
            <a:pPr marL="285750" indent="-285750">
              <a:buFont typeface="Arial" panose="020B0604020202020204" pitchFamily="34" charset="0"/>
              <a:buChar char="•"/>
            </a:pPr>
            <a:r>
              <a:rPr lang="en-US" sz="1600" dirty="0" smtClean="0"/>
              <a:t>Description of Goods/Services</a:t>
            </a:r>
          </a:p>
          <a:p>
            <a:pPr marL="285750" indent="-285750">
              <a:buFont typeface="Arial" panose="020B0604020202020204" pitchFamily="34" charset="0"/>
              <a:buChar char="•"/>
            </a:pPr>
            <a:r>
              <a:rPr lang="en-US" sz="1600" dirty="0" smtClean="0"/>
              <a:t>Amount of Check</a:t>
            </a:r>
          </a:p>
          <a:p>
            <a:pPr marL="285750" indent="-285750">
              <a:buFont typeface="Arial" panose="020B0604020202020204" pitchFamily="34" charset="0"/>
              <a:buChar char="•"/>
            </a:pPr>
            <a:r>
              <a:rPr lang="en-US" sz="1600" dirty="0" smtClean="0"/>
              <a:t>Requester Signature</a:t>
            </a:r>
          </a:p>
          <a:p>
            <a:pPr marL="285750" indent="-285750">
              <a:buFont typeface="Arial" panose="020B0604020202020204" pitchFamily="34" charset="0"/>
              <a:buChar char="•"/>
            </a:pPr>
            <a:r>
              <a:rPr lang="en-US" sz="1600" dirty="0" smtClean="0"/>
              <a:t>Approval Signature </a:t>
            </a:r>
            <a:r>
              <a:rPr lang="en-US" sz="1200" dirty="0" smtClean="0"/>
              <a:t>(Authorized Personnel Signature – Agencies/Organizations should maintain a copy of the approved personnel)</a:t>
            </a:r>
          </a:p>
          <a:p>
            <a:endParaRPr lang="en-US" sz="1400" dirty="0"/>
          </a:p>
        </p:txBody>
      </p:sp>
      <p:sp>
        <p:nvSpPr>
          <p:cNvPr id="11" name="TextBox 10"/>
          <p:cNvSpPr txBox="1"/>
          <p:nvPr/>
        </p:nvSpPr>
        <p:spPr>
          <a:xfrm>
            <a:off x="261639" y="532115"/>
            <a:ext cx="8457487" cy="830997"/>
          </a:xfrm>
          <a:prstGeom prst="rect">
            <a:avLst/>
          </a:prstGeom>
          <a:noFill/>
        </p:spPr>
        <p:txBody>
          <a:bodyPr wrap="square" rtlCol="0">
            <a:spAutoFit/>
          </a:bodyPr>
          <a:lstStyle/>
          <a:p>
            <a:pPr algn="ctr"/>
            <a:r>
              <a:rPr lang="en-US" sz="2400" dirty="0" smtClean="0"/>
              <a:t>Request for Check Instructions</a:t>
            </a:r>
          </a:p>
          <a:p>
            <a:pPr algn="ctr"/>
            <a:endParaRPr lang="en-US"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0938" y="1524859"/>
            <a:ext cx="3146996" cy="4129573"/>
          </a:xfrm>
          <a:prstGeom prst="rect">
            <a:avLst/>
          </a:prstGeom>
        </p:spPr>
      </p:pic>
    </p:spTree>
    <p:extLst>
      <p:ext uri="{BB962C8B-B14F-4D97-AF65-F5344CB8AC3E}">
        <p14:creationId xmlns:p14="http://schemas.microsoft.com/office/powerpoint/2010/main" val="653210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Supporting Documentation</a:t>
            </a:r>
            <a:endParaRPr lang="en-US" dirty="0"/>
          </a:p>
        </p:txBody>
      </p:sp>
      <p:sp>
        <p:nvSpPr>
          <p:cNvPr id="3" name="Text Placeholder 2"/>
          <p:cNvSpPr>
            <a:spLocks noGrp="1"/>
          </p:cNvSpPr>
          <p:nvPr>
            <p:ph type="body" idx="1"/>
          </p:nvPr>
        </p:nvSpPr>
        <p:spPr>
          <a:xfrm>
            <a:off x="457200" y="1415094"/>
            <a:ext cx="8229600" cy="639762"/>
          </a:xfrm>
        </p:spPr>
        <p:txBody>
          <a:bodyPr>
            <a:noAutofit/>
          </a:bodyPr>
          <a:lstStyle/>
          <a:p>
            <a:r>
              <a:rPr lang="en-US" sz="1600" b="0" dirty="0" smtClean="0"/>
              <a:t>The following supporting documentation must be attached to the Request for Check form.  Please do not staple documents or forms together.</a:t>
            </a:r>
            <a:endParaRPr lang="en-US" sz="1600" b="0" dirty="0"/>
          </a:p>
        </p:txBody>
      </p:sp>
      <p:sp>
        <p:nvSpPr>
          <p:cNvPr id="6" name="Content Placeholder 5"/>
          <p:cNvSpPr>
            <a:spLocks noGrp="1"/>
          </p:cNvSpPr>
          <p:nvPr>
            <p:ph sz="half" idx="2"/>
          </p:nvPr>
        </p:nvSpPr>
        <p:spPr>
          <a:xfrm>
            <a:off x="457200" y="2296680"/>
            <a:ext cx="4040188" cy="2478412"/>
          </a:xfrm>
        </p:spPr>
        <p:txBody>
          <a:bodyPr>
            <a:normAutofit/>
          </a:bodyPr>
          <a:lstStyle/>
          <a:p>
            <a:pPr marL="0" indent="0">
              <a:buNone/>
            </a:pPr>
            <a:r>
              <a:rPr lang="en-US" sz="1800" dirty="0" smtClean="0"/>
              <a:t>Acceptable Supporting Documentation</a:t>
            </a:r>
            <a:endParaRPr lang="en-US" sz="1800" dirty="0"/>
          </a:p>
          <a:p>
            <a:pPr lvl="1">
              <a:buFont typeface="Arial" panose="020B0604020202020204" pitchFamily="34" charset="0"/>
              <a:buChar char="•"/>
            </a:pPr>
            <a:r>
              <a:rPr lang="en-US" sz="1600" dirty="0" smtClean="0"/>
              <a:t>Invoices – listing goods/services</a:t>
            </a:r>
            <a:endParaRPr lang="en-US" sz="1600" dirty="0"/>
          </a:p>
          <a:p>
            <a:pPr lvl="1">
              <a:buFont typeface="Arial" panose="020B0604020202020204" pitchFamily="34" charset="0"/>
              <a:buChar char="•"/>
            </a:pPr>
            <a:r>
              <a:rPr lang="en-US" sz="1600" dirty="0" smtClean="0"/>
              <a:t>Receipts – listing goods/services</a:t>
            </a:r>
            <a:endParaRPr lang="en-US" sz="1600" dirty="0"/>
          </a:p>
          <a:p>
            <a:pPr lvl="2"/>
            <a:r>
              <a:rPr lang="en-US" sz="1100" dirty="0"/>
              <a:t>Hand-written receipts must be signed by company </a:t>
            </a:r>
            <a:r>
              <a:rPr lang="en-US" sz="1100" dirty="0" smtClean="0"/>
              <a:t>representative and include the company name &amp; address on the receipt</a:t>
            </a:r>
            <a:endParaRPr lang="en-US" sz="1100" dirty="0"/>
          </a:p>
          <a:p>
            <a:pPr lvl="1">
              <a:buFont typeface="Arial" panose="020B0604020202020204" pitchFamily="34" charset="0"/>
              <a:buChar char="•"/>
            </a:pPr>
            <a:r>
              <a:rPr lang="en-US" sz="1600" dirty="0" smtClean="0"/>
              <a:t>Memos </a:t>
            </a:r>
          </a:p>
          <a:p>
            <a:pPr lvl="2">
              <a:buFont typeface="Arial" panose="020B0604020202020204" pitchFamily="34" charset="0"/>
              <a:buChar char="•"/>
            </a:pPr>
            <a:r>
              <a:rPr lang="en-US" sz="1050" dirty="0" smtClean="0"/>
              <a:t>For donations to other organizations</a:t>
            </a:r>
          </a:p>
          <a:p>
            <a:pPr marL="0" indent="0">
              <a:buNone/>
            </a:pPr>
            <a:endParaRPr lang="en-US" sz="1800" dirty="0" smtClean="0"/>
          </a:p>
          <a:p>
            <a:endParaRPr lang="en-US" sz="1800" dirty="0"/>
          </a:p>
        </p:txBody>
      </p:sp>
      <p:sp>
        <p:nvSpPr>
          <p:cNvPr id="7" name="Content Placeholder 6"/>
          <p:cNvSpPr>
            <a:spLocks noGrp="1"/>
          </p:cNvSpPr>
          <p:nvPr>
            <p:ph sz="quarter" idx="4"/>
          </p:nvPr>
        </p:nvSpPr>
        <p:spPr>
          <a:xfrm>
            <a:off x="4645025" y="2301008"/>
            <a:ext cx="4041775" cy="2474083"/>
          </a:xfrm>
        </p:spPr>
        <p:txBody>
          <a:bodyPr>
            <a:normAutofit/>
          </a:bodyPr>
          <a:lstStyle/>
          <a:p>
            <a:pPr marL="0" indent="0">
              <a:buNone/>
            </a:pPr>
            <a:r>
              <a:rPr lang="en-US" sz="1800" dirty="0"/>
              <a:t>Unacceptable </a:t>
            </a:r>
            <a:r>
              <a:rPr lang="en-US" sz="1800" dirty="0" smtClean="0"/>
              <a:t>Supporting Documentation </a:t>
            </a:r>
            <a:endParaRPr lang="en-US" sz="1800" dirty="0"/>
          </a:p>
          <a:p>
            <a:pPr lvl="1">
              <a:buFont typeface="Arial" panose="020B0604020202020204" pitchFamily="34" charset="0"/>
              <a:buChar char="•"/>
            </a:pPr>
            <a:r>
              <a:rPr lang="en-US" sz="1600" dirty="0" smtClean="0"/>
              <a:t>Debit/Credit </a:t>
            </a:r>
            <a:r>
              <a:rPr lang="en-US" sz="1600" dirty="0"/>
              <a:t>Card Receipts</a:t>
            </a:r>
          </a:p>
          <a:p>
            <a:pPr lvl="1">
              <a:buFont typeface="Arial" panose="020B0604020202020204" pitchFamily="34" charset="0"/>
              <a:buChar char="•"/>
            </a:pPr>
            <a:r>
              <a:rPr lang="en-US" sz="1600" dirty="0"/>
              <a:t>Bank </a:t>
            </a:r>
            <a:r>
              <a:rPr lang="en-US" sz="1600" dirty="0" smtClean="0"/>
              <a:t>Statements</a:t>
            </a:r>
          </a:p>
          <a:p>
            <a:pPr lvl="1">
              <a:buFont typeface="Arial" panose="020B0604020202020204" pitchFamily="34" charset="0"/>
              <a:buChar char="•"/>
            </a:pPr>
            <a:r>
              <a:rPr lang="en-US" sz="1600" dirty="0" smtClean="0"/>
              <a:t>Credit Card Statements</a:t>
            </a:r>
            <a:endParaRPr lang="en-US" sz="1600" dirty="0"/>
          </a:p>
          <a:p>
            <a:pPr marL="0" indent="0">
              <a:buNone/>
            </a:pPr>
            <a:endParaRPr lang="en-US" sz="2800" dirty="0"/>
          </a:p>
        </p:txBody>
      </p:sp>
      <p:sp>
        <p:nvSpPr>
          <p:cNvPr id="8" name="TextBox 7"/>
          <p:cNvSpPr txBox="1"/>
          <p:nvPr/>
        </p:nvSpPr>
        <p:spPr>
          <a:xfrm>
            <a:off x="457200" y="4775092"/>
            <a:ext cx="8229600" cy="646331"/>
          </a:xfrm>
          <a:prstGeom prst="rect">
            <a:avLst/>
          </a:prstGeom>
          <a:noFill/>
        </p:spPr>
        <p:txBody>
          <a:bodyPr wrap="square" rtlCol="0">
            <a:spAutoFit/>
          </a:bodyPr>
          <a:lstStyle/>
          <a:p>
            <a:pPr algn="ctr"/>
            <a:r>
              <a:rPr lang="en-US" dirty="0"/>
              <a:t>Receipts should be securely taped to an 8 ½ X 11” sheet of paper</a:t>
            </a:r>
          </a:p>
          <a:p>
            <a:pPr algn="ctr"/>
            <a:endParaRPr lang="en-US" dirty="0"/>
          </a:p>
        </p:txBody>
      </p:sp>
    </p:spTree>
    <p:extLst>
      <p:ext uri="{BB962C8B-B14F-4D97-AF65-F5344CB8AC3E}">
        <p14:creationId xmlns:p14="http://schemas.microsoft.com/office/powerpoint/2010/main" val="2327651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167" y="350838"/>
            <a:ext cx="8549960" cy="971456"/>
          </a:xfrm>
        </p:spPr>
        <p:txBody>
          <a:bodyPr/>
          <a:lstStyle/>
          <a:p>
            <a:r>
              <a:rPr lang="en-US" dirty="0"/>
              <a:t>Additional Information</a:t>
            </a:r>
          </a:p>
        </p:txBody>
      </p:sp>
      <p:sp>
        <p:nvSpPr>
          <p:cNvPr id="3" name="Content Placeholder 2"/>
          <p:cNvSpPr>
            <a:spLocks noGrp="1"/>
          </p:cNvSpPr>
          <p:nvPr>
            <p:ph idx="1"/>
          </p:nvPr>
        </p:nvSpPr>
        <p:spPr>
          <a:xfrm>
            <a:off x="343872" y="1245325"/>
            <a:ext cx="8456255" cy="4659085"/>
          </a:xfrm>
        </p:spPr>
        <p:txBody>
          <a:bodyPr>
            <a:noAutofit/>
          </a:bodyPr>
          <a:lstStyle/>
          <a:p>
            <a:r>
              <a:rPr lang="en-US" sz="1400" dirty="0"/>
              <a:t>Payees may not request or approve their own check</a:t>
            </a:r>
          </a:p>
          <a:p>
            <a:r>
              <a:rPr lang="en-US" sz="1400" dirty="0"/>
              <a:t>Checks will be mailed to Payee, unless otherwise noted</a:t>
            </a:r>
          </a:p>
          <a:p>
            <a:pPr lvl="1"/>
            <a:r>
              <a:rPr lang="en-US" sz="1200" dirty="0"/>
              <a:t>Make a note on the </a:t>
            </a:r>
            <a:r>
              <a:rPr lang="en-US" sz="1200" i="1" dirty="0"/>
              <a:t>Request for Check</a:t>
            </a:r>
            <a:r>
              <a:rPr lang="en-US" sz="1200" dirty="0"/>
              <a:t> </a:t>
            </a:r>
            <a:r>
              <a:rPr lang="en-US" sz="1200" dirty="0" smtClean="0"/>
              <a:t>form if </a:t>
            </a:r>
            <a:r>
              <a:rPr lang="en-US" sz="1200" dirty="0"/>
              <a:t>Payee would prefer to </a:t>
            </a:r>
            <a:r>
              <a:rPr lang="en-US" sz="1200" dirty="0" smtClean="0"/>
              <a:t>pick-up the check</a:t>
            </a:r>
            <a:endParaRPr lang="en-US" sz="1200" dirty="0"/>
          </a:p>
          <a:p>
            <a:pPr lvl="2"/>
            <a:r>
              <a:rPr lang="en-US" sz="1100" dirty="0"/>
              <a:t>Include Payee’s email </a:t>
            </a:r>
            <a:r>
              <a:rPr lang="en-US" sz="1100" dirty="0" smtClean="0"/>
              <a:t>address.  The Disbursing office will </a:t>
            </a:r>
            <a:r>
              <a:rPr lang="en-US" sz="1100" dirty="0"/>
              <a:t>email </a:t>
            </a:r>
            <a:r>
              <a:rPr lang="en-US" sz="1100" dirty="0" smtClean="0"/>
              <a:t>Payee when the check </a:t>
            </a:r>
            <a:r>
              <a:rPr lang="en-US" sz="1100" dirty="0"/>
              <a:t>is ready to </a:t>
            </a:r>
            <a:r>
              <a:rPr lang="en-US" sz="1100" dirty="0" smtClean="0"/>
              <a:t>pick-up</a:t>
            </a:r>
            <a:endParaRPr lang="en-US" sz="1100" dirty="0"/>
          </a:p>
          <a:p>
            <a:pPr lvl="2"/>
            <a:r>
              <a:rPr lang="en-US" sz="1100" dirty="0"/>
              <a:t>Checks made out to individuals must be picked up by the Payee only (ID is required)</a:t>
            </a:r>
          </a:p>
          <a:p>
            <a:pPr lvl="1"/>
            <a:r>
              <a:rPr lang="en-US" sz="1200" dirty="0"/>
              <a:t>Checks made out to vendors that are picked up will have a </a:t>
            </a:r>
            <a:r>
              <a:rPr lang="en-US" sz="1200" i="1" dirty="0"/>
              <a:t>Receipt of Check Statement</a:t>
            </a:r>
            <a:r>
              <a:rPr lang="en-US" sz="1200" dirty="0"/>
              <a:t> attached</a:t>
            </a:r>
          </a:p>
          <a:p>
            <a:pPr lvl="2"/>
            <a:r>
              <a:rPr lang="en-US" sz="1100" dirty="0"/>
              <a:t>Individual picking up </a:t>
            </a:r>
            <a:r>
              <a:rPr lang="en-US" sz="1100" dirty="0" smtClean="0"/>
              <a:t>the check </a:t>
            </a:r>
            <a:r>
              <a:rPr lang="en-US" sz="1100" dirty="0"/>
              <a:t>must sign out the check</a:t>
            </a:r>
          </a:p>
          <a:p>
            <a:pPr lvl="2"/>
            <a:r>
              <a:rPr lang="en-US" sz="1100" dirty="0"/>
              <a:t>Vendor must sign Receipt of Check </a:t>
            </a:r>
            <a:r>
              <a:rPr lang="en-US" sz="1100" dirty="0" smtClean="0"/>
              <a:t>Statement, showing receipt of the check</a:t>
            </a:r>
            <a:endParaRPr lang="en-US" sz="1100" dirty="0"/>
          </a:p>
          <a:p>
            <a:pPr lvl="2"/>
            <a:r>
              <a:rPr lang="en-US" sz="1100" dirty="0"/>
              <a:t>Receipt of Check Statement must be returned to </a:t>
            </a:r>
            <a:r>
              <a:rPr lang="en-US" sz="1100" dirty="0" smtClean="0"/>
              <a:t>the Disbursing </a:t>
            </a:r>
            <a:r>
              <a:rPr lang="en-US" sz="1100" dirty="0"/>
              <a:t>office within 5 business days of delivery </a:t>
            </a:r>
            <a:r>
              <a:rPr lang="en-US" sz="1100" dirty="0" smtClean="0"/>
              <a:t>(</a:t>
            </a:r>
            <a:r>
              <a:rPr lang="en-US" sz="1100" dirty="0"/>
              <a:t>Disbursing, Browning Hall, Room 307</a:t>
            </a:r>
            <a:r>
              <a:rPr lang="en-US" sz="1100" dirty="0" smtClean="0"/>
              <a:t>)</a:t>
            </a:r>
          </a:p>
          <a:p>
            <a:r>
              <a:rPr lang="en-US" sz="1400" dirty="0" smtClean="0"/>
              <a:t>If </a:t>
            </a:r>
            <a:r>
              <a:rPr lang="en-US" sz="1400" dirty="0"/>
              <a:t>a Vendor does not have a T number, please contact the Purchasing office to set one up before submitting a request</a:t>
            </a:r>
          </a:p>
          <a:p>
            <a:r>
              <a:rPr lang="en-US" sz="1400" dirty="0"/>
              <a:t>Incomplete forms will be returned</a:t>
            </a:r>
          </a:p>
          <a:p>
            <a:r>
              <a:rPr lang="en-US" sz="1400" dirty="0"/>
              <a:t>If there are errors on the form or with the back up information, the individual who requested the check will be contacted via email in order to correct the errors</a:t>
            </a:r>
          </a:p>
          <a:p>
            <a:r>
              <a:rPr lang="en-US" sz="1400" dirty="0"/>
              <a:t>Please allow 3-5 business days to process requests</a:t>
            </a:r>
          </a:p>
          <a:p>
            <a:r>
              <a:rPr lang="en-US" sz="1400" dirty="0" smtClean="0"/>
              <a:t>Agency checks </a:t>
            </a:r>
            <a:r>
              <a:rPr lang="en-US" sz="1400" dirty="0"/>
              <a:t>are printed on </a:t>
            </a:r>
            <a:r>
              <a:rPr lang="en-US" sz="1400" dirty="0" smtClean="0"/>
              <a:t>Wednesdays &amp; Fridays only</a:t>
            </a:r>
          </a:p>
          <a:p>
            <a:pPr marL="0" lvl="1" indent="0">
              <a:buNone/>
            </a:pPr>
            <a:endParaRPr lang="en-US" sz="1400" i="1" dirty="0"/>
          </a:p>
          <a:p>
            <a:pPr marL="0" lvl="1" indent="0" algn="ctr">
              <a:buNone/>
            </a:pPr>
            <a:r>
              <a:rPr lang="en-US" sz="1400" b="1" i="1" dirty="0" smtClean="0"/>
              <a:t>If, for any reason, the check issued is no longer required, please write VOID on the check and return the check to the Controller’s Office, with an explanation, so that the check can be cancelled.  Please do not shred the check</a:t>
            </a:r>
            <a:r>
              <a:rPr lang="en-US" sz="1050" b="1" i="1" dirty="0" smtClean="0"/>
              <a:t>.  </a:t>
            </a:r>
            <a:endParaRPr lang="en-US" sz="1050" b="1" dirty="0" smtClean="0"/>
          </a:p>
          <a:p>
            <a:endParaRPr lang="en-US" sz="1100" dirty="0"/>
          </a:p>
        </p:txBody>
      </p:sp>
    </p:spTree>
    <p:extLst>
      <p:ext uri="{BB962C8B-B14F-4D97-AF65-F5344CB8AC3E}">
        <p14:creationId xmlns:p14="http://schemas.microsoft.com/office/powerpoint/2010/main" val="3977130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Gifts/Prizes/Awards</a:t>
            </a:r>
          </a:p>
        </p:txBody>
      </p:sp>
      <p:sp>
        <p:nvSpPr>
          <p:cNvPr id="3" name="Content Placeholder 2"/>
          <p:cNvSpPr>
            <a:spLocks noGrp="1"/>
          </p:cNvSpPr>
          <p:nvPr>
            <p:ph idx="1"/>
          </p:nvPr>
        </p:nvSpPr>
        <p:spPr>
          <a:xfrm>
            <a:off x="457200" y="1417638"/>
            <a:ext cx="8229600" cy="4525963"/>
          </a:xfrm>
        </p:spPr>
        <p:txBody>
          <a:bodyPr>
            <a:normAutofit/>
          </a:bodyPr>
          <a:lstStyle/>
          <a:p>
            <a:pPr marL="0" indent="0">
              <a:buNone/>
            </a:pPr>
            <a:r>
              <a:rPr lang="en-US" sz="2000" dirty="0"/>
              <a:t>All purchases for Gifts/Prizes/Awards must have prior approval from the Controller’s </a:t>
            </a:r>
            <a:r>
              <a:rPr lang="en-US" sz="2000" dirty="0" smtClean="0"/>
              <a:t>Office before purchases are made.  Please forward the completed Pre-Approval form to Donna Rankin through campus mail or via email at </a:t>
            </a:r>
            <a:r>
              <a:rPr lang="en-US" sz="2000" dirty="0" smtClean="0">
                <a:hlinkClick r:id="rId2"/>
              </a:rPr>
              <a:t>drankin@atu.edu</a:t>
            </a:r>
            <a:r>
              <a:rPr lang="en-US" sz="2000" dirty="0" smtClean="0"/>
              <a:t>.</a:t>
            </a:r>
          </a:p>
          <a:p>
            <a:pPr marL="0" indent="0">
              <a:buNone/>
            </a:pPr>
            <a:endParaRPr lang="en-US" sz="2000" dirty="0"/>
          </a:p>
          <a:p>
            <a:r>
              <a:rPr lang="en-US" sz="2000" dirty="0" smtClean="0"/>
              <a:t>For goods </a:t>
            </a:r>
            <a:r>
              <a:rPr lang="en-US" sz="2000" dirty="0"/>
              <a:t>over $50, gift cards, or </a:t>
            </a:r>
            <a:r>
              <a:rPr lang="en-US" sz="2000" dirty="0" smtClean="0"/>
              <a:t>cash, </a:t>
            </a:r>
            <a:r>
              <a:rPr lang="en-US" sz="2000" dirty="0"/>
              <a:t>the Gift/Prize/Award Reporting Form must be filled out by each </a:t>
            </a:r>
            <a:r>
              <a:rPr lang="en-US" sz="2000" dirty="0" smtClean="0"/>
              <a:t>recipient </a:t>
            </a:r>
            <a:r>
              <a:rPr lang="en-US" sz="2000" dirty="0"/>
              <a:t>and submitted with the Request for </a:t>
            </a:r>
            <a:r>
              <a:rPr lang="en-US" sz="2000" dirty="0" smtClean="0"/>
              <a:t>Check form.</a:t>
            </a:r>
            <a:endParaRPr lang="en-US" sz="2000" dirty="0"/>
          </a:p>
          <a:p>
            <a:r>
              <a:rPr lang="en-US" sz="2000" dirty="0"/>
              <a:t>Request for </a:t>
            </a:r>
            <a:r>
              <a:rPr lang="en-US" sz="2000" dirty="0" smtClean="0"/>
              <a:t>checks </a:t>
            </a:r>
            <a:r>
              <a:rPr lang="en-US" sz="2000" dirty="0"/>
              <a:t>will not be processed until the correct forms are received for purchases of </a:t>
            </a:r>
            <a:r>
              <a:rPr lang="en-US" sz="2000" dirty="0" smtClean="0"/>
              <a:t>stated Gifts/Prizes/Awards.</a:t>
            </a:r>
          </a:p>
          <a:p>
            <a:r>
              <a:rPr lang="en-US" sz="2000" dirty="0" smtClean="0"/>
              <a:t>Please carefully review all procedures prior to making purchases and submitting requests.</a:t>
            </a:r>
          </a:p>
        </p:txBody>
      </p:sp>
    </p:spTree>
    <p:extLst>
      <p:ext uri="{BB962C8B-B14F-4D97-AF65-F5344CB8AC3E}">
        <p14:creationId xmlns:p14="http://schemas.microsoft.com/office/powerpoint/2010/main" val="1305440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1508"/>
            <a:ext cx="8229600" cy="1143000"/>
          </a:xfrm>
        </p:spPr>
        <p:txBody>
          <a:bodyPr>
            <a:normAutofit/>
          </a:bodyPr>
          <a:lstStyle/>
          <a:p>
            <a:r>
              <a:rPr lang="en-US" dirty="0" smtClean="0"/>
              <a:t>Agency Contact Information</a:t>
            </a:r>
            <a:endParaRPr lang="en-US" dirty="0"/>
          </a:p>
        </p:txBody>
      </p:sp>
      <p:sp>
        <p:nvSpPr>
          <p:cNvPr id="3" name="Content Placeholder 2"/>
          <p:cNvSpPr>
            <a:spLocks noGrp="1"/>
          </p:cNvSpPr>
          <p:nvPr>
            <p:ph idx="1"/>
          </p:nvPr>
        </p:nvSpPr>
        <p:spPr>
          <a:xfrm>
            <a:off x="457200" y="1540606"/>
            <a:ext cx="8229600" cy="4264971"/>
          </a:xfrm>
        </p:spPr>
        <p:txBody>
          <a:bodyPr>
            <a:normAutofit/>
          </a:bodyPr>
          <a:lstStyle/>
          <a:p>
            <a:pPr marL="0" indent="0">
              <a:buNone/>
            </a:pPr>
            <a:r>
              <a:rPr lang="en-US" sz="2000" dirty="0" smtClean="0"/>
              <a:t>For questions regarding the Agency check request process, please contact the Accounting department at 968-0395 or </a:t>
            </a:r>
            <a:r>
              <a:rPr lang="en-US" sz="2000" dirty="0" smtClean="0">
                <a:hlinkClick r:id="rId2"/>
              </a:rPr>
              <a:t>slatus@atu.edu</a:t>
            </a:r>
            <a:r>
              <a:rPr lang="en-US" sz="2000" dirty="0" smtClean="0"/>
              <a:t>. </a:t>
            </a:r>
          </a:p>
          <a:p>
            <a:pPr marL="0" indent="0">
              <a:buNone/>
            </a:pPr>
            <a:endParaRPr lang="en-US" sz="2000" dirty="0"/>
          </a:p>
          <a:p>
            <a:pPr marL="0" indent="0">
              <a:buNone/>
            </a:pPr>
            <a:r>
              <a:rPr lang="en-US" sz="2000" dirty="0" smtClean="0"/>
              <a:t>All forms, instructions, and training are located on-line at:  </a:t>
            </a:r>
            <a:r>
              <a:rPr lang="en-US" sz="2000" dirty="0" smtClean="0">
                <a:hlinkClick r:id="rId3"/>
              </a:rPr>
              <a:t>http://www.atu.edu/controller</a:t>
            </a:r>
            <a:r>
              <a:rPr lang="en-US" sz="2000" dirty="0" smtClean="0"/>
              <a:t> or under on-line forms at </a:t>
            </a:r>
            <a:r>
              <a:rPr lang="en-US" sz="2000" dirty="0" smtClean="0">
                <a:hlinkClick r:id="rId4"/>
              </a:rPr>
              <a:t>www.atu.edu</a:t>
            </a:r>
            <a:r>
              <a:rPr lang="en-US" sz="2000" dirty="0" smtClean="0"/>
              <a:t>.  </a:t>
            </a:r>
            <a:endParaRPr lang="en-US" sz="2000" dirty="0"/>
          </a:p>
          <a:p>
            <a:pPr marL="0" indent="0">
              <a:buNone/>
            </a:pPr>
            <a:endParaRPr lang="en-US" sz="1800" dirty="0" smtClean="0"/>
          </a:p>
          <a:p>
            <a:pPr marL="0" indent="0">
              <a:buNone/>
            </a:pPr>
            <a:r>
              <a:rPr lang="en-US" sz="1800" dirty="0" smtClean="0"/>
              <a:t>Arkansas Tech University</a:t>
            </a:r>
          </a:p>
          <a:p>
            <a:pPr marL="0" indent="0">
              <a:buNone/>
            </a:pPr>
            <a:r>
              <a:rPr lang="en-US" sz="1800" dirty="0" smtClean="0"/>
              <a:t>Accounting Office, Browning </a:t>
            </a:r>
            <a:r>
              <a:rPr lang="en-US" sz="1800" dirty="0"/>
              <a:t>Hall, Room </a:t>
            </a:r>
            <a:r>
              <a:rPr lang="en-US" sz="1800" dirty="0" smtClean="0"/>
              <a:t>312</a:t>
            </a:r>
          </a:p>
          <a:p>
            <a:pPr marL="0" indent="0">
              <a:buNone/>
            </a:pPr>
            <a:r>
              <a:rPr lang="en-US" sz="1800" dirty="0" smtClean="0"/>
              <a:t>1505 N Boulder Ave</a:t>
            </a:r>
          </a:p>
          <a:p>
            <a:pPr marL="0" indent="0">
              <a:buNone/>
            </a:pPr>
            <a:r>
              <a:rPr lang="en-US" sz="1800" dirty="0" smtClean="0"/>
              <a:t>Russellville, AR  72801</a:t>
            </a:r>
            <a:endParaRPr lang="en-US" sz="1800" dirty="0"/>
          </a:p>
          <a:p>
            <a:pPr marL="0" indent="0">
              <a:buNone/>
            </a:pPr>
            <a:r>
              <a:rPr lang="en-US" sz="1800" dirty="0"/>
              <a:t>Phone: 479-968-0395</a:t>
            </a:r>
          </a:p>
          <a:p>
            <a:pPr marL="0" indent="0">
              <a:buNone/>
            </a:pPr>
            <a:r>
              <a:rPr lang="en-US" sz="1800" dirty="0"/>
              <a:t>e</a:t>
            </a:r>
            <a:r>
              <a:rPr lang="en-US" sz="1800" dirty="0" smtClean="0"/>
              <a:t>mail</a:t>
            </a:r>
            <a:r>
              <a:rPr lang="en-US" sz="1800" dirty="0"/>
              <a:t>: slatus@atu.edu</a:t>
            </a:r>
          </a:p>
          <a:p>
            <a:endParaRPr lang="en-US" sz="2800" dirty="0"/>
          </a:p>
        </p:txBody>
      </p:sp>
    </p:spTree>
    <p:extLst>
      <p:ext uri="{BB962C8B-B14F-4D97-AF65-F5344CB8AC3E}">
        <p14:creationId xmlns:p14="http://schemas.microsoft.com/office/powerpoint/2010/main" val="194175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 Point Template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439</TotalTime>
  <Words>787</Words>
  <Application>Microsoft Office PowerPoint</Application>
  <PresentationFormat>On-screen Show (4:3)</PresentationFormat>
  <Paragraphs>72</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Bell MT</vt:lpstr>
      <vt:lpstr>Calibri</vt:lpstr>
      <vt:lpstr>Power Point Template 2011</vt:lpstr>
      <vt:lpstr>Agency Account Training</vt:lpstr>
      <vt:lpstr>Accounts Payable Mission &amp; Information</vt:lpstr>
      <vt:lpstr>PowerPoint Presentation</vt:lpstr>
      <vt:lpstr>Supporting Documentation</vt:lpstr>
      <vt:lpstr>Additional Information</vt:lpstr>
      <vt:lpstr>Gifts/Prizes/Awards</vt:lpstr>
      <vt:lpstr>Agency Contact Information</vt:lpstr>
    </vt:vector>
  </TitlesOfParts>
  <Company>Arkansas Tech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Brandi Collins</dc:creator>
  <cp:lastModifiedBy>Rollans, Myra</cp:lastModifiedBy>
  <cp:revision>33</cp:revision>
  <dcterms:created xsi:type="dcterms:W3CDTF">2011-06-15T14:43:21Z</dcterms:created>
  <dcterms:modified xsi:type="dcterms:W3CDTF">2015-08-31T14:03:12Z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