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114" d="100"/>
          <a:sy n="114" d="100"/>
        </p:scale>
        <p:origin x="35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9E66983-DBD2-46FE-8B25-F68DC1B0E323}" type="datetimeFigureOut">
              <a:rPr lang="en-US" smtClean="0"/>
              <a:t>8/12/2024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67C70F-A72D-494B-BD87-2357B11BEFA6}" type="slidenum">
              <a:rPr lang="en-US" smtClean="0"/>
              <a:t>‹#›</a:t>
            </a:fld>
            <a:endParaRPr lang="en-US"/>
          </a:p>
        </p:txBody>
      </p:sp>
    </p:spTree>
    <p:extLst>
      <p:ext uri="{BB962C8B-B14F-4D97-AF65-F5344CB8AC3E}">
        <p14:creationId xmlns:p14="http://schemas.microsoft.com/office/powerpoint/2010/main" val="194719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9E66983-DBD2-46FE-8B25-F68DC1B0E323}" type="datetimeFigureOut">
              <a:rPr lang="en-US" smtClean="0"/>
              <a:t>8/12/2024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67C70F-A72D-494B-BD87-2357B11BEFA6}" type="slidenum">
              <a:rPr lang="en-US" smtClean="0"/>
              <a:t>‹#›</a:t>
            </a:fld>
            <a:endParaRPr lang="en-US"/>
          </a:p>
        </p:txBody>
      </p:sp>
    </p:spTree>
    <p:extLst>
      <p:ext uri="{BB962C8B-B14F-4D97-AF65-F5344CB8AC3E}">
        <p14:creationId xmlns:p14="http://schemas.microsoft.com/office/powerpoint/2010/main" val="1395559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9E66983-DBD2-46FE-8B25-F68DC1B0E323}" type="datetimeFigureOut">
              <a:rPr lang="en-US" smtClean="0"/>
              <a:t>8/12/2024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67C70F-A72D-494B-BD87-2357B11BEFA6}" type="slidenum">
              <a:rPr lang="en-US" smtClean="0"/>
              <a:t>‹#›</a:t>
            </a:fld>
            <a:endParaRPr lang="en-US"/>
          </a:p>
        </p:txBody>
      </p:sp>
    </p:spTree>
    <p:extLst>
      <p:ext uri="{BB962C8B-B14F-4D97-AF65-F5344CB8AC3E}">
        <p14:creationId xmlns:p14="http://schemas.microsoft.com/office/powerpoint/2010/main" val="415106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9E66983-DBD2-46FE-8B25-F68DC1B0E323}" type="datetimeFigureOut">
              <a:rPr lang="en-US" smtClean="0"/>
              <a:t>8/12/2024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67C70F-A72D-494B-BD87-2357B11BEFA6}" type="slidenum">
              <a:rPr lang="en-US" smtClean="0"/>
              <a:t>‹#›</a:t>
            </a:fld>
            <a:endParaRPr lang="en-US"/>
          </a:p>
        </p:txBody>
      </p:sp>
    </p:spTree>
    <p:extLst>
      <p:ext uri="{BB962C8B-B14F-4D97-AF65-F5344CB8AC3E}">
        <p14:creationId xmlns:p14="http://schemas.microsoft.com/office/powerpoint/2010/main" val="3064154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9E66983-DBD2-46FE-8B25-F68DC1B0E323}" type="datetimeFigureOut">
              <a:rPr lang="en-US" smtClean="0"/>
              <a:t>8/12/2024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67C70F-A72D-494B-BD87-2357B11BEFA6}" type="slidenum">
              <a:rPr lang="en-US" smtClean="0"/>
              <a:t>‹#›</a:t>
            </a:fld>
            <a:endParaRPr lang="en-US"/>
          </a:p>
        </p:txBody>
      </p:sp>
    </p:spTree>
    <p:extLst>
      <p:ext uri="{BB962C8B-B14F-4D97-AF65-F5344CB8AC3E}">
        <p14:creationId xmlns:p14="http://schemas.microsoft.com/office/powerpoint/2010/main" val="3916920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9E66983-DBD2-46FE-8B25-F68DC1B0E323}" type="datetimeFigureOut">
              <a:rPr lang="en-US" smtClean="0"/>
              <a:t>8/12/2024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67C70F-A72D-494B-BD87-2357B11BEFA6}" type="slidenum">
              <a:rPr lang="en-US" smtClean="0"/>
              <a:t>‹#›</a:t>
            </a:fld>
            <a:endParaRPr lang="en-US"/>
          </a:p>
        </p:txBody>
      </p:sp>
    </p:spTree>
    <p:extLst>
      <p:ext uri="{BB962C8B-B14F-4D97-AF65-F5344CB8AC3E}">
        <p14:creationId xmlns:p14="http://schemas.microsoft.com/office/powerpoint/2010/main" val="284806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9E66983-DBD2-46FE-8B25-F68DC1B0E323}" type="datetimeFigureOut">
              <a:rPr lang="en-US" smtClean="0"/>
              <a:t>8/12/2024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67C70F-A72D-494B-BD87-2357B11BEFA6}" type="slidenum">
              <a:rPr lang="en-US" smtClean="0"/>
              <a:t>‹#›</a:t>
            </a:fld>
            <a:endParaRPr lang="en-US"/>
          </a:p>
        </p:txBody>
      </p:sp>
    </p:spTree>
    <p:extLst>
      <p:ext uri="{BB962C8B-B14F-4D97-AF65-F5344CB8AC3E}">
        <p14:creationId xmlns:p14="http://schemas.microsoft.com/office/powerpoint/2010/main" val="275117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9E66983-DBD2-46FE-8B25-F68DC1B0E323}" type="datetimeFigureOut">
              <a:rPr lang="en-US" smtClean="0"/>
              <a:t>8/12/2024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67C70F-A72D-494B-BD87-2357B11BEFA6}" type="slidenum">
              <a:rPr lang="en-US" smtClean="0"/>
              <a:t>‹#›</a:t>
            </a:fld>
            <a:endParaRPr lang="en-US"/>
          </a:p>
        </p:txBody>
      </p:sp>
    </p:spTree>
    <p:extLst>
      <p:ext uri="{BB962C8B-B14F-4D97-AF65-F5344CB8AC3E}">
        <p14:creationId xmlns:p14="http://schemas.microsoft.com/office/powerpoint/2010/main" val="772158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E66983-DBD2-46FE-8B25-F68DC1B0E323}" type="datetimeFigureOut">
              <a:rPr lang="en-US" smtClean="0"/>
              <a:t>8/12/2024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67C70F-A72D-494B-BD87-2357B11BEFA6}" type="slidenum">
              <a:rPr lang="en-US" smtClean="0"/>
              <a:t>‹#›</a:t>
            </a:fld>
            <a:endParaRPr lang="en-US"/>
          </a:p>
        </p:txBody>
      </p:sp>
    </p:spTree>
    <p:extLst>
      <p:ext uri="{BB962C8B-B14F-4D97-AF65-F5344CB8AC3E}">
        <p14:creationId xmlns:p14="http://schemas.microsoft.com/office/powerpoint/2010/main" val="337183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9E66983-DBD2-46FE-8B25-F68DC1B0E323}" type="datetimeFigureOut">
              <a:rPr lang="en-US" smtClean="0"/>
              <a:t>8/12/2024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67C70F-A72D-494B-BD87-2357B11BEFA6}" type="slidenum">
              <a:rPr lang="en-US" smtClean="0"/>
              <a:t>‹#›</a:t>
            </a:fld>
            <a:endParaRPr lang="en-US"/>
          </a:p>
        </p:txBody>
      </p:sp>
    </p:spTree>
    <p:extLst>
      <p:ext uri="{BB962C8B-B14F-4D97-AF65-F5344CB8AC3E}">
        <p14:creationId xmlns:p14="http://schemas.microsoft.com/office/powerpoint/2010/main" val="3263142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9E66983-DBD2-46FE-8B25-F68DC1B0E323}" type="datetimeFigureOut">
              <a:rPr lang="en-US" smtClean="0"/>
              <a:t>8/12/2024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67C70F-A72D-494B-BD87-2357B11BEFA6}" type="slidenum">
              <a:rPr lang="en-US" smtClean="0"/>
              <a:t>‹#›</a:t>
            </a:fld>
            <a:endParaRPr lang="en-US"/>
          </a:p>
        </p:txBody>
      </p:sp>
    </p:spTree>
    <p:extLst>
      <p:ext uri="{BB962C8B-B14F-4D97-AF65-F5344CB8AC3E}">
        <p14:creationId xmlns:p14="http://schemas.microsoft.com/office/powerpoint/2010/main" val="2926776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E66983-DBD2-46FE-8B25-F68DC1B0E323}" type="datetimeFigureOut">
              <a:rPr lang="en-US" smtClean="0"/>
              <a:t>8/12/2024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67C70F-A72D-494B-BD87-2357B11BEFA6}" type="slidenum">
              <a:rPr lang="en-US" smtClean="0"/>
              <a:t>‹#›</a:t>
            </a:fld>
            <a:endParaRPr lang="en-US"/>
          </a:p>
        </p:txBody>
      </p:sp>
    </p:spTree>
    <p:extLst>
      <p:ext uri="{BB962C8B-B14F-4D97-AF65-F5344CB8AC3E}">
        <p14:creationId xmlns:p14="http://schemas.microsoft.com/office/powerpoint/2010/main" val="808835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atu.edu/controller/forms.php" TargetMode="External"/><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mailto:smccall@atu.edu" TargetMode="External"/><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accting@atu.edu" TargetMode="External"/><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hyperlink" Target="http://www.atu.edu/" TargetMode="External"/><Relationship Id="rId4" Type="http://schemas.openxmlformats.org/officeDocument/2006/relationships/hyperlink" Target="http://www.atu.edu/controlle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endParaRPr lang="en-US"/>
          </a:p>
        </p:txBody>
      </p:sp>
      <p:sp>
        <p:nvSpPr>
          <p:cNvPr id="8" name="Subtitle 7"/>
          <p:cNvSpPr>
            <a:spLocks noGrp="1"/>
          </p:cNvSpPr>
          <p:nvPr>
            <p:ph type="subTitle" idx="1"/>
          </p:nvPr>
        </p:nvSpPr>
        <p:spPr/>
        <p:txBody>
          <a:bodyPr/>
          <a:lstStyle/>
          <a:p>
            <a:endParaRPr lang="en-US"/>
          </a:p>
        </p:txBody>
      </p:sp>
      <p:pic>
        <p:nvPicPr>
          <p:cNvPr id="4" name="Picture 3">
            <a:extLst>
              <a:ext uri="{FF2B5EF4-FFF2-40B4-BE49-F238E27FC236}">
                <a16:creationId xmlns:a16="http://schemas.microsoft.com/office/drawing/2014/main" id="{255391B1-94EB-174A-8DC2-833260943486}"/>
              </a:ext>
            </a:extLst>
          </p:cNvPr>
          <p:cNvPicPr>
            <a:picLocks noChangeAspect="1"/>
          </p:cNvPicPr>
          <p:nvPr/>
        </p:nvPicPr>
        <p:blipFill>
          <a:blip r:embed="rId2"/>
          <a:srcRect/>
          <a:stretch/>
        </p:blipFill>
        <p:spPr>
          <a:xfrm>
            <a:off x="1489" y="1"/>
            <a:ext cx="12189021" cy="6857998"/>
          </a:xfrm>
          <a:prstGeom prst="rect">
            <a:avLst/>
          </a:prstGeom>
        </p:spPr>
      </p:pic>
      <p:sp>
        <p:nvSpPr>
          <p:cNvPr id="9" name="Title 1"/>
          <p:cNvSpPr txBox="1">
            <a:spLocks/>
          </p:cNvSpPr>
          <p:nvPr/>
        </p:nvSpPr>
        <p:spPr>
          <a:xfrm>
            <a:off x="128016" y="1260848"/>
            <a:ext cx="11850624" cy="1470025"/>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latin typeface="Bell MT" panose="02020503060305020303" pitchFamily="18" charset="0"/>
              </a:rPr>
              <a:t>Agency Account Training</a:t>
            </a:r>
          </a:p>
        </p:txBody>
      </p:sp>
      <p:sp>
        <p:nvSpPr>
          <p:cNvPr id="11" name="Subtitle 2"/>
          <p:cNvSpPr txBox="1">
            <a:spLocks/>
          </p:cNvSpPr>
          <p:nvPr/>
        </p:nvSpPr>
        <p:spPr>
          <a:xfrm>
            <a:off x="128016" y="3325906"/>
            <a:ext cx="11850624" cy="195430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3600" dirty="0"/>
              <a:t>How to Complete an </a:t>
            </a:r>
          </a:p>
          <a:p>
            <a:r>
              <a:rPr lang="en-US" sz="3600" dirty="0"/>
              <a:t>Agency Check Request Form</a:t>
            </a:r>
          </a:p>
          <a:p>
            <a:endParaRPr lang="en-US" dirty="0"/>
          </a:p>
        </p:txBody>
      </p:sp>
    </p:spTree>
    <p:extLst>
      <p:ext uri="{BB962C8B-B14F-4D97-AF65-F5344CB8AC3E}">
        <p14:creationId xmlns:p14="http://schemas.microsoft.com/office/powerpoint/2010/main" val="207997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a:extLst>
              <a:ext uri="{FF2B5EF4-FFF2-40B4-BE49-F238E27FC236}">
                <a16:creationId xmlns:a16="http://schemas.microsoft.com/office/drawing/2014/main" id="{255391B1-94EB-174A-8DC2-833260943486}"/>
              </a:ext>
            </a:extLst>
          </p:cNvPr>
          <p:cNvPicPr>
            <a:picLocks noChangeAspect="1"/>
          </p:cNvPicPr>
          <p:nvPr/>
        </p:nvPicPr>
        <p:blipFill>
          <a:blip r:embed="rId2"/>
          <a:srcRect/>
          <a:stretch/>
        </p:blipFill>
        <p:spPr>
          <a:xfrm>
            <a:off x="1489" y="1"/>
            <a:ext cx="12189021" cy="6857998"/>
          </a:xfrm>
          <a:prstGeom prst="rect">
            <a:avLst/>
          </a:prstGeom>
        </p:spPr>
      </p:pic>
      <p:sp>
        <p:nvSpPr>
          <p:cNvPr id="5" name="Title 1"/>
          <p:cNvSpPr txBox="1">
            <a:spLocks/>
          </p:cNvSpPr>
          <p:nvPr/>
        </p:nvSpPr>
        <p:spPr>
          <a:xfrm>
            <a:off x="100584" y="237744"/>
            <a:ext cx="11878056" cy="98798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400" dirty="0"/>
              <a:t>Accounts Payable Mission &amp; Information</a:t>
            </a:r>
          </a:p>
        </p:txBody>
      </p:sp>
      <p:sp>
        <p:nvSpPr>
          <p:cNvPr id="6" name="Content Placeholder 2"/>
          <p:cNvSpPr txBox="1">
            <a:spLocks/>
          </p:cNvSpPr>
          <p:nvPr/>
        </p:nvSpPr>
        <p:spPr>
          <a:xfrm>
            <a:off x="100584" y="1698170"/>
            <a:ext cx="11878056" cy="403206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100" dirty="0"/>
              <a:t>The primary mission of Accounts Payable is to ensure all payments processed by the department are done timely, accurately, and in compliance with the University; along with the federal and state rules and regulations, with excellent customer service and a commitment to continuous process improvement.</a:t>
            </a:r>
          </a:p>
          <a:p>
            <a:pPr algn="l"/>
            <a:endParaRPr lang="en-US" sz="2100" dirty="0"/>
          </a:p>
          <a:p>
            <a:pPr algn="l"/>
            <a:r>
              <a:rPr lang="en-US" sz="2100" dirty="0"/>
              <a:t>The following information is in place to assist all Agencies on campus with detailed instructions on how to complete an Agency Check Request form.</a:t>
            </a:r>
          </a:p>
          <a:p>
            <a:pPr algn="l"/>
            <a:endParaRPr lang="en-US" sz="2100" dirty="0"/>
          </a:p>
          <a:p>
            <a:pPr algn="l"/>
            <a:r>
              <a:rPr lang="en-US" sz="2100" dirty="0"/>
              <a:t>All forms, instructions, and other pertinent information can be found on the Controller’s web site at </a:t>
            </a:r>
            <a:r>
              <a:rPr lang="en-US" sz="2100" dirty="0">
                <a:hlinkClick r:id="rId3"/>
              </a:rPr>
              <a:t>https://www.atu.edu/controller/forms.php</a:t>
            </a:r>
            <a:r>
              <a:rPr lang="en-US" sz="2100" dirty="0"/>
              <a:t> </a:t>
            </a:r>
          </a:p>
          <a:p>
            <a:pPr algn="l"/>
            <a:endParaRPr lang="en-US" sz="2100" dirty="0"/>
          </a:p>
          <a:p>
            <a:pPr algn="l"/>
            <a:endParaRPr lang="en-US" sz="2100" dirty="0"/>
          </a:p>
        </p:txBody>
      </p:sp>
    </p:spTree>
    <p:extLst>
      <p:ext uri="{BB962C8B-B14F-4D97-AF65-F5344CB8AC3E}">
        <p14:creationId xmlns:p14="http://schemas.microsoft.com/office/powerpoint/2010/main" val="3567258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a:extLst>
              <a:ext uri="{FF2B5EF4-FFF2-40B4-BE49-F238E27FC236}">
                <a16:creationId xmlns:a16="http://schemas.microsoft.com/office/drawing/2014/main" id="{255391B1-94EB-174A-8DC2-833260943486}"/>
              </a:ext>
            </a:extLst>
          </p:cNvPr>
          <p:cNvPicPr>
            <a:picLocks noChangeAspect="1"/>
          </p:cNvPicPr>
          <p:nvPr/>
        </p:nvPicPr>
        <p:blipFill>
          <a:blip r:embed="rId2"/>
          <a:srcRect/>
          <a:stretch/>
        </p:blipFill>
        <p:spPr>
          <a:xfrm>
            <a:off x="1489" y="1"/>
            <a:ext cx="12189021" cy="6857998"/>
          </a:xfrm>
          <a:prstGeom prst="rect">
            <a:avLst/>
          </a:prstGeom>
        </p:spPr>
      </p:pic>
      <p:sp>
        <p:nvSpPr>
          <p:cNvPr id="5" name="TextBox 4"/>
          <p:cNvSpPr txBox="1"/>
          <p:nvPr/>
        </p:nvSpPr>
        <p:spPr>
          <a:xfrm>
            <a:off x="261638" y="532115"/>
            <a:ext cx="11458471" cy="830997"/>
          </a:xfrm>
          <a:prstGeom prst="rect">
            <a:avLst/>
          </a:prstGeom>
          <a:noFill/>
        </p:spPr>
        <p:txBody>
          <a:bodyPr wrap="square" rtlCol="0">
            <a:spAutoFit/>
          </a:bodyPr>
          <a:lstStyle/>
          <a:p>
            <a:pPr algn="ctr"/>
            <a:r>
              <a:rPr lang="en-US" sz="2400" dirty="0"/>
              <a:t>Request for Check Instructions</a:t>
            </a:r>
          </a:p>
          <a:p>
            <a:pPr algn="ctr"/>
            <a:endParaRPr lang="en-US" sz="2400" dirty="0"/>
          </a:p>
        </p:txBody>
      </p:sp>
      <p:sp>
        <p:nvSpPr>
          <p:cNvPr id="6" name="TextBox 5"/>
          <p:cNvSpPr txBox="1"/>
          <p:nvPr/>
        </p:nvSpPr>
        <p:spPr>
          <a:xfrm>
            <a:off x="261640" y="1036800"/>
            <a:ext cx="7711927" cy="1107996"/>
          </a:xfrm>
          <a:prstGeom prst="rect">
            <a:avLst/>
          </a:prstGeom>
          <a:noFill/>
        </p:spPr>
        <p:txBody>
          <a:bodyPr wrap="square" rtlCol="0">
            <a:spAutoFit/>
          </a:bodyPr>
          <a:lstStyle/>
          <a:p>
            <a:r>
              <a:rPr lang="en-US" sz="1400" dirty="0"/>
              <a:t>The Request for Check Form must be completed and submitted to the Accounting Office with supporting documentation in a timely manner.  Incomplete forms will be returned, which will delay the payment process.  All complete forms will be reviewed by the Accounting Office for funding availability &amp; forwarded to A/P for processing.</a:t>
            </a:r>
          </a:p>
          <a:p>
            <a:endParaRPr lang="en-US" sz="1050" dirty="0"/>
          </a:p>
        </p:txBody>
      </p:sp>
      <p:sp>
        <p:nvSpPr>
          <p:cNvPr id="7" name="TextBox 6"/>
          <p:cNvSpPr txBox="1"/>
          <p:nvPr/>
        </p:nvSpPr>
        <p:spPr>
          <a:xfrm>
            <a:off x="261638" y="2086476"/>
            <a:ext cx="7711929" cy="3724096"/>
          </a:xfrm>
          <a:prstGeom prst="rect">
            <a:avLst/>
          </a:prstGeom>
          <a:noFill/>
        </p:spPr>
        <p:txBody>
          <a:bodyPr wrap="square" rtlCol="0">
            <a:spAutoFit/>
          </a:bodyPr>
          <a:lstStyle/>
          <a:p>
            <a:r>
              <a:rPr lang="en-US" dirty="0"/>
              <a:t>Please make sure that all required areas are filled in or marked appropriately.</a:t>
            </a:r>
          </a:p>
          <a:p>
            <a:endParaRPr lang="en-US" sz="1600" dirty="0"/>
          </a:p>
          <a:p>
            <a:pPr marL="285750" indent="-285750">
              <a:buFont typeface="Arial" panose="020B0604020202020204" pitchFamily="34" charset="0"/>
              <a:buChar char="•"/>
            </a:pPr>
            <a:r>
              <a:rPr lang="en-US" sz="1600" dirty="0"/>
              <a:t>Mark: Russellville or Ozark Agencies</a:t>
            </a:r>
          </a:p>
          <a:p>
            <a:pPr marL="285750" indent="-285750">
              <a:buFont typeface="Arial" panose="020B0604020202020204" pitchFamily="34" charset="0"/>
              <a:buChar char="•"/>
            </a:pPr>
            <a:r>
              <a:rPr lang="en-US" sz="1600" dirty="0"/>
              <a:t>Check Requested by:  Name of Agency/Club</a:t>
            </a:r>
          </a:p>
          <a:p>
            <a:pPr marL="285750" indent="-285750">
              <a:buFont typeface="Arial" panose="020B0604020202020204" pitchFamily="34" charset="0"/>
              <a:buChar char="•"/>
            </a:pPr>
            <a:r>
              <a:rPr lang="en-US" sz="1600" dirty="0"/>
              <a:t>FOAPAL:  Agency fund</a:t>
            </a:r>
            <a:r>
              <a:rPr lang="en-US" sz="900" dirty="0"/>
              <a:t>(begins with 8) </a:t>
            </a:r>
            <a:r>
              <a:rPr lang="en-US" sz="1600" dirty="0"/>
              <a:t>and account </a:t>
            </a:r>
            <a:r>
              <a:rPr lang="en-US" sz="800" dirty="0"/>
              <a:t>(usually 240200)</a:t>
            </a:r>
            <a:r>
              <a:rPr lang="en-US" sz="1600" dirty="0"/>
              <a:t>. </a:t>
            </a:r>
          </a:p>
          <a:p>
            <a:pPr marL="285750" indent="-285750">
              <a:buFont typeface="Arial" panose="020B0604020202020204" pitchFamily="34" charset="0"/>
              <a:buChar char="•"/>
            </a:pPr>
            <a:r>
              <a:rPr lang="en-US" sz="1600" dirty="0"/>
              <a:t>Vendor Number/T Number  </a:t>
            </a:r>
            <a:r>
              <a:rPr lang="en-US" sz="1050" dirty="0"/>
              <a:t>(Refer to Banner – Self-Service)</a:t>
            </a:r>
            <a:endParaRPr lang="en-US" sz="1400" dirty="0"/>
          </a:p>
          <a:p>
            <a:pPr marL="285750" indent="-285750">
              <a:buFont typeface="Arial" panose="020B0604020202020204" pitchFamily="34" charset="0"/>
              <a:buChar char="•"/>
            </a:pPr>
            <a:r>
              <a:rPr lang="en-US" sz="1600" dirty="0"/>
              <a:t>RA number </a:t>
            </a:r>
            <a:r>
              <a:rPr lang="en-US" sz="1050" dirty="0"/>
              <a:t>(Remit Address, Refer to Banner – Self-Service)</a:t>
            </a:r>
            <a:endParaRPr lang="en-US" sz="1200" dirty="0"/>
          </a:p>
          <a:p>
            <a:pPr marL="285750" indent="-285750">
              <a:buFont typeface="Arial" panose="020B0604020202020204" pitchFamily="34" charset="0"/>
              <a:buChar char="•"/>
            </a:pPr>
            <a:r>
              <a:rPr lang="en-US" sz="1600" dirty="0"/>
              <a:t>Check Payable To</a:t>
            </a:r>
          </a:p>
          <a:p>
            <a:pPr marL="285750" indent="-285750">
              <a:buFont typeface="Arial" panose="020B0604020202020204" pitchFamily="34" charset="0"/>
              <a:buChar char="•"/>
            </a:pPr>
            <a:r>
              <a:rPr lang="en-US" sz="1600" dirty="0"/>
              <a:t>Send Check to Address/or email address for pick-up</a:t>
            </a:r>
          </a:p>
          <a:p>
            <a:pPr marL="285750" indent="-285750">
              <a:buFont typeface="Arial" panose="020B0604020202020204" pitchFamily="34" charset="0"/>
              <a:buChar char="•"/>
            </a:pPr>
            <a:r>
              <a:rPr lang="en-US" sz="1600" dirty="0"/>
              <a:t>Description of Goods/Services</a:t>
            </a:r>
          </a:p>
          <a:p>
            <a:pPr marL="285750" indent="-285750">
              <a:buFont typeface="Arial" panose="020B0604020202020204" pitchFamily="34" charset="0"/>
              <a:buChar char="•"/>
            </a:pPr>
            <a:r>
              <a:rPr lang="en-US" sz="1600" dirty="0"/>
              <a:t>Amount of Check</a:t>
            </a:r>
          </a:p>
          <a:p>
            <a:pPr marL="285750" indent="-285750">
              <a:buFont typeface="Arial" panose="020B0604020202020204" pitchFamily="34" charset="0"/>
              <a:buChar char="•"/>
            </a:pPr>
            <a:r>
              <a:rPr lang="en-US" sz="1600" dirty="0"/>
              <a:t>Requester Signature</a:t>
            </a:r>
          </a:p>
          <a:p>
            <a:pPr marL="285750" indent="-285750">
              <a:buFont typeface="Arial" panose="020B0604020202020204" pitchFamily="34" charset="0"/>
              <a:buChar char="•"/>
            </a:pPr>
            <a:r>
              <a:rPr lang="en-US" sz="1600" dirty="0"/>
              <a:t>Approval Signature </a:t>
            </a:r>
            <a:r>
              <a:rPr lang="en-US" sz="1200" dirty="0"/>
              <a:t>(Authorized Personnel Signature – Agencies/Organizations should maintain a copy of the approved personnel)</a:t>
            </a:r>
          </a:p>
          <a:p>
            <a:endParaRPr lang="en-US" sz="1400" dirty="0"/>
          </a:p>
        </p:txBody>
      </p:sp>
      <p:pic>
        <p:nvPicPr>
          <p:cNvPr id="9" name="Picture 8">
            <a:extLst>
              <a:ext uri="{FF2B5EF4-FFF2-40B4-BE49-F238E27FC236}">
                <a16:creationId xmlns:a16="http://schemas.microsoft.com/office/drawing/2014/main" id="{0443A417-0122-4310-A82D-190D9EEED645}"/>
              </a:ext>
            </a:extLst>
          </p:cNvPr>
          <p:cNvPicPr>
            <a:picLocks noChangeAspect="1"/>
          </p:cNvPicPr>
          <p:nvPr/>
        </p:nvPicPr>
        <p:blipFill>
          <a:blip r:embed="rId3"/>
          <a:stretch>
            <a:fillRect/>
          </a:stretch>
        </p:blipFill>
        <p:spPr>
          <a:xfrm>
            <a:off x="7973567" y="293614"/>
            <a:ext cx="3951451" cy="5637403"/>
          </a:xfrm>
          <a:prstGeom prst="rect">
            <a:avLst/>
          </a:prstGeom>
        </p:spPr>
      </p:pic>
    </p:spTree>
    <p:extLst>
      <p:ext uri="{BB962C8B-B14F-4D97-AF65-F5344CB8AC3E}">
        <p14:creationId xmlns:p14="http://schemas.microsoft.com/office/powerpoint/2010/main" val="891585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a:extLst>
              <a:ext uri="{FF2B5EF4-FFF2-40B4-BE49-F238E27FC236}">
                <a16:creationId xmlns:a16="http://schemas.microsoft.com/office/drawing/2014/main" id="{255391B1-94EB-174A-8DC2-833260943486}"/>
              </a:ext>
            </a:extLst>
          </p:cNvPr>
          <p:cNvPicPr>
            <a:picLocks noChangeAspect="1"/>
          </p:cNvPicPr>
          <p:nvPr/>
        </p:nvPicPr>
        <p:blipFill>
          <a:blip r:embed="rId2"/>
          <a:srcRect/>
          <a:stretch/>
        </p:blipFill>
        <p:spPr>
          <a:xfrm>
            <a:off x="1489" y="1"/>
            <a:ext cx="12189021" cy="6857998"/>
          </a:xfrm>
          <a:prstGeom prst="rect">
            <a:avLst/>
          </a:prstGeom>
        </p:spPr>
      </p:pic>
      <p:sp>
        <p:nvSpPr>
          <p:cNvPr id="5" name="Title 4"/>
          <p:cNvSpPr txBox="1">
            <a:spLocks/>
          </p:cNvSpPr>
          <p:nvPr/>
        </p:nvSpPr>
        <p:spPr>
          <a:xfrm>
            <a:off x="457200" y="274638"/>
            <a:ext cx="11365992" cy="1048381"/>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dirty="0"/>
              <a:t>Supporting Documentation</a:t>
            </a:r>
          </a:p>
        </p:txBody>
      </p:sp>
      <p:sp>
        <p:nvSpPr>
          <p:cNvPr id="6" name="Text Placeholder 2"/>
          <p:cNvSpPr txBox="1">
            <a:spLocks/>
          </p:cNvSpPr>
          <p:nvPr/>
        </p:nvSpPr>
        <p:spPr>
          <a:xfrm>
            <a:off x="722376" y="1415094"/>
            <a:ext cx="10597896" cy="63976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600" dirty="0"/>
              <a:t>The following supporting documentation must be attached to the Request for Check form.  Please do not staple documents or forms together.</a:t>
            </a:r>
          </a:p>
        </p:txBody>
      </p:sp>
      <p:sp>
        <p:nvSpPr>
          <p:cNvPr id="7" name="Content Placeholder 5"/>
          <p:cNvSpPr txBox="1">
            <a:spLocks/>
          </p:cNvSpPr>
          <p:nvPr/>
        </p:nvSpPr>
        <p:spPr>
          <a:xfrm>
            <a:off x="722376" y="2268592"/>
            <a:ext cx="4040188" cy="2478412"/>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dirty="0"/>
              <a:t>Acceptable Supporting Documentation</a:t>
            </a:r>
          </a:p>
          <a:p>
            <a:pPr lvl="1"/>
            <a:r>
              <a:rPr lang="en-US" sz="1800" dirty="0"/>
              <a:t>Invoices – listing goods/services</a:t>
            </a:r>
          </a:p>
          <a:p>
            <a:pPr lvl="1"/>
            <a:r>
              <a:rPr lang="en-US" sz="1800" dirty="0"/>
              <a:t>Receipts – listing goods/services</a:t>
            </a:r>
          </a:p>
          <a:p>
            <a:pPr lvl="2"/>
            <a:r>
              <a:rPr lang="en-US" sz="1200" dirty="0"/>
              <a:t>Hand-written receipts must be signed by company representative and include the company name &amp; address on the receipt</a:t>
            </a:r>
          </a:p>
          <a:p>
            <a:pPr lvl="1"/>
            <a:r>
              <a:rPr lang="en-US" sz="1800" dirty="0"/>
              <a:t>Memos </a:t>
            </a:r>
          </a:p>
          <a:p>
            <a:pPr lvl="2"/>
            <a:r>
              <a:rPr lang="en-US" sz="1100" dirty="0"/>
              <a:t>For donations to other organizations</a:t>
            </a:r>
          </a:p>
          <a:p>
            <a:pPr marL="0" indent="0">
              <a:buFont typeface="Arial" panose="020B0604020202020204" pitchFamily="34" charset="0"/>
              <a:buNone/>
            </a:pPr>
            <a:endParaRPr lang="en-US" sz="2000" dirty="0"/>
          </a:p>
          <a:p>
            <a:endParaRPr lang="en-US" sz="2000" dirty="0"/>
          </a:p>
        </p:txBody>
      </p:sp>
      <p:sp>
        <p:nvSpPr>
          <p:cNvPr id="8" name="Content Placeholder 6"/>
          <p:cNvSpPr txBox="1">
            <a:spLocks/>
          </p:cNvSpPr>
          <p:nvPr/>
        </p:nvSpPr>
        <p:spPr>
          <a:xfrm>
            <a:off x="6626225" y="2272921"/>
            <a:ext cx="4041775" cy="24740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dirty="0"/>
              <a:t>Unacceptable Supporting Documentation </a:t>
            </a:r>
          </a:p>
          <a:p>
            <a:pPr lvl="1"/>
            <a:r>
              <a:rPr lang="en-US" sz="1800" dirty="0"/>
              <a:t>Debit/Credit Card Receipts</a:t>
            </a:r>
          </a:p>
          <a:p>
            <a:pPr lvl="1"/>
            <a:r>
              <a:rPr lang="en-US" sz="1800" dirty="0"/>
              <a:t>Bank Statements</a:t>
            </a:r>
          </a:p>
          <a:p>
            <a:pPr lvl="1"/>
            <a:r>
              <a:rPr lang="en-US" sz="1800" dirty="0"/>
              <a:t>Credit Card Statements</a:t>
            </a:r>
          </a:p>
          <a:p>
            <a:pPr marL="0" indent="0">
              <a:buFont typeface="Arial" panose="020B0604020202020204" pitchFamily="34" charset="0"/>
              <a:buNone/>
            </a:pPr>
            <a:endParaRPr lang="en-US" sz="3200" dirty="0"/>
          </a:p>
        </p:txBody>
      </p:sp>
      <p:sp>
        <p:nvSpPr>
          <p:cNvPr id="9" name="TextBox 8"/>
          <p:cNvSpPr txBox="1"/>
          <p:nvPr/>
        </p:nvSpPr>
        <p:spPr>
          <a:xfrm>
            <a:off x="118872" y="5071383"/>
            <a:ext cx="11704320" cy="646331"/>
          </a:xfrm>
          <a:prstGeom prst="rect">
            <a:avLst/>
          </a:prstGeom>
          <a:noFill/>
        </p:spPr>
        <p:txBody>
          <a:bodyPr wrap="square" rtlCol="0">
            <a:spAutoFit/>
          </a:bodyPr>
          <a:lstStyle/>
          <a:p>
            <a:pPr algn="ctr"/>
            <a:r>
              <a:rPr lang="en-US" dirty="0"/>
              <a:t>Receipts should be securely taped to an 8 ½ X 11” sheet of paper</a:t>
            </a:r>
          </a:p>
          <a:p>
            <a:pPr algn="ctr"/>
            <a:endParaRPr lang="en-US" dirty="0"/>
          </a:p>
        </p:txBody>
      </p:sp>
    </p:spTree>
    <p:extLst>
      <p:ext uri="{BB962C8B-B14F-4D97-AF65-F5344CB8AC3E}">
        <p14:creationId xmlns:p14="http://schemas.microsoft.com/office/powerpoint/2010/main" val="1645259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a:extLst>
              <a:ext uri="{FF2B5EF4-FFF2-40B4-BE49-F238E27FC236}">
                <a16:creationId xmlns:a16="http://schemas.microsoft.com/office/drawing/2014/main" id="{255391B1-94EB-174A-8DC2-833260943486}"/>
              </a:ext>
            </a:extLst>
          </p:cNvPr>
          <p:cNvPicPr>
            <a:picLocks noChangeAspect="1"/>
          </p:cNvPicPr>
          <p:nvPr/>
        </p:nvPicPr>
        <p:blipFill>
          <a:blip r:embed="rId2"/>
          <a:srcRect/>
          <a:stretch/>
        </p:blipFill>
        <p:spPr>
          <a:xfrm>
            <a:off x="1489" y="-164591"/>
            <a:ext cx="12189021" cy="6857998"/>
          </a:xfrm>
          <a:prstGeom prst="rect">
            <a:avLst/>
          </a:prstGeom>
        </p:spPr>
      </p:pic>
      <p:sp>
        <p:nvSpPr>
          <p:cNvPr id="6" name="Title 1"/>
          <p:cNvSpPr txBox="1">
            <a:spLocks/>
          </p:cNvSpPr>
          <p:nvPr/>
        </p:nvSpPr>
        <p:spPr>
          <a:xfrm>
            <a:off x="155448" y="93124"/>
            <a:ext cx="11740895" cy="771525"/>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dirty="0"/>
              <a:t>Additional Information</a:t>
            </a:r>
          </a:p>
        </p:txBody>
      </p:sp>
      <p:sp>
        <p:nvSpPr>
          <p:cNvPr id="7" name="Content Placeholder 2"/>
          <p:cNvSpPr txBox="1">
            <a:spLocks/>
          </p:cNvSpPr>
          <p:nvPr/>
        </p:nvSpPr>
        <p:spPr>
          <a:xfrm>
            <a:off x="566928" y="864649"/>
            <a:ext cx="11237976" cy="486863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indent="-285750" algn="l">
              <a:buFont typeface="Arial" panose="020B0604020202020204" pitchFamily="34" charset="0"/>
              <a:buChar char="•"/>
            </a:pPr>
            <a:r>
              <a:rPr lang="en-US" sz="1600" dirty="0"/>
              <a:t>Payees may not request or approve their own check</a:t>
            </a:r>
          </a:p>
          <a:p>
            <a:pPr marL="285750" indent="-285750" algn="l">
              <a:buFont typeface="Arial" panose="020B0604020202020204" pitchFamily="34" charset="0"/>
              <a:buChar char="•"/>
            </a:pPr>
            <a:r>
              <a:rPr lang="en-US" sz="1600" dirty="0"/>
              <a:t>Checks will be mailed to Payee, unless otherwise noted</a:t>
            </a:r>
          </a:p>
          <a:p>
            <a:pPr lvl="1" algn="l"/>
            <a:r>
              <a:rPr lang="en-US" sz="1400" dirty="0"/>
              <a:t>Make a note on the </a:t>
            </a:r>
            <a:r>
              <a:rPr lang="en-US" sz="1400" i="1" dirty="0"/>
              <a:t>Request for Check</a:t>
            </a:r>
            <a:r>
              <a:rPr lang="en-US" sz="1400" dirty="0"/>
              <a:t> form if Payee would prefer to pick-up the check</a:t>
            </a:r>
          </a:p>
          <a:p>
            <a:pPr lvl="2" algn="l"/>
            <a:r>
              <a:rPr lang="en-US" sz="1200" dirty="0"/>
              <a:t>Include Payee’s email address.  The Disbursing office will email Payee when the check is ready to pick-up</a:t>
            </a:r>
          </a:p>
          <a:p>
            <a:pPr lvl="2" algn="l"/>
            <a:r>
              <a:rPr lang="en-US" sz="1200" dirty="0"/>
              <a:t>Checks made out to individuals must be picked up by the Payee only (ID is required)</a:t>
            </a:r>
          </a:p>
          <a:p>
            <a:pPr lvl="1" algn="l"/>
            <a:r>
              <a:rPr lang="en-US" sz="1400" dirty="0"/>
              <a:t>Checks made out to vendors that are picked up will have a </a:t>
            </a:r>
            <a:r>
              <a:rPr lang="en-US" sz="1400" i="1" dirty="0"/>
              <a:t>Receipt of Check Statement</a:t>
            </a:r>
            <a:r>
              <a:rPr lang="en-US" sz="1400" dirty="0"/>
              <a:t> attached</a:t>
            </a:r>
          </a:p>
          <a:p>
            <a:pPr lvl="2" algn="l"/>
            <a:r>
              <a:rPr lang="en-US" sz="1200" dirty="0"/>
              <a:t>Individual picking up the check must sign out the check</a:t>
            </a:r>
          </a:p>
          <a:p>
            <a:pPr lvl="2" algn="l"/>
            <a:r>
              <a:rPr lang="en-US" sz="1200" dirty="0"/>
              <a:t>Vendor must sign Receipt of Check Statement, showing receipt of the check</a:t>
            </a:r>
          </a:p>
          <a:p>
            <a:pPr lvl="2" algn="l"/>
            <a:r>
              <a:rPr lang="en-US" sz="1200" dirty="0"/>
              <a:t>Receipt of Check Statement must be returned to the Disbursing office within 5 business days of delivery (Disbursing, Browning Hall, Room 307)</a:t>
            </a:r>
          </a:p>
          <a:p>
            <a:pPr marL="285750" indent="-285750" algn="l">
              <a:buFont typeface="Arial" panose="020B0604020202020204" pitchFamily="34" charset="0"/>
              <a:buChar char="•"/>
            </a:pPr>
            <a:r>
              <a:rPr lang="en-US" sz="1600" dirty="0"/>
              <a:t>If a Vendor does not have a T number, please contact the Procurement office to set one up before submitting a request</a:t>
            </a:r>
          </a:p>
          <a:p>
            <a:pPr marL="285750" indent="-285750" algn="l">
              <a:buFont typeface="Arial" panose="020B0604020202020204" pitchFamily="34" charset="0"/>
              <a:buChar char="•"/>
            </a:pPr>
            <a:r>
              <a:rPr lang="en-US" sz="1600" dirty="0"/>
              <a:t>Incomplete forms will be returned</a:t>
            </a:r>
          </a:p>
          <a:p>
            <a:pPr marL="285750" indent="-285750" algn="l">
              <a:buFont typeface="Arial" panose="020B0604020202020204" pitchFamily="34" charset="0"/>
              <a:buChar char="•"/>
            </a:pPr>
            <a:r>
              <a:rPr lang="en-US" sz="1600" dirty="0"/>
              <a:t>If there are errors on the form or with the back up information, the individual who requested the check will be contacted via email in order to correct the errors</a:t>
            </a:r>
          </a:p>
          <a:p>
            <a:pPr marL="285750" indent="-285750" algn="l">
              <a:buFont typeface="Arial" panose="020B0604020202020204" pitchFamily="34" charset="0"/>
              <a:buChar char="•"/>
            </a:pPr>
            <a:r>
              <a:rPr lang="en-US" sz="1600" dirty="0"/>
              <a:t>Please allow 3-5 business days to process requests</a:t>
            </a:r>
          </a:p>
          <a:p>
            <a:pPr marL="285750" indent="-285750" algn="l">
              <a:buFont typeface="Arial" panose="020B0604020202020204" pitchFamily="34" charset="0"/>
              <a:buChar char="•"/>
            </a:pPr>
            <a:r>
              <a:rPr lang="en-US" sz="1600" dirty="0"/>
              <a:t>Agency checks are printed on Tuesday’s and Thursday’s only</a:t>
            </a:r>
          </a:p>
          <a:p>
            <a:pPr marL="285750" indent="-285750" algn="l">
              <a:buFont typeface="Arial" panose="020B0604020202020204" pitchFamily="34" charset="0"/>
              <a:buChar char="•"/>
            </a:pPr>
            <a:endParaRPr lang="en-US" sz="400" i="1" dirty="0"/>
          </a:p>
          <a:p>
            <a:pPr marL="0" lvl="1" algn="l"/>
            <a:r>
              <a:rPr lang="en-US" sz="1200" b="1" i="1" dirty="0"/>
              <a:t>If, for any reason, the check issued is no longer required, please write VOID on the check and return the check to the Controller’s Office, with an explanation, so that the check can be cancelled.  Please do not shred the check</a:t>
            </a:r>
            <a:r>
              <a:rPr lang="en-US" sz="1000" b="1" i="1" dirty="0"/>
              <a:t>.  </a:t>
            </a:r>
            <a:endParaRPr lang="en-US" sz="1000" b="1" dirty="0"/>
          </a:p>
          <a:p>
            <a:pPr algn="l"/>
            <a:endParaRPr lang="en-US" sz="1200" dirty="0"/>
          </a:p>
        </p:txBody>
      </p:sp>
    </p:spTree>
    <p:extLst>
      <p:ext uri="{BB962C8B-B14F-4D97-AF65-F5344CB8AC3E}">
        <p14:creationId xmlns:p14="http://schemas.microsoft.com/office/powerpoint/2010/main" val="484805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a:extLst>
              <a:ext uri="{FF2B5EF4-FFF2-40B4-BE49-F238E27FC236}">
                <a16:creationId xmlns:a16="http://schemas.microsoft.com/office/drawing/2014/main" id="{255391B1-94EB-174A-8DC2-833260943486}"/>
              </a:ext>
            </a:extLst>
          </p:cNvPr>
          <p:cNvPicPr>
            <a:picLocks noChangeAspect="1"/>
          </p:cNvPicPr>
          <p:nvPr/>
        </p:nvPicPr>
        <p:blipFill>
          <a:blip r:embed="rId2"/>
          <a:srcRect/>
          <a:stretch/>
        </p:blipFill>
        <p:spPr>
          <a:xfrm>
            <a:off x="1489" y="1"/>
            <a:ext cx="12189021" cy="6857998"/>
          </a:xfrm>
          <a:prstGeom prst="rect">
            <a:avLst/>
          </a:prstGeom>
        </p:spPr>
      </p:pic>
      <p:sp>
        <p:nvSpPr>
          <p:cNvPr id="5" name="Title 1"/>
          <p:cNvSpPr txBox="1">
            <a:spLocks/>
          </p:cNvSpPr>
          <p:nvPr/>
        </p:nvSpPr>
        <p:spPr>
          <a:xfrm>
            <a:off x="374904" y="274638"/>
            <a:ext cx="11640312" cy="91408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dirty="0"/>
              <a:t>Gifts/Prizes/Awards</a:t>
            </a:r>
          </a:p>
        </p:txBody>
      </p:sp>
      <p:sp>
        <p:nvSpPr>
          <p:cNvPr id="6" name="Content Placeholder 2"/>
          <p:cNvSpPr txBox="1">
            <a:spLocks/>
          </p:cNvSpPr>
          <p:nvPr/>
        </p:nvSpPr>
        <p:spPr>
          <a:xfrm>
            <a:off x="521208" y="1417638"/>
            <a:ext cx="10661904" cy="452596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dirty="0"/>
              <a:t>All purchases for Gifts/Prizes/Awards must have prior approval from the Controller’s Office before purchases are made.  Please forward the completed Pre-Approval form to Suzanne McCall through campus mail or via email at </a:t>
            </a:r>
            <a:r>
              <a:rPr lang="en-US" dirty="0">
                <a:hlinkClick r:id="rId3"/>
              </a:rPr>
              <a:t>smccall@atu.edu</a:t>
            </a:r>
            <a:r>
              <a:rPr lang="en-US" dirty="0"/>
              <a:t>.</a:t>
            </a:r>
          </a:p>
          <a:p>
            <a:pPr algn="l"/>
            <a:endParaRPr lang="en-US" dirty="0"/>
          </a:p>
          <a:p>
            <a:pPr marL="457200" indent="-457200" algn="l">
              <a:buFont typeface="Arial" panose="020B0604020202020204" pitchFamily="34" charset="0"/>
              <a:buChar char="•"/>
            </a:pPr>
            <a:r>
              <a:rPr lang="en-US" dirty="0"/>
              <a:t>For goods over $50, gift cards, or cash, the Gift/Prize/Award Reporting Form must be filled out by each recipient and returned to the Controller’s Office within five days of receiving the gifts/prizes/awards.</a:t>
            </a:r>
          </a:p>
          <a:p>
            <a:pPr marL="457200" indent="-457200" algn="l">
              <a:buFont typeface="Arial" panose="020B0604020202020204" pitchFamily="34" charset="0"/>
              <a:buChar char="•"/>
            </a:pPr>
            <a:r>
              <a:rPr lang="en-US" dirty="0"/>
              <a:t>Request for checks will not be processed until the correct forms are received for purchases of stated gifts/prizes/awards.</a:t>
            </a:r>
          </a:p>
          <a:p>
            <a:pPr marL="457200" indent="-457200" algn="l">
              <a:buFont typeface="Arial" panose="020B0604020202020204" pitchFamily="34" charset="0"/>
              <a:buChar char="•"/>
            </a:pPr>
            <a:r>
              <a:rPr lang="en-US" dirty="0"/>
              <a:t>Please carefully review all procedures prior to making purchases and submitting requests.</a:t>
            </a:r>
          </a:p>
        </p:txBody>
      </p:sp>
    </p:spTree>
    <p:extLst>
      <p:ext uri="{BB962C8B-B14F-4D97-AF65-F5344CB8AC3E}">
        <p14:creationId xmlns:p14="http://schemas.microsoft.com/office/powerpoint/2010/main" val="15959194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a:extLst>
              <a:ext uri="{FF2B5EF4-FFF2-40B4-BE49-F238E27FC236}">
                <a16:creationId xmlns:a16="http://schemas.microsoft.com/office/drawing/2014/main" id="{255391B1-94EB-174A-8DC2-833260943486}"/>
              </a:ext>
            </a:extLst>
          </p:cNvPr>
          <p:cNvPicPr>
            <a:picLocks noChangeAspect="1"/>
          </p:cNvPicPr>
          <p:nvPr/>
        </p:nvPicPr>
        <p:blipFill>
          <a:blip r:embed="rId2"/>
          <a:srcRect/>
          <a:stretch/>
        </p:blipFill>
        <p:spPr>
          <a:xfrm>
            <a:off x="1489" y="1"/>
            <a:ext cx="12189021" cy="6857998"/>
          </a:xfrm>
          <a:prstGeom prst="rect">
            <a:avLst/>
          </a:prstGeom>
        </p:spPr>
      </p:pic>
      <p:sp>
        <p:nvSpPr>
          <p:cNvPr id="5" name="Title 1"/>
          <p:cNvSpPr txBox="1">
            <a:spLocks/>
          </p:cNvSpPr>
          <p:nvPr/>
        </p:nvSpPr>
        <p:spPr>
          <a:xfrm>
            <a:off x="394715" y="323764"/>
            <a:ext cx="11402568" cy="93810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a:t>Agency Contact Information</a:t>
            </a:r>
            <a:endParaRPr lang="en-US" sz="5400" dirty="0"/>
          </a:p>
        </p:txBody>
      </p:sp>
      <p:sp>
        <p:nvSpPr>
          <p:cNvPr id="7" name="Content Placeholder 2"/>
          <p:cNvSpPr txBox="1">
            <a:spLocks/>
          </p:cNvSpPr>
          <p:nvPr/>
        </p:nvSpPr>
        <p:spPr>
          <a:xfrm>
            <a:off x="1106424" y="1469552"/>
            <a:ext cx="10040112" cy="4264971"/>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000" dirty="0"/>
              <a:t>For questions regarding the Agency check request process, please contact the Accounting department at 968-0395 or </a:t>
            </a:r>
            <a:r>
              <a:rPr lang="en-US" sz="2000" dirty="0">
                <a:hlinkClick r:id="rId3"/>
              </a:rPr>
              <a:t>accting@atu.edu</a:t>
            </a:r>
            <a:r>
              <a:rPr lang="en-US" sz="2000" dirty="0"/>
              <a:t>. </a:t>
            </a:r>
          </a:p>
          <a:p>
            <a:pPr algn="l"/>
            <a:endParaRPr lang="en-US" sz="2000" dirty="0"/>
          </a:p>
          <a:p>
            <a:pPr algn="l"/>
            <a:r>
              <a:rPr lang="en-US" sz="2000" dirty="0"/>
              <a:t>All forms, instructions, and training are located on-line at:  </a:t>
            </a:r>
            <a:r>
              <a:rPr lang="en-US" sz="2000" dirty="0">
                <a:hlinkClick r:id="rId4"/>
              </a:rPr>
              <a:t>http://www.atu.edu/controller</a:t>
            </a:r>
            <a:r>
              <a:rPr lang="en-US" sz="2000" dirty="0"/>
              <a:t> or under on-line forms at </a:t>
            </a:r>
            <a:r>
              <a:rPr lang="en-US" sz="2000" dirty="0">
                <a:hlinkClick r:id="rId5"/>
              </a:rPr>
              <a:t>www.atu.edu</a:t>
            </a:r>
            <a:r>
              <a:rPr lang="en-US" sz="2000" dirty="0"/>
              <a:t>.  </a:t>
            </a:r>
          </a:p>
          <a:p>
            <a:pPr algn="l"/>
            <a:endParaRPr lang="en-US" sz="1800" dirty="0"/>
          </a:p>
          <a:p>
            <a:pPr algn="l"/>
            <a:r>
              <a:rPr lang="en-US" sz="1800" dirty="0"/>
              <a:t>Arkansas Tech University</a:t>
            </a:r>
          </a:p>
          <a:p>
            <a:pPr algn="l"/>
            <a:r>
              <a:rPr lang="en-US" sz="1800" dirty="0"/>
              <a:t>Accounting Office</a:t>
            </a:r>
          </a:p>
          <a:p>
            <a:pPr algn="l"/>
            <a:r>
              <a:rPr lang="en-US" sz="1800" dirty="0"/>
              <a:t>404 N El Paso Ave</a:t>
            </a:r>
          </a:p>
          <a:p>
            <a:pPr algn="l"/>
            <a:r>
              <a:rPr lang="en-US" sz="1800" dirty="0"/>
              <a:t>Russellville, AR 72801</a:t>
            </a:r>
          </a:p>
          <a:p>
            <a:pPr algn="l"/>
            <a:r>
              <a:rPr lang="en-US" sz="1800" dirty="0"/>
              <a:t>Phone: 479-968-0395</a:t>
            </a:r>
          </a:p>
          <a:p>
            <a:pPr algn="l"/>
            <a:r>
              <a:rPr lang="en-US" sz="1800" dirty="0"/>
              <a:t>email: accting@atu.edu</a:t>
            </a:r>
          </a:p>
          <a:p>
            <a:pPr algn="l"/>
            <a:endParaRPr lang="en-US" sz="2800" dirty="0"/>
          </a:p>
        </p:txBody>
      </p:sp>
    </p:spTree>
    <p:extLst>
      <p:ext uri="{BB962C8B-B14F-4D97-AF65-F5344CB8AC3E}">
        <p14:creationId xmlns:p14="http://schemas.microsoft.com/office/powerpoint/2010/main" val="28015629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860</Words>
  <Application>Microsoft Office PowerPoint</Application>
  <PresentationFormat>Widescreen</PresentationFormat>
  <Paragraphs>71</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Bell MT</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Arkansas Tech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Rollans, Myra</dc:creator>
  <cp:lastModifiedBy>Erin Michael</cp:lastModifiedBy>
  <cp:revision>4</cp:revision>
  <dcterms:created xsi:type="dcterms:W3CDTF">2021-08-31T19:23:05Z</dcterms:created>
  <dcterms:modified xsi:type="dcterms:W3CDTF">2024-08-12T19:27:59Z</dcterms:modified>
</cp:coreProperties>
</file>