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3" r:id="rId3"/>
    <p:sldId id="264" r:id="rId4"/>
    <p:sldId id="265" r:id="rId5"/>
    <p:sldId id="266" r:id="rId6"/>
    <p:sldId id="272" r:id="rId7"/>
    <p:sldId id="273" r:id="rId8"/>
    <p:sldId id="276" r:id="rId9"/>
    <p:sldId id="277" r:id="rId10"/>
    <p:sldId id="271" r:id="rId11"/>
    <p:sldId id="267" r:id="rId1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316" autoAdjust="0"/>
    <p:restoredTop sz="94804" autoAdjust="0"/>
  </p:normalViewPr>
  <p:slideViewPr>
    <p:cSldViewPr snapToGrid="0">
      <p:cViewPr varScale="1">
        <p:scale>
          <a:sx n="68" d="100"/>
          <a:sy n="68" d="100"/>
        </p:scale>
        <p:origin x="69"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A776DD27-70E0-4B6D-B58B-5C5108FED3BA}" type="datetimeFigureOut">
              <a:rPr lang="en-US" smtClean="0"/>
              <a:t>8/17/2020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318DDAE4-D1D8-4968-BE1D-D87C1BE94863}" type="slidenum">
              <a:rPr lang="en-US" smtClean="0"/>
              <a:t>‹#›</a:t>
            </a:fld>
            <a:endParaRPr lang="en-US"/>
          </a:p>
        </p:txBody>
      </p:sp>
    </p:spTree>
    <p:extLst>
      <p:ext uri="{BB962C8B-B14F-4D97-AF65-F5344CB8AC3E}">
        <p14:creationId xmlns:p14="http://schemas.microsoft.com/office/powerpoint/2010/main" val="14137414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18DDAE4-D1D8-4968-BE1D-D87C1BE94863}" type="slidenum">
              <a:rPr lang="en-US" smtClean="0"/>
              <a:t>1</a:t>
            </a:fld>
            <a:endParaRPr lang="en-US"/>
          </a:p>
        </p:txBody>
      </p:sp>
    </p:spTree>
    <p:extLst>
      <p:ext uri="{BB962C8B-B14F-4D97-AF65-F5344CB8AC3E}">
        <p14:creationId xmlns:p14="http://schemas.microsoft.com/office/powerpoint/2010/main" val="18649382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18DDAE4-D1D8-4968-BE1D-D87C1BE94863}" type="slidenum">
              <a:rPr lang="en-US" smtClean="0"/>
              <a:t>10</a:t>
            </a:fld>
            <a:endParaRPr lang="en-US"/>
          </a:p>
        </p:txBody>
      </p:sp>
    </p:spTree>
    <p:extLst>
      <p:ext uri="{BB962C8B-B14F-4D97-AF65-F5344CB8AC3E}">
        <p14:creationId xmlns:p14="http://schemas.microsoft.com/office/powerpoint/2010/main" val="4377276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8DDAE4-D1D8-4968-BE1D-D87C1BE94863}" type="slidenum">
              <a:rPr lang="en-US" smtClean="0"/>
              <a:t>11</a:t>
            </a:fld>
            <a:endParaRPr lang="en-US"/>
          </a:p>
        </p:txBody>
      </p:sp>
    </p:spTree>
    <p:extLst>
      <p:ext uri="{BB962C8B-B14F-4D97-AF65-F5344CB8AC3E}">
        <p14:creationId xmlns:p14="http://schemas.microsoft.com/office/powerpoint/2010/main" val="25911405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18DDAE4-D1D8-4968-BE1D-D87C1BE94863}" type="slidenum">
              <a:rPr lang="en-US" smtClean="0"/>
              <a:t>2</a:t>
            </a:fld>
            <a:endParaRPr lang="en-US"/>
          </a:p>
        </p:txBody>
      </p:sp>
    </p:spTree>
    <p:extLst>
      <p:ext uri="{BB962C8B-B14F-4D97-AF65-F5344CB8AC3E}">
        <p14:creationId xmlns:p14="http://schemas.microsoft.com/office/powerpoint/2010/main" val="41476756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18DDAE4-D1D8-4968-BE1D-D87C1BE94863}" type="slidenum">
              <a:rPr lang="en-US" smtClean="0"/>
              <a:t>3</a:t>
            </a:fld>
            <a:endParaRPr lang="en-US"/>
          </a:p>
        </p:txBody>
      </p:sp>
    </p:spTree>
    <p:extLst>
      <p:ext uri="{BB962C8B-B14F-4D97-AF65-F5344CB8AC3E}">
        <p14:creationId xmlns:p14="http://schemas.microsoft.com/office/powerpoint/2010/main" val="26051727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18DDAE4-D1D8-4968-BE1D-D87C1BE94863}" type="slidenum">
              <a:rPr lang="en-US" smtClean="0"/>
              <a:t>4</a:t>
            </a:fld>
            <a:endParaRPr lang="en-US"/>
          </a:p>
        </p:txBody>
      </p:sp>
    </p:spTree>
    <p:extLst>
      <p:ext uri="{BB962C8B-B14F-4D97-AF65-F5344CB8AC3E}">
        <p14:creationId xmlns:p14="http://schemas.microsoft.com/office/powerpoint/2010/main" val="16120789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18DDAE4-D1D8-4968-BE1D-D87C1BE94863}" type="slidenum">
              <a:rPr lang="en-US" smtClean="0"/>
              <a:t>5</a:t>
            </a:fld>
            <a:endParaRPr lang="en-US"/>
          </a:p>
        </p:txBody>
      </p:sp>
    </p:spTree>
    <p:extLst>
      <p:ext uri="{BB962C8B-B14F-4D97-AF65-F5344CB8AC3E}">
        <p14:creationId xmlns:p14="http://schemas.microsoft.com/office/powerpoint/2010/main" val="16671115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18DDAE4-D1D8-4968-BE1D-D87C1BE94863}" type="slidenum">
              <a:rPr lang="en-US" smtClean="0"/>
              <a:t>6</a:t>
            </a:fld>
            <a:endParaRPr lang="en-US"/>
          </a:p>
        </p:txBody>
      </p:sp>
    </p:spTree>
    <p:extLst>
      <p:ext uri="{BB962C8B-B14F-4D97-AF65-F5344CB8AC3E}">
        <p14:creationId xmlns:p14="http://schemas.microsoft.com/office/powerpoint/2010/main" val="29956657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18DDAE4-D1D8-4968-BE1D-D87C1BE94863}" type="slidenum">
              <a:rPr lang="en-US" smtClean="0"/>
              <a:t>7</a:t>
            </a:fld>
            <a:endParaRPr lang="en-US"/>
          </a:p>
        </p:txBody>
      </p:sp>
    </p:spTree>
    <p:extLst>
      <p:ext uri="{BB962C8B-B14F-4D97-AF65-F5344CB8AC3E}">
        <p14:creationId xmlns:p14="http://schemas.microsoft.com/office/powerpoint/2010/main" val="28088922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18DDAE4-D1D8-4968-BE1D-D87C1BE94863}" type="slidenum">
              <a:rPr lang="en-US" smtClean="0"/>
              <a:t>8</a:t>
            </a:fld>
            <a:endParaRPr lang="en-US"/>
          </a:p>
        </p:txBody>
      </p:sp>
    </p:spTree>
    <p:extLst>
      <p:ext uri="{BB962C8B-B14F-4D97-AF65-F5344CB8AC3E}">
        <p14:creationId xmlns:p14="http://schemas.microsoft.com/office/powerpoint/2010/main" val="29813214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18DDAE4-D1D8-4968-BE1D-D87C1BE94863}" type="slidenum">
              <a:rPr lang="en-US" smtClean="0"/>
              <a:t>9</a:t>
            </a:fld>
            <a:endParaRPr lang="en-US"/>
          </a:p>
        </p:txBody>
      </p:sp>
    </p:spTree>
    <p:extLst>
      <p:ext uri="{BB962C8B-B14F-4D97-AF65-F5344CB8AC3E}">
        <p14:creationId xmlns:p14="http://schemas.microsoft.com/office/powerpoint/2010/main" val="34067305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84DDB8-8A1B-4E1E-A55A-04B3C94AD345}" type="datetimeFigureOut">
              <a:rPr lang="en-US" smtClean="0"/>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0686CD-A70F-4C01-AC8B-10B043E7745C}" type="slidenum">
              <a:rPr lang="en-US" smtClean="0"/>
              <a:t>‹#›</a:t>
            </a:fld>
            <a:endParaRPr lang="en-US"/>
          </a:p>
        </p:txBody>
      </p:sp>
    </p:spTree>
    <p:extLst>
      <p:ext uri="{BB962C8B-B14F-4D97-AF65-F5344CB8AC3E}">
        <p14:creationId xmlns:p14="http://schemas.microsoft.com/office/powerpoint/2010/main" val="1389810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84DDB8-8A1B-4E1E-A55A-04B3C94AD345}" type="datetimeFigureOut">
              <a:rPr lang="en-US" smtClean="0"/>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0686CD-A70F-4C01-AC8B-10B043E7745C}" type="slidenum">
              <a:rPr lang="en-US" smtClean="0"/>
              <a:t>‹#›</a:t>
            </a:fld>
            <a:endParaRPr lang="en-US"/>
          </a:p>
        </p:txBody>
      </p:sp>
    </p:spTree>
    <p:extLst>
      <p:ext uri="{BB962C8B-B14F-4D97-AF65-F5344CB8AC3E}">
        <p14:creationId xmlns:p14="http://schemas.microsoft.com/office/powerpoint/2010/main" val="2206019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84DDB8-8A1B-4E1E-A55A-04B3C94AD345}" type="datetimeFigureOut">
              <a:rPr lang="en-US" smtClean="0"/>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0686CD-A70F-4C01-AC8B-10B043E7745C}" type="slidenum">
              <a:rPr lang="en-US" smtClean="0"/>
              <a:t>‹#›</a:t>
            </a:fld>
            <a:endParaRPr lang="en-US"/>
          </a:p>
        </p:txBody>
      </p:sp>
    </p:spTree>
    <p:extLst>
      <p:ext uri="{BB962C8B-B14F-4D97-AF65-F5344CB8AC3E}">
        <p14:creationId xmlns:p14="http://schemas.microsoft.com/office/powerpoint/2010/main" val="139757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84DDB8-8A1B-4E1E-A55A-04B3C94AD345}" type="datetimeFigureOut">
              <a:rPr lang="en-US" smtClean="0"/>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0686CD-A70F-4C01-AC8B-10B043E7745C}" type="slidenum">
              <a:rPr lang="en-US" smtClean="0"/>
              <a:t>‹#›</a:t>
            </a:fld>
            <a:endParaRPr lang="en-US"/>
          </a:p>
        </p:txBody>
      </p:sp>
    </p:spTree>
    <p:extLst>
      <p:ext uri="{BB962C8B-B14F-4D97-AF65-F5344CB8AC3E}">
        <p14:creationId xmlns:p14="http://schemas.microsoft.com/office/powerpoint/2010/main" val="871624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384DDB8-8A1B-4E1E-A55A-04B3C94AD345}" type="datetimeFigureOut">
              <a:rPr lang="en-US" smtClean="0"/>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0686CD-A70F-4C01-AC8B-10B043E7745C}" type="slidenum">
              <a:rPr lang="en-US" smtClean="0"/>
              <a:t>‹#›</a:t>
            </a:fld>
            <a:endParaRPr lang="en-US"/>
          </a:p>
        </p:txBody>
      </p:sp>
    </p:spTree>
    <p:extLst>
      <p:ext uri="{BB962C8B-B14F-4D97-AF65-F5344CB8AC3E}">
        <p14:creationId xmlns:p14="http://schemas.microsoft.com/office/powerpoint/2010/main" val="3487162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384DDB8-8A1B-4E1E-A55A-04B3C94AD345}" type="datetimeFigureOut">
              <a:rPr lang="en-US" smtClean="0"/>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0686CD-A70F-4C01-AC8B-10B043E7745C}" type="slidenum">
              <a:rPr lang="en-US" smtClean="0"/>
              <a:t>‹#›</a:t>
            </a:fld>
            <a:endParaRPr lang="en-US"/>
          </a:p>
        </p:txBody>
      </p:sp>
    </p:spTree>
    <p:extLst>
      <p:ext uri="{BB962C8B-B14F-4D97-AF65-F5344CB8AC3E}">
        <p14:creationId xmlns:p14="http://schemas.microsoft.com/office/powerpoint/2010/main" val="4044227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384DDB8-8A1B-4E1E-A55A-04B3C94AD345}" type="datetimeFigureOut">
              <a:rPr lang="en-US" smtClean="0"/>
              <a:t>8/17/2020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0686CD-A70F-4C01-AC8B-10B043E7745C}" type="slidenum">
              <a:rPr lang="en-US" smtClean="0"/>
              <a:t>‹#›</a:t>
            </a:fld>
            <a:endParaRPr lang="en-US"/>
          </a:p>
        </p:txBody>
      </p:sp>
    </p:spTree>
    <p:extLst>
      <p:ext uri="{BB962C8B-B14F-4D97-AF65-F5344CB8AC3E}">
        <p14:creationId xmlns:p14="http://schemas.microsoft.com/office/powerpoint/2010/main" val="1455053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384DDB8-8A1B-4E1E-A55A-04B3C94AD345}" type="datetimeFigureOut">
              <a:rPr lang="en-US" smtClean="0"/>
              <a:t>8/17/2020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0686CD-A70F-4C01-AC8B-10B043E7745C}" type="slidenum">
              <a:rPr lang="en-US" smtClean="0"/>
              <a:t>‹#›</a:t>
            </a:fld>
            <a:endParaRPr lang="en-US"/>
          </a:p>
        </p:txBody>
      </p:sp>
    </p:spTree>
    <p:extLst>
      <p:ext uri="{BB962C8B-B14F-4D97-AF65-F5344CB8AC3E}">
        <p14:creationId xmlns:p14="http://schemas.microsoft.com/office/powerpoint/2010/main" val="3479386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84DDB8-8A1B-4E1E-A55A-04B3C94AD345}" type="datetimeFigureOut">
              <a:rPr lang="en-US" smtClean="0"/>
              <a:t>8/17/2020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0686CD-A70F-4C01-AC8B-10B043E7745C}" type="slidenum">
              <a:rPr lang="en-US" smtClean="0"/>
              <a:t>‹#›</a:t>
            </a:fld>
            <a:endParaRPr lang="en-US"/>
          </a:p>
        </p:txBody>
      </p:sp>
    </p:spTree>
    <p:extLst>
      <p:ext uri="{BB962C8B-B14F-4D97-AF65-F5344CB8AC3E}">
        <p14:creationId xmlns:p14="http://schemas.microsoft.com/office/powerpoint/2010/main" val="234204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384DDB8-8A1B-4E1E-A55A-04B3C94AD345}" type="datetimeFigureOut">
              <a:rPr lang="en-US" smtClean="0"/>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0686CD-A70F-4C01-AC8B-10B043E7745C}" type="slidenum">
              <a:rPr lang="en-US" smtClean="0"/>
              <a:t>‹#›</a:t>
            </a:fld>
            <a:endParaRPr lang="en-US"/>
          </a:p>
        </p:txBody>
      </p:sp>
    </p:spTree>
    <p:extLst>
      <p:ext uri="{BB962C8B-B14F-4D97-AF65-F5344CB8AC3E}">
        <p14:creationId xmlns:p14="http://schemas.microsoft.com/office/powerpoint/2010/main" val="1494387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384DDB8-8A1B-4E1E-A55A-04B3C94AD345}" type="datetimeFigureOut">
              <a:rPr lang="en-US" smtClean="0"/>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0686CD-A70F-4C01-AC8B-10B043E7745C}" type="slidenum">
              <a:rPr lang="en-US" smtClean="0"/>
              <a:t>‹#›</a:t>
            </a:fld>
            <a:endParaRPr lang="en-US"/>
          </a:p>
        </p:txBody>
      </p:sp>
    </p:spTree>
    <p:extLst>
      <p:ext uri="{BB962C8B-B14F-4D97-AF65-F5344CB8AC3E}">
        <p14:creationId xmlns:p14="http://schemas.microsoft.com/office/powerpoint/2010/main" val="2333594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84DDB8-8A1B-4E1E-A55A-04B3C94AD345}" type="datetimeFigureOut">
              <a:rPr lang="en-US" smtClean="0"/>
              <a:t>8/17/2020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0686CD-A70F-4C01-AC8B-10B043E7745C}" type="slidenum">
              <a:rPr lang="en-US" smtClean="0"/>
              <a:t>‹#›</a:t>
            </a:fld>
            <a:endParaRPr lang="en-US"/>
          </a:p>
        </p:txBody>
      </p:sp>
    </p:spTree>
    <p:extLst>
      <p:ext uri="{BB962C8B-B14F-4D97-AF65-F5344CB8AC3E}">
        <p14:creationId xmlns:p14="http://schemas.microsoft.com/office/powerpoint/2010/main" val="10862610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2.pn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2.png"/><Relationship Id="rId4" Type="http://schemas.microsoft.com/office/2007/relationships/hdphoto" Target="../media/hdphoto1.wdp"/></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2.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2.png"/><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2.png"/><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2.png"/><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2.png"/><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2.png"/><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2.png"/><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2.png"/><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2.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lum bright="70000" contrast="-70000"/>
            <a:extLst>
              <a:ext uri="{BEBA8EAE-BF5A-486C-A8C5-ECC9F3942E4B}">
                <a14:imgProps xmlns:a14="http://schemas.microsoft.com/office/drawing/2010/main">
                  <a14:imgLayer r:embed="rId4">
                    <a14:imgEffect>
                      <a14:saturation sat="66000"/>
                    </a14:imgEffect>
                  </a14:imgLayer>
                </a14:imgProps>
              </a:ext>
              <a:ext uri="{28A0092B-C50C-407E-A947-70E740481C1C}">
                <a14:useLocalDpi xmlns:a14="http://schemas.microsoft.com/office/drawing/2010/main" val="0"/>
              </a:ext>
            </a:extLst>
          </a:blip>
          <a:stretch>
            <a:fillRect/>
          </a:stretch>
        </p:blipFill>
        <p:spPr>
          <a:xfrm>
            <a:off x="1726441" y="286604"/>
            <a:ext cx="8703833" cy="6571396"/>
          </a:xfrm>
          <a:prstGeom prst="rect">
            <a:avLst/>
          </a:prstGeom>
          <a:effectLst>
            <a:reflection stA="0" endPos="65000" dist="50800" dir="5400000" sy="-100000" algn="bl" rotWithShape="0"/>
          </a:effectLst>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 y="0"/>
            <a:ext cx="3004459" cy="2620370"/>
          </a:xfrm>
          <a:prstGeom prst="rect">
            <a:avLst/>
          </a:prstGeom>
        </p:spPr>
      </p:pic>
      <p:sp>
        <p:nvSpPr>
          <p:cNvPr id="6" name="Rectangle 5"/>
          <p:cNvSpPr/>
          <p:nvPr/>
        </p:nvSpPr>
        <p:spPr>
          <a:xfrm>
            <a:off x="835614" y="3871022"/>
            <a:ext cx="10174405" cy="707886"/>
          </a:xfrm>
          <a:prstGeom prst="rect">
            <a:avLst/>
          </a:prstGeom>
        </p:spPr>
        <p:txBody>
          <a:bodyPr wrap="square">
            <a:spAutoFit/>
          </a:bodyPr>
          <a:lstStyle/>
          <a:p>
            <a:pPr algn="ctr"/>
            <a:r>
              <a:rPr lang="en-US" sz="4000" b="0" i="0" dirty="0" smtClean="0">
                <a:effectLst/>
                <a:latin typeface="Ubuntu"/>
              </a:rPr>
              <a:t>WELCOME</a:t>
            </a:r>
            <a:endParaRPr lang="en-US" sz="4000" dirty="0"/>
          </a:p>
        </p:txBody>
      </p:sp>
      <p:pic>
        <p:nvPicPr>
          <p:cNvPr id="4098" name="Picture 2" descr="The Year of 100 Roller Coasters Part 2: Clearing C... - The ..."/>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595546" y="161892"/>
            <a:ext cx="2475231" cy="37091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99706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lum bright="70000" contrast="-70000"/>
            <a:extLst>
              <a:ext uri="{BEBA8EAE-BF5A-486C-A8C5-ECC9F3942E4B}">
                <a14:imgProps xmlns:a14="http://schemas.microsoft.com/office/drawing/2010/main">
                  <a14:imgLayer r:embed="rId4">
                    <a14:imgEffect>
                      <a14:saturation sat="66000"/>
                    </a14:imgEffect>
                  </a14:imgLayer>
                </a14:imgProps>
              </a:ext>
              <a:ext uri="{28A0092B-C50C-407E-A947-70E740481C1C}">
                <a14:useLocalDpi xmlns:a14="http://schemas.microsoft.com/office/drawing/2010/main" val="0"/>
              </a:ext>
            </a:extLst>
          </a:blip>
          <a:stretch>
            <a:fillRect/>
          </a:stretch>
        </p:blipFill>
        <p:spPr>
          <a:xfrm>
            <a:off x="1726441" y="286604"/>
            <a:ext cx="8703833" cy="6571396"/>
          </a:xfrm>
          <a:prstGeom prst="rect">
            <a:avLst/>
          </a:prstGeom>
          <a:effectLst>
            <a:reflection stA="0" endPos="65000" dist="50800" dir="5400000" sy="-100000" algn="bl" rotWithShape="0"/>
          </a:effectLst>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0"/>
            <a:ext cx="1463109" cy="1276066"/>
          </a:xfrm>
          <a:prstGeom prst="rect">
            <a:avLst/>
          </a:prstGeom>
        </p:spPr>
      </p:pic>
      <p:sp>
        <p:nvSpPr>
          <p:cNvPr id="2" name="Rectangle 1"/>
          <p:cNvSpPr/>
          <p:nvPr/>
        </p:nvSpPr>
        <p:spPr>
          <a:xfrm>
            <a:off x="388649" y="2234138"/>
            <a:ext cx="10797340" cy="2277547"/>
          </a:xfrm>
          <a:prstGeom prst="rect">
            <a:avLst/>
          </a:prstGeom>
        </p:spPr>
        <p:txBody>
          <a:bodyPr wrap="square">
            <a:spAutoFit/>
          </a:bodyPr>
          <a:lstStyle/>
          <a:p>
            <a:pPr algn="ctr"/>
            <a:r>
              <a:rPr lang="en-US" sz="4400" b="0" i="0" dirty="0" smtClean="0">
                <a:effectLst/>
                <a:latin typeface="Ubuntu"/>
              </a:rPr>
              <a:t>Useful resources can be found at </a:t>
            </a:r>
          </a:p>
          <a:p>
            <a:pPr algn="ctr"/>
            <a:endParaRPr lang="en-US" sz="4400" dirty="0">
              <a:latin typeface="Ubuntu"/>
            </a:endParaRPr>
          </a:p>
          <a:p>
            <a:pPr algn="ctr"/>
            <a:r>
              <a:rPr lang="en-US" sz="5400" b="0" i="0" dirty="0" smtClean="0">
                <a:effectLst/>
                <a:latin typeface="Ubuntu"/>
              </a:rPr>
              <a:t>www.atu.edu/hlc</a:t>
            </a:r>
            <a:endParaRPr lang="en-US" sz="5400" dirty="0"/>
          </a:p>
        </p:txBody>
      </p:sp>
    </p:spTree>
    <p:extLst>
      <p:ext uri="{BB962C8B-B14F-4D97-AF65-F5344CB8AC3E}">
        <p14:creationId xmlns:p14="http://schemas.microsoft.com/office/powerpoint/2010/main" val="34373314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lum bright="70000" contrast="-70000"/>
            <a:extLst>
              <a:ext uri="{BEBA8EAE-BF5A-486C-A8C5-ECC9F3942E4B}">
                <a14:imgProps xmlns:a14="http://schemas.microsoft.com/office/drawing/2010/main">
                  <a14:imgLayer r:embed="rId4">
                    <a14:imgEffect>
                      <a14:saturation sat="66000"/>
                    </a14:imgEffect>
                  </a14:imgLayer>
                </a14:imgProps>
              </a:ext>
              <a:ext uri="{28A0092B-C50C-407E-A947-70E740481C1C}">
                <a14:useLocalDpi xmlns:a14="http://schemas.microsoft.com/office/drawing/2010/main" val="0"/>
              </a:ext>
            </a:extLst>
          </a:blip>
          <a:stretch>
            <a:fillRect/>
          </a:stretch>
        </p:blipFill>
        <p:spPr>
          <a:xfrm>
            <a:off x="1726441" y="286604"/>
            <a:ext cx="8703833" cy="6571396"/>
          </a:xfrm>
          <a:prstGeom prst="rect">
            <a:avLst/>
          </a:prstGeom>
          <a:effectLst>
            <a:reflection stA="0" endPos="65000" dist="50800" dir="5400000" sy="-100000" algn="bl" rotWithShape="0"/>
          </a:effectLst>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0"/>
            <a:ext cx="1463109" cy="1276066"/>
          </a:xfrm>
          <a:prstGeom prst="rect">
            <a:avLst/>
          </a:prstGeom>
        </p:spPr>
      </p:pic>
      <p:sp>
        <p:nvSpPr>
          <p:cNvPr id="2" name="Rectangle 1"/>
          <p:cNvSpPr/>
          <p:nvPr/>
        </p:nvSpPr>
        <p:spPr>
          <a:xfrm>
            <a:off x="317765" y="2510473"/>
            <a:ext cx="10797340" cy="2123658"/>
          </a:xfrm>
          <a:prstGeom prst="rect">
            <a:avLst/>
          </a:prstGeom>
        </p:spPr>
        <p:txBody>
          <a:bodyPr wrap="square">
            <a:spAutoFit/>
          </a:bodyPr>
          <a:lstStyle/>
          <a:p>
            <a:pPr algn="ctr"/>
            <a:r>
              <a:rPr lang="en-US" sz="4400" b="0" i="0" dirty="0" smtClean="0">
                <a:effectLst/>
                <a:latin typeface="Ubuntu"/>
              </a:rPr>
              <a:t>ATUs Assurance Argument</a:t>
            </a:r>
          </a:p>
          <a:p>
            <a:pPr algn="ctr"/>
            <a:r>
              <a:rPr lang="en-US" sz="4400" dirty="0" smtClean="0">
                <a:latin typeface="Ubuntu"/>
              </a:rPr>
              <a:t>&amp;</a:t>
            </a:r>
          </a:p>
          <a:p>
            <a:pPr algn="ctr"/>
            <a:r>
              <a:rPr lang="en-US" sz="4400" dirty="0" smtClean="0">
                <a:latin typeface="Ubuntu"/>
              </a:rPr>
              <a:t>WEAVE</a:t>
            </a:r>
            <a:endParaRPr lang="en-US" sz="5400" dirty="0"/>
          </a:p>
        </p:txBody>
      </p:sp>
    </p:spTree>
    <p:extLst>
      <p:ext uri="{BB962C8B-B14F-4D97-AF65-F5344CB8AC3E}">
        <p14:creationId xmlns:p14="http://schemas.microsoft.com/office/powerpoint/2010/main" val="2815198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lum bright="70000" contrast="-70000"/>
            <a:extLst>
              <a:ext uri="{BEBA8EAE-BF5A-486C-A8C5-ECC9F3942E4B}">
                <a14:imgProps xmlns:a14="http://schemas.microsoft.com/office/drawing/2010/main">
                  <a14:imgLayer r:embed="rId4">
                    <a14:imgEffect>
                      <a14:saturation sat="66000"/>
                    </a14:imgEffect>
                  </a14:imgLayer>
                </a14:imgProps>
              </a:ext>
              <a:ext uri="{28A0092B-C50C-407E-A947-70E740481C1C}">
                <a14:useLocalDpi xmlns:a14="http://schemas.microsoft.com/office/drawing/2010/main" val="0"/>
              </a:ext>
            </a:extLst>
          </a:blip>
          <a:stretch>
            <a:fillRect/>
          </a:stretch>
        </p:blipFill>
        <p:spPr>
          <a:xfrm>
            <a:off x="1726441" y="286604"/>
            <a:ext cx="8703833" cy="6571396"/>
          </a:xfrm>
          <a:prstGeom prst="rect">
            <a:avLst/>
          </a:prstGeom>
          <a:effectLst>
            <a:reflection stA="0" endPos="65000" dist="50800" dir="5400000" sy="-100000" algn="bl" rotWithShape="0"/>
          </a:effectLst>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0"/>
            <a:ext cx="1463109" cy="1276066"/>
          </a:xfrm>
          <a:prstGeom prst="rect">
            <a:avLst/>
          </a:prstGeom>
        </p:spPr>
      </p:pic>
      <p:sp>
        <p:nvSpPr>
          <p:cNvPr id="2" name="Rectangle 1"/>
          <p:cNvSpPr/>
          <p:nvPr/>
        </p:nvSpPr>
        <p:spPr>
          <a:xfrm>
            <a:off x="1378423" y="1536449"/>
            <a:ext cx="10174405" cy="4401205"/>
          </a:xfrm>
          <a:prstGeom prst="rect">
            <a:avLst/>
          </a:prstGeom>
        </p:spPr>
        <p:txBody>
          <a:bodyPr wrap="square">
            <a:spAutoFit/>
          </a:bodyPr>
          <a:lstStyle/>
          <a:p>
            <a:r>
              <a:rPr lang="en-US" sz="2800" b="0" i="0" dirty="0" smtClean="0">
                <a:effectLst/>
                <a:latin typeface="Ubuntu"/>
              </a:rPr>
              <a:t>HLC conducts an Assurance Review to determine whether an institution continues to meet the </a:t>
            </a:r>
            <a:r>
              <a:rPr lang="en-US" sz="2800" i="0" dirty="0" smtClean="0">
                <a:effectLst/>
                <a:latin typeface="Ubuntu"/>
              </a:rPr>
              <a:t>Criteria for Accreditation</a:t>
            </a:r>
            <a:r>
              <a:rPr lang="en-US" sz="2800" b="0" i="0" dirty="0" smtClean="0">
                <a:effectLst/>
                <a:latin typeface="Ubuntu"/>
              </a:rPr>
              <a:t>. </a:t>
            </a:r>
          </a:p>
          <a:p>
            <a:endParaRPr lang="en-US" sz="2800" b="0" i="0" dirty="0" smtClean="0">
              <a:effectLst/>
              <a:latin typeface="Ubuntu"/>
            </a:endParaRPr>
          </a:p>
          <a:p>
            <a:r>
              <a:rPr lang="en-US" sz="2800" b="0" i="0" dirty="0" smtClean="0">
                <a:effectLst/>
                <a:latin typeface="Ubuntu"/>
              </a:rPr>
              <a:t>On the Open Pathway, the Assurance Review is a part of the comprehensive evaluation that occurs in Year 10.</a:t>
            </a:r>
          </a:p>
          <a:p>
            <a:endParaRPr lang="en-US" sz="2800" dirty="0">
              <a:latin typeface="Ubuntu"/>
            </a:endParaRPr>
          </a:p>
          <a:p>
            <a:endParaRPr lang="en-US" sz="2800" dirty="0" smtClean="0">
              <a:latin typeface="Ubuntu"/>
            </a:endParaRPr>
          </a:p>
          <a:p>
            <a:r>
              <a:rPr lang="en-US" sz="2800" dirty="0" smtClean="0">
                <a:latin typeface="Ubuntu"/>
              </a:rPr>
              <a:t>A Year 10 comprehensive evaluation and site visit for ATU is…</a:t>
            </a:r>
          </a:p>
          <a:p>
            <a:endParaRPr lang="en-US" sz="2800" dirty="0" smtClean="0">
              <a:latin typeface="Ubuntu"/>
            </a:endParaRPr>
          </a:p>
          <a:p>
            <a:pPr algn="ctr"/>
            <a:r>
              <a:rPr lang="en-US" sz="2800" dirty="0" smtClean="0">
                <a:latin typeface="Ubuntu"/>
              </a:rPr>
              <a:t>NOVEMBER 9-10, 2020</a:t>
            </a:r>
            <a:endParaRPr lang="en-US" sz="2800" dirty="0"/>
          </a:p>
        </p:txBody>
      </p:sp>
    </p:spTree>
    <p:extLst>
      <p:ext uri="{BB962C8B-B14F-4D97-AF65-F5344CB8AC3E}">
        <p14:creationId xmlns:p14="http://schemas.microsoft.com/office/powerpoint/2010/main" val="869432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lum bright="70000" contrast="-70000"/>
            <a:extLst>
              <a:ext uri="{BEBA8EAE-BF5A-486C-A8C5-ECC9F3942E4B}">
                <a14:imgProps xmlns:a14="http://schemas.microsoft.com/office/drawing/2010/main">
                  <a14:imgLayer r:embed="rId4">
                    <a14:imgEffect>
                      <a14:saturation sat="66000"/>
                    </a14:imgEffect>
                  </a14:imgLayer>
                </a14:imgProps>
              </a:ext>
              <a:ext uri="{28A0092B-C50C-407E-A947-70E740481C1C}">
                <a14:useLocalDpi xmlns:a14="http://schemas.microsoft.com/office/drawing/2010/main" val="0"/>
              </a:ext>
            </a:extLst>
          </a:blip>
          <a:stretch>
            <a:fillRect/>
          </a:stretch>
        </p:blipFill>
        <p:spPr>
          <a:xfrm>
            <a:off x="1726441" y="286604"/>
            <a:ext cx="8703833" cy="6571396"/>
          </a:xfrm>
          <a:prstGeom prst="rect">
            <a:avLst/>
          </a:prstGeom>
          <a:effectLst>
            <a:reflection stA="0" endPos="65000" dist="50800" dir="5400000" sy="-100000" algn="bl" rotWithShape="0"/>
          </a:effectLst>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0"/>
            <a:ext cx="1463109" cy="1276066"/>
          </a:xfrm>
          <a:prstGeom prst="rect">
            <a:avLst/>
          </a:prstGeom>
        </p:spPr>
      </p:pic>
      <p:sp>
        <p:nvSpPr>
          <p:cNvPr id="2" name="Rectangle 1"/>
          <p:cNvSpPr/>
          <p:nvPr/>
        </p:nvSpPr>
        <p:spPr>
          <a:xfrm>
            <a:off x="1059586" y="1987633"/>
            <a:ext cx="10174405" cy="2246769"/>
          </a:xfrm>
          <a:prstGeom prst="rect">
            <a:avLst/>
          </a:prstGeom>
        </p:spPr>
        <p:txBody>
          <a:bodyPr wrap="square">
            <a:spAutoFit/>
          </a:bodyPr>
          <a:lstStyle/>
          <a:p>
            <a:r>
              <a:rPr lang="en-US" sz="2800" b="0" i="0" dirty="0" smtClean="0">
                <a:effectLst/>
                <a:latin typeface="Ubuntu"/>
              </a:rPr>
              <a:t>An HLC Peer Review Corps team has been assigned to ATU.</a:t>
            </a:r>
          </a:p>
          <a:p>
            <a:endParaRPr lang="en-US" sz="2800" dirty="0">
              <a:latin typeface="Ubuntu"/>
            </a:endParaRPr>
          </a:p>
          <a:p>
            <a:r>
              <a:rPr lang="en-US" sz="2800" dirty="0" smtClean="0">
                <a:latin typeface="Ubuntu"/>
              </a:rPr>
              <a:t>The visit will involve some number of team members on our campus, even if that means only one of the five team members visit campus and the rest are virtual (at this time).</a:t>
            </a:r>
            <a:endParaRPr lang="en-US" sz="2800" dirty="0"/>
          </a:p>
        </p:txBody>
      </p:sp>
    </p:spTree>
    <p:extLst>
      <p:ext uri="{BB962C8B-B14F-4D97-AF65-F5344CB8AC3E}">
        <p14:creationId xmlns:p14="http://schemas.microsoft.com/office/powerpoint/2010/main" val="228217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lum bright="70000" contrast="-70000"/>
            <a:extLst>
              <a:ext uri="{BEBA8EAE-BF5A-486C-A8C5-ECC9F3942E4B}">
                <a14:imgProps xmlns:a14="http://schemas.microsoft.com/office/drawing/2010/main">
                  <a14:imgLayer r:embed="rId4">
                    <a14:imgEffect>
                      <a14:saturation sat="66000"/>
                    </a14:imgEffect>
                  </a14:imgLayer>
                </a14:imgProps>
              </a:ext>
              <a:ext uri="{28A0092B-C50C-407E-A947-70E740481C1C}">
                <a14:useLocalDpi xmlns:a14="http://schemas.microsoft.com/office/drawing/2010/main" val="0"/>
              </a:ext>
            </a:extLst>
          </a:blip>
          <a:stretch>
            <a:fillRect/>
          </a:stretch>
        </p:blipFill>
        <p:spPr>
          <a:xfrm>
            <a:off x="1726441" y="286604"/>
            <a:ext cx="8703833" cy="6571396"/>
          </a:xfrm>
          <a:prstGeom prst="rect">
            <a:avLst/>
          </a:prstGeom>
          <a:effectLst>
            <a:reflection stA="0" endPos="65000" dist="50800" dir="5400000" sy="-100000" algn="bl" rotWithShape="0"/>
          </a:effectLst>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0"/>
            <a:ext cx="1463109" cy="1276066"/>
          </a:xfrm>
          <a:prstGeom prst="rect">
            <a:avLst/>
          </a:prstGeom>
        </p:spPr>
      </p:pic>
      <p:sp>
        <p:nvSpPr>
          <p:cNvPr id="2" name="Rectangle 1"/>
          <p:cNvSpPr/>
          <p:nvPr/>
        </p:nvSpPr>
        <p:spPr>
          <a:xfrm>
            <a:off x="475248" y="1734968"/>
            <a:ext cx="10797340" cy="3970318"/>
          </a:xfrm>
          <a:prstGeom prst="rect">
            <a:avLst/>
          </a:prstGeom>
        </p:spPr>
        <p:txBody>
          <a:bodyPr wrap="square">
            <a:spAutoFit/>
          </a:bodyPr>
          <a:lstStyle/>
          <a:p>
            <a:r>
              <a:rPr lang="en-US" sz="2800" b="0" i="0" dirty="0" smtClean="0">
                <a:effectLst/>
                <a:latin typeface="Ubuntu"/>
              </a:rPr>
              <a:t>Site Visit Overview</a:t>
            </a:r>
          </a:p>
          <a:p>
            <a:endParaRPr lang="en-US" sz="2800" b="0" i="0" dirty="0" smtClean="0">
              <a:effectLst/>
              <a:latin typeface="Ubuntu"/>
            </a:endParaRPr>
          </a:p>
          <a:p>
            <a:pPr marL="457200" indent="-457200">
              <a:buFont typeface="Arial" panose="020B0604020202020204" pitchFamily="34" charset="0"/>
              <a:buChar char="•"/>
            </a:pPr>
            <a:r>
              <a:rPr lang="en-US" sz="2800" dirty="0" smtClean="0">
                <a:latin typeface="Ubuntu"/>
              </a:rPr>
              <a:t>Meetings with various individuals, groups and databases as requested by HLC Peer Review Corps team</a:t>
            </a:r>
          </a:p>
          <a:p>
            <a:pPr marL="457200" indent="-457200">
              <a:buFont typeface="Arial" panose="020B0604020202020204" pitchFamily="34" charset="0"/>
              <a:buChar char="•"/>
            </a:pPr>
            <a:endParaRPr lang="en-US" sz="2800" dirty="0" smtClean="0">
              <a:latin typeface="Ubuntu"/>
            </a:endParaRPr>
          </a:p>
          <a:p>
            <a:pPr marL="457200" indent="-457200">
              <a:buFont typeface="Arial" panose="020B0604020202020204" pitchFamily="34" charset="0"/>
              <a:buChar char="•"/>
            </a:pPr>
            <a:r>
              <a:rPr lang="en-US" sz="2800" dirty="0" smtClean="0">
                <a:latin typeface="Ubuntu"/>
              </a:rPr>
              <a:t>Open Forums (criterion focused)</a:t>
            </a:r>
          </a:p>
          <a:p>
            <a:pPr marL="457200" indent="-457200">
              <a:buFont typeface="Arial" panose="020B0604020202020204" pitchFamily="34" charset="0"/>
              <a:buChar char="•"/>
            </a:pPr>
            <a:endParaRPr lang="en-US" sz="2800" dirty="0" smtClean="0">
              <a:latin typeface="Ubuntu"/>
            </a:endParaRPr>
          </a:p>
          <a:p>
            <a:pPr marL="457200" indent="-457200">
              <a:buFont typeface="Arial" panose="020B0604020202020204" pitchFamily="34" charset="0"/>
              <a:buChar char="•"/>
            </a:pPr>
            <a:r>
              <a:rPr lang="en-US" sz="2800" dirty="0" smtClean="0">
                <a:latin typeface="Ubuntu"/>
              </a:rPr>
              <a:t>Executive Summary (like a movie trailer, only for their final report)</a:t>
            </a:r>
            <a:endParaRPr lang="en-US" sz="2800" dirty="0"/>
          </a:p>
        </p:txBody>
      </p:sp>
    </p:spTree>
    <p:extLst>
      <p:ext uri="{BB962C8B-B14F-4D97-AF65-F5344CB8AC3E}">
        <p14:creationId xmlns:p14="http://schemas.microsoft.com/office/powerpoint/2010/main" val="24863564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lum bright="70000" contrast="-70000"/>
            <a:extLst>
              <a:ext uri="{BEBA8EAE-BF5A-486C-A8C5-ECC9F3942E4B}">
                <a14:imgProps xmlns:a14="http://schemas.microsoft.com/office/drawing/2010/main">
                  <a14:imgLayer r:embed="rId4">
                    <a14:imgEffect>
                      <a14:saturation sat="66000"/>
                    </a14:imgEffect>
                  </a14:imgLayer>
                </a14:imgProps>
              </a:ext>
              <a:ext uri="{28A0092B-C50C-407E-A947-70E740481C1C}">
                <a14:useLocalDpi xmlns:a14="http://schemas.microsoft.com/office/drawing/2010/main" val="0"/>
              </a:ext>
            </a:extLst>
          </a:blip>
          <a:stretch>
            <a:fillRect/>
          </a:stretch>
        </p:blipFill>
        <p:spPr>
          <a:xfrm>
            <a:off x="1726441" y="286604"/>
            <a:ext cx="8703833" cy="6571396"/>
          </a:xfrm>
          <a:prstGeom prst="rect">
            <a:avLst/>
          </a:prstGeom>
          <a:effectLst>
            <a:reflection stA="0" endPos="65000" dist="50800" dir="5400000" sy="-100000" algn="bl" rotWithShape="0"/>
          </a:effectLst>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0"/>
            <a:ext cx="1463109" cy="1276066"/>
          </a:xfrm>
          <a:prstGeom prst="rect">
            <a:avLst/>
          </a:prstGeom>
        </p:spPr>
      </p:pic>
      <p:sp>
        <p:nvSpPr>
          <p:cNvPr id="6" name="Rectangle 5"/>
          <p:cNvSpPr/>
          <p:nvPr/>
        </p:nvSpPr>
        <p:spPr>
          <a:xfrm>
            <a:off x="543487" y="1932860"/>
            <a:ext cx="10797340" cy="2246769"/>
          </a:xfrm>
          <a:prstGeom prst="rect">
            <a:avLst/>
          </a:prstGeom>
        </p:spPr>
        <p:txBody>
          <a:bodyPr wrap="square">
            <a:spAutoFit/>
          </a:bodyPr>
          <a:lstStyle/>
          <a:p>
            <a:r>
              <a:rPr lang="en-US" sz="2800" dirty="0" smtClean="0"/>
              <a:t>Criterion 1: Mission</a:t>
            </a:r>
          </a:p>
          <a:p>
            <a:endParaRPr lang="en-US" sz="2800" dirty="0"/>
          </a:p>
          <a:p>
            <a:r>
              <a:rPr lang="en-US" sz="2800" dirty="0" smtClean="0"/>
              <a:t>Have you read ATUs Assurance Argument?</a:t>
            </a:r>
          </a:p>
          <a:p>
            <a:endParaRPr lang="en-US" sz="2800" dirty="0" smtClean="0"/>
          </a:p>
          <a:p>
            <a:r>
              <a:rPr lang="en-US" sz="2800" dirty="0" smtClean="0"/>
              <a:t>What distinguishes ATU from neighboring institutions?</a:t>
            </a:r>
            <a:endParaRPr lang="en-US" sz="2800" dirty="0"/>
          </a:p>
        </p:txBody>
      </p:sp>
    </p:spTree>
    <p:extLst>
      <p:ext uri="{BB962C8B-B14F-4D97-AF65-F5344CB8AC3E}">
        <p14:creationId xmlns:p14="http://schemas.microsoft.com/office/powerpoint/2010/main" val="723689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lum bright="70000" contrast="-70000"/>
            <a:extLst>
              <a:ext uri="{BEBA8EAE-BF5A-486C-A8C5-ECC9F3942E4B}">
                <a14:imgProps xmlns:a14="http://schemas.microsoft.com/office/drawing/2010/main">
                  <a14:imgLayer r:embed="rId4">
                    <a14:imgEffect>
                      <a14:saturation sat="66000"/>
                    </a14:imgEffect>
                  </a14:imgLayer>
                </a14:imgProps>
              </a:ext>
              <a:ext uri="{28A0092B-C50C-407E-A947-70E740481C1C}">
                <a14:useLocalDpi xmlns:a14="http://schemas.microsoft.com/office/drawing/2010/main" val="0"/>
              </a:ext>
            </a:extLst>
          </a:blip>
          <a:stretch>
            <a:fillRect/>
          </a:stretch>
        </p:blipFill>
        <p:spPr>
          <a:xfrm>
            <a:off x="1726441" y="286604"/>
            <a:ext cx="8703833" cy="6571396"/>
          </a:xfrm>
          <a:prstGeom prst="rect">
            <a:avLst/>
          </a:prstGeom>
          <a:effectLst>
            <a:reflection stA="0" endPos="65000" dist="50800" dir="5400000" sy="-100000" algn="bl" rotWithShape="0"/>
          </a:effectLst>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0"/>
            <a:ext cx="1463109" cy="1276066"/>
          </a:xfrm>
          <a:prstGeom prst="rect">
            <a:avLst/>
          </a:prstGeom>
        </p:spPr>
      </p:pic>
      <p:sp>
        <p:nvSpPr>
          <p:cNvPr id="6" name="Rectangle 5"/>
          <p:cNvSpPr/>
          <p:nvPr/>
        </p:nvSpPr>
        <p:spPr>
          <a:xfrm>
            <a:off x="543487" y="1932860"/>
            <a:ext cx="10797340" cy="2677656"/>
          </a:xfrm>
          <a:prstGeom prst="rect">
            <a:avLst/>
          </a:prstGeom>
        </p:spPr>
        <p:txBody>
          <a:bodyPr wrap="square">
            <a:spAutoFit/>
          </a:bodyPr>
          <a:lstStyle/>
          <a:p>
            <a:r>
              <a:rPr lang="en-US" sz="2800" dirty="0" smtClean="0"/>
              <a:t>Criterion 2: Integrity &amp; Ethical Conduct</a:t>
            </a:r>
          </a:p>
          <a:p>
            <a:endParaRPr lang="en-US" sz="2800" dirty="0"/>
          </a:p>
          <a:p>
            <a:r>
              <a:rPr lang="en-US" sz="2800" dirty="0" smtClean="0"/>
              <a:t>In what ways is ATU committed to equal educational and employment opportunities?</a:t>
            </a:r>
          </a:p>
          <a:p>
            <a:endParaRPr lang="en-US" sz="2800" dirty="0"/>
          </a:p>
          <a:p>
            <a:r>
              <a:rPr lang="en-US" sz="2800" dirty="0" smtClean="0"/>
              <a:t>What opportunities do you have for professional development?</a:t>
            </a:r>
            <a:endParaRPr lang="en-US" sz="2800" dirty="0"/>
          </a:p>
        </p:txBody>
      </p:sp>
    </p:spTree>
    <p:extLst>
      <p:ext uri="{BB962C8B-B14F-4D97-AF65-F5344CB8AC3E}">
        <p14:creationId xmlns:p14="http://schemas.microsoft.com/office/powerpoint/2010/main" val="2652225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lum bright="70000" contrast="-70000"/>
            <a:extLst>
              <a:ext uri="{BEBA8EAE-BF5A-486C-A8C5-ECC9F3942E4B}">
                <a14:imgProps xmlns:a14="http://schemas.microsoft.com/office/drawing/2010/main">
                  <a14:imgLayer r:embed="rId4">
                    <a14:imgEffect>
                      <a14:saturation sat="66000"/>
                    </a14:imgEffect>
                  </a14:imgLayer>
                </a14:imgProps>
              </a:ext>
              <a:ext uri="{28A0092B-C50C-407E-A947-70E740481C1C}">
                <a14:useLocalDpi xmlns:a14="http://schemas.microsoft.com/office/drawing/2010/main" val="0"/>
              </a:ext>
            </a:extLst>
          </a:blip>
          <a:stretch>
            <a:fillRect/>
          </a:stretch>
        </p:blipFill>
        <p:spPr>
          <a:xfrm>
            <a:off x="1726441" y="286604"/>
            <a:ext cx="8703833" cy="6571396"/>
          </a:xfrm>
          <a:prstGeom prst="rect">
            <a:avLst/>
          </a:prstGeom>
          <a:effectLst>
            <a:reflection stA="0" endPos="65000" dist="50800" dir="5400000" sy="-100000" algn="bl" rotWithShape="0"/>
          </a:effectLst>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0"/>
            <a:ext cx="1463109" cy="1276066"/>
          </a:xfrm>
          <a:prstGeom prst="rect">
            <a:avLst/>
          </a:prstGeom>
        </p:spPr>
      </p:pic>
      <p:sp>
        <p:nvSpPr>
          <p:cNvPr id="6" name="Rectangle 5"/>
          <p:cNvSpPr/>
          <p:nvPr/>
        </p:nvSpPr>
        <p:spPr>
          <a:xfrm>
            <a:off x="543487" y="1932860"/>
            <a:ext cx="10797340" cy="4216539"/>
          </a:xfrm>
          <a:prstGeom prst="rect">
            <a:avLst/>
          </a:prstGeom>
        </p:spPr>
        <p:txBody>
          <a:bodyPr wrap="square">
            <a:spAutoFit/>
          </a:bodyPr>
          <a:lstStyle/>
          <a:p>
            <a:r>
              <a:rPr lang="en-US" sz="2800" dirty="0" smtClean="0"/>
              <a:t>Criterion 3: Teaching &amp; Learning</a:t>
            </a:r>
          </a:p>
          <a:p>
            <a:endParaRPr lang="en-US" sz="2800" dirty="0" smtClean="0"/>
          </a:p>
          <a:p>
            <a:r>
              <a:rPr lang="en-US" sz="2800" dirty="0" smtClean="0"/>
              <a:t>3.A.3. </a:t>
            </a:r>
            <a:r>
              <a:rPr lang="en-US" sz="2400" dirty="0"/>
              <a:t>The institution’s program quality and learning goals are consistent across all modes of delivery and all locations (on the main campus, at additional locations, by distance delivery, as dual credit, through contractual or </a:t>
            </a:r>
            <a:r>
              <a:rPr lang="en-US" sz="2400" dirty="0" err="1"/>
              <a:t>consortial</a:t>
            </a:r>
            <a:r>
              <a:rPr lang="en-US" sz="2400" dirty="0"/>
              <a:t> arrangements, or any other modality</a:t>
            </a:r>
            <a:r>
              <a:rPr lang="en-US" sz="2400" dirty="0" smtClean="0"/>
              <a:t>).</a:t>
            </a:r>
          </a:p>
          <a:p>
            <a:endParaRPr lang="en-US" sz="3600" dirty="0"/>
          </a:p>
          <a:p>
            <a:r>
              <a:rPr lang="en-US" sz="2400" dirty="0"/>
              <a:t>Does your department offer courses or programs via distance education? If so, how does your department ensure the quality of the curriculum?</a:t>
            </a:r>
          </a:p>
          <a:p>
            <a:endParaRPr lang="en-US" sz="2800" dirty="0"/>
          </a:p>
        </p:txBody>
      </p:sp>
    </p:spTree>
    <p:extLst>
      <p:ext uri="{BB962C8B-B14F-4D97-AF65-F5344CB8AC3E}">
        <p14:creationId xmlns:p14="http://schemas.microsoft.com/office/powerpoint/2010/main" val="1790476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lum bright="70000" contrast="-70000"/>
            <a:extLst>
              <a:ext uri="{BEBA8EAE-BF5A-486C-A8C5-ECC9F3942E4B}">
                <a14:imgProps xmlns:a14="http://schemas.microsoft.com/office/drawing/2010/main">
                  <a14:imgLayer r:embed="rId4">
                    <a14:imgEffect>
                      <a14:saturation sat="66000"/>
                    </a14:imgEffect>
                  </a14:imgLayer>
                </a14:imgProps>
              </a:ext>
              <a:ext uri="{28A0092B-C50C-407E-A947-70E740481C1C}">
                <a14:useLocalDpi xmlns:a14="http://schemas.microsoft.com/office/drawing/2010/main" val="0"/>
              </a:ext>
            </a:extLst>
          </a:blip>
          <a:stretch>
            <a:fillRect/>
          </a:stretch>
        </p:blipFill>
        <p:spPr>
          <a:xfrm>
            <a:off x="1726441" y="286604"/>
            <a:ext cx="8703833" cy="6571396"/>
          </a:xfrm>
          <a:prstGeom prst="rect">
            <a:avLst/>
          </a:prstGeom>
          <a:effectLst>
            <a:reflection stA="0" endPos="65000" dist="50800" dir="5400000" sy="-100000" algn="bl" rotWithShape="0"/>
          </a:effectLst>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0"/>
            <a:ext cx="1463109" cy="1276066"/>
          </a:xfrm>
          <a:prstGeom prst="rect">
            <a:avLst/>
          </a:prstGeom>
        </p:spPr>
      </p:pic>
    </p:spTree>
    <p:extLst>
      <p:ext uri="{BB962C8B-B14F-4D97-AF65-F5344CB8AC3E}">
        <p14:creationId xmlns:p14="http://schemas.microsoft.com/office/powerpoint/2010/main" val="9299391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lum bright="70000" contrast="-70000"/>
            <a:extLst>
              <a:ext uri="{BEBA8EAE-BF5A-486C-A8C5-ECC9F3942E4B}">
                <a14:imgProps xmlns:a14="http://schemas.microsoft.com/office/drawing/2010/main">
                  <a14:imgLayer r:embed="rId4">
                    <a14:imgEffect>
                      <a14:saturation sat="66000"/>
                    </a14:imgEffect>
                  </a14:imgLayer>
                </a14:imgProps>
              </a:ext>
              <a:ext uri="{28A0092B-C50C-407E-A947-70E740481C1C}">
                <a14:useLocalDpi xmlns:a14="http://schemas.microsoft.com/office/drawing/2010/main" val="0"/>
              </a:ext>
            </a:extLst>
          </a:blip>
          <a:stretch>
            <a:fillRect/>
          </a:stretch>
        </p:blipFill>
        <p:spPr>
          <a:xfrm>
            <a:off x="1726441" y="286604"/>
            <a:ext cx="8703833" cy="6571396"/>
          </a:xfrm>
          <a:prstGeom prst="rect">
            <a:avLst/>
          </a:prstGeom>
          <a:effectLst>
            <a:reflection stA="0" endPos="65000" dist="50800" dir="5400000" sy="-100000" algn="bl" rotWithShape="0"/>
          </a:effectLst>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0"/>
            <a:ext cx="1463109" cy="1276066"/>
          </a:xfrm>
          <a:prstGeom prst="rect">
            <a:avLst/>
          </a:prstGeom>
        </p:spPr>
      </p:pic>
      <p:sp>
        <p:nvSpPr>
          <p:cNvPr id="2" name="Rectangle 1"/>
          <p:cNvSpPr/>
          <p:nvPr/>
        </p:nvSpPr>
        <p:spPr>
          <a:xfrm>
            <a:off x="475248" y="1734968"/>
            <a:ext cx="10797340" cy="3970318"/>
          </a:xfrm>
          <a:prstGeom prst="rect">
            <a:avLst/>
          </a:prstGeom>
        </p:spPr>
        <p:txBody>
          <a:bodyPr wrap="square">
            <a:spAutoFit/>
          </a:bodyPr>
          <a:lstStyle/>
          <a:p>
            <a:r>
              <a:rPr lang="en-US" sz="2800" b="0" i="0" dirty="0" smtClean="0">
                <a:effectLst/>
                <a:latin typeface="Ubuntu"/>
              </a:rPr>
              <a:t>Site Visit Overview</a:t>
            </a:r>
          </a:p>
          <a:p>
            <a:endParaRPr lang="en-US" sz="2800" b="0" i="0" dirty="0" smtClean="0">
              <a:effectLst/>
              <a:latin typeface="Ubuntu"/>
            </a:endParaRPr>
          </a:p>
          <a:p>
            <a:pPr marL="457200" indent="-457200">
              <a:buFont typeface="Arial" panose="020B0604020202020204" pitchFamily="34" charset="0"/>
              <a:buChar char="•"/>
            </a:pPr>
            <a:r>
              <a:rPr lang="en-US" sz="2800" dirty="0" smtClean="0">
                <a:latin typeface="Ubuntu"/>
              </a:rPr>
              <a:t>Meetings with various individuals, groups and databases as requested by HLC Peer Review Corps team</a:t>
            </a:r>
          </a:p>
          <a:p>
            <a:pPr marL="457200" indent="-457200">
              <a:buFont typeface="Arial" panose="020B0604020202020204" pitchFamily="34" charset="0"/>
              <a:buChar char="•"/>
            </a:pPr>
            <a:endParaRPr lang="en-US" sz="2800" dirty="0" smtClean="0">
              <a:latin typeface="Ubuntu"/>
            </a:endParaRPr>
          </a:p>
          <a:p>
            <a:pPr marL="457200" indent="-457200">
              <a:buFont typeface="Arial" panose="020B0604020202020204" pitchFamily="34" charset="0"/>
              <a:buChar char="•"/>
            </a:pPr>
            <a:r>
              <a:rPr lang="en-US" sz="2800" dirty="0" smtClean="0">
                <a:latin typeface="Ubuntu"/>
              </a:rPr>
              <a:t>Open Forums (criterion focused)</a:t>
            </a:r>
          </a:p>
          <a:p>
            <a:pPr marL="457200" indent="-457200">
              <a:buFont typeface="Arial" panose="020B0604020202020204" pitchFamily="34" charset="0"/>
              <a:buChar char="•"/>
            </a:pPr>
            <a:endParaRPr lang="en-US" sz="2800" dirty="0" smtClean="0">
              <a:latin typeface="Ubuntu"/>
            </a:endParaRPr>
          </a:p>
          <a:p>
            <a:pPr marL="457200" indent="-457200">
              <a:buFont typeface="Arial" panose="020B0604020202020204" pitchFamily="34" charset="0"/>
              <a:buChar char="•"/>
            </a:pPr>
            <a:r>
              <a:rPr lang="en-US" sz="2800" dirty="0" smtClean="0">
                <a:latin typeface="Ubuntu"/>
              </a:rPr>
              <a:t>Executive Summary (like a movie trailer, only for their final report)</a:t>
            </a:r>
            <a:endParaRPr lang="en-US" sz="2800" dirty="0"/>
          </a:p>
        </p:txBody>
      </p:sp>
    </p:spTree>
    <p:extLst>
      <p:ext uri="{BB962C8B-B14F-4D97-AF65-F5344CB8AC3E}">
        <p14:creationId xmlns:p14="http://schemas.microsoft.com/office/powerpoint/2010/main" val="39732569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1331</TotalTime>
  <Words>332</Words>
  <Application>Microsoft Office PowerPoint</Application>
  <PresentationFormat>Widescreen</PresentationFormat>
  <Paragraphs>58</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Ubuntu</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Jeff Robertson</dc:creator>
  <cp:lastModifiedBy>user</cp:lastModifiedBy>
  <cp:revision>34</cp:revision>
  <cp:lastPrinted>2020-08-13T16:39:35Z</cp:lastPrinted>
  <dcterms:created xsi:type="dcterms:W3CDTF">2020-08-13T16:03:05Z</dcterms:created>
  <dcterms:modified xsi:type="dcterms:W3CDTF">2020-08-17T16:04:38Z</dcterms:modified>
</cp:coreProperties>
</file>