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8" r:id="rId3"/>
    <p:sldId id="279" r:id="rId4"/>
    <p:sldId id="280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04"/>
  </p:normalViewPr>
  <p:slideViewPr>
    <p:cSldViewPr snapToGrid="0" snapToObjects="1">
      <p:cViewPr varScale="1">
        <p:scale>
          <a:sx n="114" d="100"/>
          <a:sy n="114" d="100"/>
        </p:scale>
        <p:origin x="152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442-A7AD-C046-9CBE-07FF3E7A3EB4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94A9-6E7D-F346-B301-1B7BF05F8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0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442-A7AD-C046-9CBE-07FF3E7A3EB4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94A9-6E7D-F346-B301-1B7BF05F8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391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442-A7AD-C046-9CBE-07FF3E7A3EB4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94A9-6E7D-F346-B301-1B7BF05F8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232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442-A7AD-C046-9CBE-07FF3E7A3EB4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94A9-6E7D-F346-B301-1B7BF05F8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651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442-A7AD-C046-9CBE-07FF3E7A3EB4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94A9-6E7D-F346-B301-1B7BF05F8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957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442-A7AD-C046-9CBE-07FF3E7A3EB4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94A9-6E7D-F346-B301-1B7BF05F8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659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442-A7AD-C046-9CBE-07FF3E7A3EB4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94A9-6E7D-F346-B301-1B7BF05F8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29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442-A7AD-C046-9CBE-07FF3E7A3EB4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94A9-6E7D-F346-B301-1B7BF05F8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5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442-A7AD-C046-9CBE-07FF3E7A3EB4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94A9-6E7D-F346-B301-1B7BF05F8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279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442-A7AD-C046-9CBE-07FF3E7A3EB4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94A9-6E7D-F346-B301-1B7BF05F8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65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442-A7AD-C046-9CBE-07FF3E7A3EB4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94A9-6E7D-F346-B301-1B7BF05F8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119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40442-A7AD-C046-9CBE-07FF3E7A3EB4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194A9-6E7D-F346-B301-1B7BF05F8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09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ulgur@at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helearner101.wordpress.com/2019/03/11/eds-131-module-1-andragogy-and-adult-learners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hriveglobal.com/stories/focus-on-the-why-instead-of-the-wha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24D54-5CC0-F143-B1FF-DA86F70EA1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ATU </a:t>
            </a:r>
            <a:br>
              <a:rPr lang="en-US" dirty="0"/>
            </a:br>
            <a:r>
              <a:rPr lang="en-US" dirty="0"/>
              <a:t>Blackboard Expectations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8F84D2-45EA-264E-A608-8ED3AA8438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Dr. Jeff Aulgur</a:t>
            </a:r>
          </a:p>
          <a:p>
            <a:r>
              <a:rPr lang="en-US" dirty="0">
                <a:hlinkClick r:id="rId2"/>
              </a:rPr>
              <a:t>jaulgur@atu.edu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54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57863-9E33-4168-8D6F-E96C6A153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constitutes interaction?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5988B-C9DC-4C91-9E02-ED022F060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Providing direct instruction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Assessing student work / providing feedback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Providing information or responding to questions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Facilitating a group discussion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656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AF754-4CE6-423C-BFB9-AAF7BD26C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 Repository – New School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16B199D-CEEA-4F6E-8403-2E9E876CD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1824" y="1322459"/>
            <a:ext cx="6990939" cy="421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64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68304-85D4-48CC-AB5D-7BBCE013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 Repository – Step 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A06DA6-5A54-45EC-BC07-C046DBA954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713548"/>
            <a:ext cx="7886700" cy="272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41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E2CC1-96D7-424A-AE84-63A99C34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760" y="731836"/>
            <a:ext cx="7886700" cy="1325563"/>
          </a:xfrm>
        </p:spPr>
        <p:txBody>
          <a:bodyPr/>
          <a:lstStyle/>
          <a:p>
            <a:r>
              <a:rPr lang="en-US" dirty="0"/>
              <a:t>Syllabus Repository – Step 3</a:t>
            </a:r>
            <a:br>
              <a:rPr lang="en-US" dirty="0"/>
            </a:br>
            <a:r>
              <a:rPr lang="en-US" dirty="0"/>
              <a:t>Note: Must be a PDF File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954EB4-7712-4002-9268-49084AEE8A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057399"/>
            <a:ext cx="7886700" cy="252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79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7C7B8-97E5-419D-87A2-B9D0F95CD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 Repository -  Step 4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65E22D-8F1C-4E16-BE7C-0D6529B806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700288"/>
            <a:ext cx="7886700" cy="303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26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685CB-FB7D-4E51-BC33-39FA37D61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 Repository – Step 5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9F15FD-8D9E-453C-B933-1EEE7574E7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003" y="1481676"/>
            <a:ext cx="67775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22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D9408-0CD3-4F69-A926-004B51A23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 Repository – Step 5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F0C112-765E-4288-9F88-FD718533B2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950" y="1456509"/>
            <a:ext cx="765409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06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45B41-4A6F-4812-B7FD-2A93ABADB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 Upload – Old School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E1E99BC-6ADD-423F-9BD2-EAE73E88DB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2694" y="1339064"/>
            <a:ext cx="302159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34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F2C31-825D-466B-8990-63C7796AE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 Upload – Old School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ECFE69-CC1A-422B-9ED3-444F5975CC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762" y="1481325"/>
            <a:ext cx="7886700" cy="369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2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AF8AB-55B6-4E0C-B6E7-2BFD24F4A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Schedule – Step 1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C0502E-D6AE-4DF5-ABCE-6D6AD7670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719" y="1392238"/>
            <a:ext cx="3352562" cy="478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79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110EE-83FB-4A75-ADBA-8BEAB64E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Blackboard Ally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34355FC-5B1E-4683-92B2-6AC282CCC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538" y="1549459"/>
            <a:ext cx="7886700" cy="375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12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D3A8F-C3B8-4CE9-8114-663704CB3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44892"/>
          </a:xfrm>
        </p:spPr>
        <p:txBody>
          <a:bodyPr/>
          <a:lstStyle/>
          <a:p>
            <a:r>
              <a:rPr lang="en-US" dirty="0"/>
              <a:t>Course Schedule – Step 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4A1D0B-B226-44FD-9D75-4DB0FC5CA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744" y="1284288"/>
            <a:ext cx="7784511" cy="489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93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40B49-E437-401F-9E47-3BAAD129E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and Virtual Office Hours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3FB3F5-E06C-46EE-8F69-E2A918C31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690689"/>
            <a:ext cx="7886700" cy="341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28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81FB0-0CA7-4C77-A36F-A872379F1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for 1: Announcements/Email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AF61CA-BD47-458B-8FA6-BB8E1C333C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2771" y="1519238"/>
            <a:ext cx="7158458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0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379E6-080C-45EA-A88F-9AB018A9C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for 1: Announcements/Email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C335D05-3B6F-468A-B95A-9F490302E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798" y="1517650"/>
            <a:ext cx="7482403" cy="465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31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31098-784C-41D0-8D8D-FCA1CB84C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I need a targeted email . .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830F4-A641-444B-8173-558734DD7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Follow these three steps: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Course Management (Left Hand Drop Down Menu)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Course Tools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Send Email</a:t>
            </a:r>
          </a:p>
        </p:txBody>
      </p:sp>
    </p:spTree>
    <p:extLst>
      <p:ext uri="{BB962C8B-B14F-4D97-AF65-F5344CB8AC3E}">
        <p14:creationId xmlns:p14="http://schemas.microsoft.com/office/powerpoint/2010/main" val="104698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7F587-F05D-43DB-A5CF-358B2EF8F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Targeted Email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927584-AF17-4978-BCE0-57502F56D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1262" y="1289559"/>
            <a:ext cx="3326316" cy="488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23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ACCC5-263C-4A46-B2A8-5940CACD6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send me the slide deck?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88EDC-94DC-407C-BD9B-DE6BC5B4B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44374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234B5D-A485-461D-96E8-6EDEE19B1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8625"/>
            <a:ext cx="9144000" cy="3680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2EBD52-05A9-434F-8552-C3D545C1FECA}"/>
              </a:ext>
            </a:extLst>
          </p:cNvPr>
          <p:cNvSpPr txBox="1"/>
          <p:nvPr/>
        </p:nvSpPr>
        <p:spPr>
          <a:xfrm>
            <a:off x="1988190" y="5385732"/>
            <a:ext cx="4563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https://www.atu.edu/cetl/afpandemicinfo.php</a:t>
            </a:r>
          </a:p>
        </p:txBody>
      </p:sp>
    </p:spTree>
    <p:extLst>
      <p:ext uri="{BB962C8B-B14F-4D97-AF65-F5344CB8AC3E}">
        <p14:creationId xmlns:p14="http://schemas.microsoft.com/office/powerpoint/2010/main" val="104173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8ECF6-2514-4A7C-B53B-62B9039A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90293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Transitioning to Teach Online (T2TOL)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BA73E3-F244-4FDE-B4DD-FDE7757C44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531409"/>
            <a:ext cx="7886700" cy="361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55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95DD8-4520-498A-A409-B0DDB127A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6338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6" name="Picture 2" descr="EDS 131: Module 1- Andragogy and Adult Learners | Angie's BES Learning  Journey">
            <a:extLst>
              <a:ext uri="{FF2B5EF4-FFF2-40B4-BE49-F238E27FC236}">
                <a16:creationId xmlns:a16="http://schemas.microsoft.com/office/drawing/2014/main" id="{5B2F75F1-544C-46C8-9944-88B069A99F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70" y="669167"/>
            <a:ext cx="6761526" cy="507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20F433-7105-4872-92F0-D0DF49C68127}"/>
              </a:ext>
            </a:extLst>
          </p:cNvPr>
          <p:cNvSpPr txBox="1"/>
          <p:nvPr/>
        </p:nvSpPr>
        <p:spPr>
          <a:xfrm>
            <a:off x="704675" y="5821959"/>
            <a:ext cx="8263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https://thelearner101.wordpress.com/2019/03/11/eds-131-module-1-andragogy-and-adult-learners/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37307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14E76-9E3B-40D0-A9F0-7ECB23CD8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Simon Sinek – Start with Why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F39685-76A2-454D-8CA2-2F6FFFD83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3332" y="1264355"/>
            <a:ext cx="6113513" cy="43236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87C0C7-B27C-49F6-AB6C-67F1341F0C80}"/>
              </a:ext>
            </a:extLst>
          </p:cNvPr>
          <p:cNvSpPr txBox="1"/>
          <p:nvPr/>
        </p:nvSpPr>
        <p:spPr>
          <a:xfrm>
            <a:off x="1124510" y="5610577"/>
            <a:ext cx="7048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https://thriveglobal.com/stories/focus-on-the-why-instead-of-the-what/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442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1AD90-4531-43E3-BD79-8BE30FC2D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Blackboard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0F17C-EC2C-416B-B9E7-C1B80144F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“Regular and Substantive” Interactions</a:t>
            </a:r>
          </a:p>
          <a:p>
            <a:r>
              <a:rPr lang="en-US" dirty="0"/>
              <a:t>Post your syllabus</a:t>
            </a:r>
          </a:p>
          <a:p>
            <a:pPr marL="0" indent="0">
              <a:buNone/>
            </a:pPr>
            <a:r>
              <a:rPr lang="en-US" dirty="0"/>
              <a:t>            1. New School: Banner Syllabus Repository</a:t>
            </a:r>
          </a:p>
          <a:p>
            <a:pPr marL="0" indent="0">
              <a:buNone/>
            </a:pPr>
            <a:r>
              <a:rPr lang="en-US" dirty="0"/>
              <a:t>            2. Old School: Post in Bb as an “item”</a:t>
            </a:r>
          </a:p>
          <a:p>
            <a:r>
              <a:rPr lang="en-US" dirty="0"/>
              <a:t>Post your course schedule</a:t>
            </a:r>
          </a:p>
          <a:p>
            <a:r>
              <a:rPr lang="en-US" dirty="0"/>
              <a:t>Contact Information and Virtual Office Hours</a:t>
            </a:r>
          </a:p>
          <a:p>
            <a:r>
              <a:rPr lang="en-US" dirty="0"/>
              <a:t>Announcement and Email via Blackboard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434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7F59F-50A5-4478-A316-7055E7E2F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“Regular and Substantive” Interaction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76CB7-055C-4644-8CA5-1966449AC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Differentiates between distance learning and correspondence education.</a:t>
            </a:r>
          </a:p>
          <a:p>
            <a:endParaRPr lang="en-US" dirty="0"/>
          </a:p>
          <a:p>
            <a:r>
              <a:rPr lang="en-US" dirty="0"/>
              <a:t>The Department of Education, to date, has not provided a clear and concise definition for “regular and substantive” interaction.</a:t>
            </a:r>
          </a:p>
          <a:p>
            <a:endParaRPr lang="en-US" dirty="0"/>
          </a:p>
          <a:p>
            <a:r>
              <a:rPr lang="en-US" dirty="0"/>
              <a:t>Distance education includes the internet, open broadcast, fiber optics, satellite or wireless communication devices.</a:t>
            </a:r>
          </a:p>
        </p:txBody>
      </p:sp>
    </p:spTree>
    <p:extLst>
      <p:ext uri="{BB962C8B-B14F-4D97-AF65-F5344CB8AC3E}">
        <p14:creationId xmlns:p14="http://schemas.microsoft.com/office/powerpoint/2010/main" val="483879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06509-ACA6-4426-9C65-C490F53B9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Okay, so what is your point?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BC7D36-A08F-41CA-91F7-54C627E5E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Simple answer: Title IV funding eligibility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Western Governors University (2017)</a:t>
            </a:r>
          </a:p>
          <a:p>
            <a:r>
              <a:rPr lang="en-US" dirty="0"/>
              <a:t>62% of students – one of 69 courses </a:t>
            </a:r>
          </a:p>
          <a:p>
            <a:r>
              <a:rPr lang="en-US" dirty="0"/>
              <a:t>Enrollment:  100,000 plus student</a:t>
            </a:r>
          </a:p>
          <a:p>
            <a:r>
              <a:rPr lang="en-US" dirty="0"/>
              <a:t>Audit called for $713 million federal aid payback</a:t>
            </a:r>
          </a:p>
          <a:p>
            <a:r>
              <a:rPr lang="en-US" dirty="0"/>
              <a:t>Eligibility for future financial aid (Title IV) </a:t>
            </a:r>
          </a:p>
        </p:txBody>
      </p:sp>
    </p:spTree>
    <p:extLst>
      <p:ext uri="{BB962C8B-B14F-4D97-AF65-F5344CB8AC3E}">
        <p14:creationId xmlns:p14="http://schemas.microsoft.com/office/powerpoint/2010/main" val="1658808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694C5-01F8-451B-B7C9-E4904C4DC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26521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“Regular and Substantive”:  4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355D1-E700-4303-BACC-02736830F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97686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Interaction initiated by the instructor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Initiation of interaction must be regular and pretty frequent (strive for weekly)</a:t>
            </a:r>
          </a:p>
          <a:p>
            <a:endParaRPr lang="en-US" dirty="0"/>
          </a:p>
          <a:p>
            <a:r>
              <a:rPr lang="en-US" dirty="0"/>
              <a:t>Interaction must be meaningful or of an academic nature</a:t>
            </a:r>
          </a:p>
          <a:p>
            <a:endParaRPr lang="en-US" dirty="0"/>
          </a:p>
          <a:p>
            <a:r>
              <a:rPr lang="en-US" dirty="0"/>
              <a:t>Interaction initiated by qualified academic faculty</a:t>
            </a:r>
          </a:p>
        </p:txBody>
      </p:sp>
    </p:spTree>
    <p:extLst>
      <p:ext uri="{BB962C8B-B14F-4D97-AF65-F5344CB8AC3E}">
        <p14:creationId xmlns:p14="http://schemas.microsoft.com/office/powerpoint/2010/main" val="2166536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U Standard Template 2020" id="{41E24B64-2EDC-8A45-B059-B857E4C36885}" vid="{299577CD-F2BE-EA46-8499-8CBA595E56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ATU Standard Template 2020</Template>
  <TotalTime>90</TotalTime>
  <Words>399</Words>
  <Application>Microsoft Office PowerPoint</Application>
  <PresentationFormat>On-screen Show (4:3)</PresentationFormat>
  <Paragraphs>70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Office Theme</vt:lpstr>
      <vt:lpstr>ATU  Blackboard Expectations</vt:lpstr>
      <vt:lpstr>Blackboard Ally</vt:lpstr>
      <vt:lpstr>Transitioning to Teach Online (T2TOL)</vt:lpstr>
      <vt:lpstr>PowerPoint Presentation</vt:lpstr>
      <vt:lpstr>Simon Sinek – Start with Why</vt:lpstr>
      <vt:lpstr>Blackboard Expectations</vt:lpstr>
      <vt:lpstr>“Regular and Substantive” Interaction</vt:lpstr>
      <vt:lpstr>Okay, so what is your point?</vt:lpstr>
      <vt:lpstr>“Regular and Substantive”:  4 Elements</vt:lpstr>
      <vt:lpstr>What constitutes interaction?</vt:lpstr>
      <vt:lpstr>Syllabus Repository – New School</vt:lpstr>
      <vt:lpstr>Syllabus Repository – Step 2</vt:lpstr>
      <vt:lpstr>Syllabus Repository – Step 3 Note: Must be a PDF File</vt:lpstr>
      <vt:lpstr>Syllabus Repository -  Step 4</vt:lpstr>
      <vt:lpstr>Syllabus Repository – Step 5</vt:lpstr>
      <vt:lpstr>Syllabus Repository – Step 5</vt:lpstr>
      <vt:lpstr>Syllabus Upload – Old School</vt:lpstr>
      <vt:lpstr>Syllabus Upload – Old School</vt:lpstr>
      <vt:lpstr>Course Schedule – Step 1</vt:lpstr>
      <vt:lpstr>Course Schedule – Step 2</vt:lpstr>
      <vt:lpstr>Contact and Virtual Office Hours</vt:lpstr>
      <vt:lpstr>2 for 1: Announcements/Email</vt:lpstr>
      <vt:lpstr>2 for 1: Announcements/Email</vt:lpstr>
      <vt:lpstr>But I need a targeted email . . . </vt:lpstr>
      <vt:lpstr>Targeted Email</vt:lpstr>
      <vt:lpstr>Can you send me the slide deck?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Aulgur</dc:creator>
  <cp:lastModifiedBy>Jeff Aulgur</cp:lastModifiedBy>
  <cp:revision>13</cp:revision>
  <dcterms:created xsi:type="dcterms:W3CDTF">2020-08-13T20:39:47Z</dcterms:created>
  <dcterms:modified xsi:type="dcterms:W3CDTF">2020-08-14T13:00:23Z</dcterms:modified>
</cp:coreProperties>
</file>