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grandir" panose="020B0604020202020204" charset="0"/>
      <p:regular r:id="rId21"/>
    </p:embeddedFont>
    <p:embeddedFont>
      <p:font typeface="Amaranth" panose="020B0604020202020204" charset="0"/>
      <p:regular r:id="rId22"/>
    </p:embeddedFont>
    <p:embeddedFont>
      <p:font typeface="Anton" panose="020B0604020202020204" charset="0"/>
      <p:regular r:id="rId23"/>
    </p:embeddedFont>
    <p:embeddedFont>
      <p:font typeface="Archivo Black" panose="020B0604020202020204" charset="0"/>
      <p:regular r:id="rId24"/>
    </p:embeddedFont>
    <p:embeddedFont>
      <p:font typeface="Calibri" panose="020F0502020204030204" pitchFamily="34" charset="0"/>
      <p:regular r:id="rId25"/>
      <p:bold r:id="rId26"/>
      <p:italic r:id="rId27"/>
      <p:boldItalic r:id="rId28"/>
    </p:embeddedFont>
    <p:embeddedFont>
      <p:font typeface="Cooper Hewitt" panose="020B0604020202020204" charset="0"/>
      <p:regular r:id="rId29"/>
    </p:embeddedFont>
    <p:embeddedFont>
      <p:font typeface="Horizon" panose="020B0604020202020204" charset="0"/>
      <p:regular r:id="rId30"/>
    </p:embeddedFont>
    <p:embeddedFont>
      <p:font typeface="Kollektif" panose="020B0604020202020204" charset="0"/>
      <p:regular r:id="rId31"/>
    </p:embeddedFont>
    <p:embeddedFont>
      <p:font typeface="Libre Baskerville" panose="020B0604020202020204" charset="0"/>
      <p:regular r:id="rId32"/>
    </p:embeddedFont>
    <p:embeddedFont>
      <p:font typeface="Noto Serif" panose="020B0604020202020204" charset="0"/>
      <p:regular r:id="rId33"/>
    </p:embeddedFont>
    <p:embeddedFont>
      <p:font typeface="Public Sans" panose="020B0604020202020204" charset="0"/>
      <p:regular r:id="rId34"/>
      <p:bold r:id="rId35"/>
      <p:italic r:id="rId36"/>
      <p:boldItalic r:id="rId37"/>
    </p:embeddedFont>
    <p:embeddedFont>
      <p:font typeface="Public Sans Bold" panose="020B0604020202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8031"/>
        </a:solidFill>
        <a:effectLst/>
      </p:bgPr>
    </p:bg>
    <p:spTree>
      <p:nvGrpSpPr>
        <p:cNvPr id="1" name=""/>
        <p:cNvGrpSpPr/>
        <p:nvPr/>
      </p:nvGrpSpPr>
      <p:grpSpPr>
        <a:xfrm>
          <a:off x="0" y="0"/>
          <a:ext cx="0" cy="0"/>
          <a:chOff x="0" y="0"/>
          <a:chExt cx="0" cy="0"/>
        </a:xfrm>
      </p:grpSpPr>
      <p:sp>
        <p:nvSpPr>
          <p:cNvPr id="2" name="AutoShape 2"/>
          <p:cNvSpPr/>
          <p:nvPr/>
        </p:nvSpPr>
        <p:spPr>
          <a:xfrm rot="5400000">
            <a:off x="9061764" y="5047356"/>
            <a:ext cx="10391351" cy="0"/>
          </a:xfrm>
          <a:prstGeom prst="line">
            <a:avLst/>
          </a:prstGeom>
          <a:ln w="9525" cap="rnd">
            <a:solidFill>
              <a:srgbClr val="000000"/>
            </a:solidFill>
            <a:prstDash val="solid"/>
            <a:headEnd type="none" w="sm" len="sm"/>
            <a:tailEnd type="none" w="sm" len="sm"/>
          </a:ln>
        </p:spPr>
      </p:sp>
      <p:grpSp>
        <p:nvGrpSpPr>
          <p:cNvPr id="3" name="Group 3"/>
          <p:cNvGrpSpPr/>
          <p:nvPr/>
        </p:nvGrpSpPr>
        <p:grpSpPr>
          <a:xfrm>
            <a:off x="1028700" y="5561171"/>
            <a:ext cx="12679643" cy="3795544"/>
            <a:chOff x="0" y="-9525"/>
            <a:chExt cx="16906191" cy="5060724"/>
          </a:xfrm>
        </p:grpSpPr>
        <p:sp>
          <p:nvSpPr>
            <p:cNvPr id="4" name="TextBox 4"/>
            <p:cNvSpPr txBox="1"/>
            <p:nvPr/>
          </p:nvSpPr>
          <p:spPr>
            <a:xfrm>
              <a:off x="0" y="-9525"/>
              <a:ext cx="16906191" cy="3209925"/>
            </a:xfrm>
            <a:prstGeom prst="rect">
              <a:avLst/>
            </a:prstGeom>
          </p:spPr>
          <p:txBody>
            <a:bodyPr lIns="0" tIns="0" rIns="0" bIns="0" rtlCol="0" anchor="t">
              <a:spAutoFit/>
            </a:bodyPr>
            <a:lstStyle/>
            <a:p>
              <a:pPr algn="ctr">
                <a:lnSpc>
                  <a:spcPts val="9480"/>
                </a:lnSpc>
              </a:pPr>
              <a:r>
                <a:rPr lang="en-US" sz="7900">
                  <a:solidFill>
                    <a:srgbClr val="000000"/>
                  </a:solidFill>
                  <a:latin typeface="Anton"/>
                </a:rPr>
                <a:t>Weathering the Storm </a:t>
              </a:r>
            </a:p>
            <a:p>
              <a:pPr algn="ctr">
                <a:lnSpc>
                  <a:spcPts val="9480"/>
                </a:lnSpc>
              </a:pPr>
              <a:r>
                <a:rPr lang="en-US" sz="7900">
                  <a:solidFill>
                    <a:srgbClr val="000000"/>
                  </a:solidFill>
                  <a:latin typeface="Anton"/>
                </a:rPr>
                <a:t>After It Passes</a:t>
              </a:r>
            </a:p>
          </p:txBody>
        </p:sp>
        <p:sp>
          <p:nvSpPr>
            <p:cNvPr id="5" name="TextBox 5"/>
            <p:cNvSpPr txBox="1"/>
            <p:nvPr/>
          </p:nvSpPr>
          <p:spPr>
            <a:xfrm>
              <a:off x="0" y="3481282"/>
              <a:ext cx="16371215" cy="1569917"/>
            </a:xfrm>
            <a:prstGeom prst="rect">
              <a:avLst/>
            </a:prstGeom>
          </p:spPr>
          <p:txBody>
            <a:bodyPr lIns="0" tIns="0" rIns="0" bIns="0" rtlCol="0" anchor="t">
              <a:spAutoFit/>
            </a:bodyPr>
            <a:lstStyle/>
            <a:p>
              <a:pPr marL="0" lvl="0" indent="0" algn="l">
                <a:lnSpc>
                  <a:spcPts val="4759"/>
                </a:lnSpc>
                <a:spcBef>
                  <a:spcPct val="0"/>
                </a:spcBef>
              </a:pPr>
              <a:r>
                <a:rPr lang="en-US" sz="3399" dirty="0">
                  <a:solidFill>
                    <a:srgbClr val="000000"/>
                  </a:solidFill>
                  <a:latin typeface="Public Sans"/>
                </a:rPr>
                <a:t>Understanding Crisis Fatigue/Stress &amp; How These Impacts Affects EM Staff and Those Supporting Survivors</a:t>
              </a:r>
            </a:p>
          </p:txBody>
        </p:sp>
      </p:grpSp>
      <p:grpSp>
        <p:nvGrpSpPr>
          <p:cNvPr id="6" name="Group 6"/>
          <p:cNvGrpSpPr/>
          <p:nvPr/>
        </p:nvGrpSpPr>
        <p:grpSpPr>
          <a:xfrm>
            <a:off x="13708343" y="5492791"/>
            <a:ext cx="4779332" cy="4238093"/>
            <a:chOff x="0" y="-9525"/>
            <a:chExt cx="6372443" cy="5650789"/>
          </a:xfrm>
        </p:grpSpPr>
        <p:sp>
          <p:nvSpPr>
            <p:cNvPr id="7" name="AutoShape 7"/>
            <p:cNvSpPr/>
            <p:nvPr/>
          </p:nvSpPr>
          <p:spPr>
            <a:xfrm>
              <a:off x="0" y="3283374"/>
              <a:ext cx="6372443" cy="0"/>
            </a:xfrm>
            <a:prstGeom prst="line">
              <a:avLst/>
            </a:prstGeom>
            <a:ln w="15077" cap="rnd">
              <a:solidFill>
                <a:srgbClr val="000000"/>
              </a:solidFill>
              <a:prstDash val="solid"/>
              <a:headEnd type="none" w="sm" len="sm"/>
              <a:tailEnd type="none" w="sm" len="sm"/>
            </a:ln>
          </p:spPr>
        </p:sp>
        <p:sp>
          <p:nvSpPr>
            <p:cNvPr id="8" name="TextBox 8"/>
            <p:cNvSpPr txBox="1"/>
            <p:nvPr/>
          </p:nvSpPr>
          <p:spPr>
            <a:xfrm>
              <a:off x="954561" y="-9525"/>
              <a:ext cx="4651119" cy="823690"/>
            </a:xfrm>
            <a:prstGeom prst="rect">
              <a:avLst/>
            </a:prstGeom>
          </p:spPr>
          <p:txBody>
            <a:bodyPr lIns="0" tIns="0" rIns="0" bIns="0" rtlCol="0" anchor="t">
              <a:spAutoFit/>
            </a:bodyPr>
            <a:lstStyle/>
            <a:p>
              <a:pPr>
                <a:lnSpc>
                  <a:spcPts val="2421"/>
                </a:lnSpc>
              </a:pPr>
              <a:r>
                <a:rPr lang="en-US" sz="2018">
                  <a:solidFill>
                    <a:srgbClr val="000000"/>
                  </a:solidFill>
                  <a:latin typeface="Public Sans Bold"/>
                </a:rPr>
                <a:t>Rubby W. Douglas, </a:t>
              </a:r>
            </a:p>
            <a:p>
              <a:pPr>
                <a:lnSpc>
                  <a:spcPts val="2421"/>
                </a:lnSpc>
              </a:pPr>
              <a:r>
                <a:rPr lang="en-US" sz="2018">
                  <a:solidFill>
                    <a:srgbClr val="000000"/>
                  </a:solidFill>
                  <a:latin typeface="Public Sans Bold"/>
                </a:rPr>
                <a:t>LCSW-BACS</a:t>
              </a:r>
            </a:p>
          </p:txBody>
        </p:sp>
        <p:sp>
          <p:nvSpPr>
            <p:cNvPr id="9" name="TextBox 9"/>
            <p:cNvSpPr txBox="1"/>
            <p:nvPr/>
          </p:nvSpPr>
          <p:spPr>
            <a:xfrm>
              <a:off x="954561" y="967123"/>
              <a:ext cx="4651119" cy="1685925"/>
            </a:xfrm>
            <a:prstGeom prst="rect">
              <a:avLst/>
            </a:prstGeom>
          </p:spPr>
          <p:txBody>
            <a:bodyPr lIns="0" tIns="0" rIns="0" bIns="0" rtlCol="0" anchor="t">
              <a:spAutoFit/>
            </a:bodyPr>
            <a:lstStyle/>
            <a:p>
              <a:pPr>
                <a:lnSpc>
                  <a:spcPts val="2489"/>
                </a:lnSpc>
              </a:pPr>
              <a:r>
                <a:rPr lang="en-US" sz="2074">
                  <a:solidFill>
                    <a:srgbClr val="000000"/>
                  </a:solidFill>
                  <a:latin typeface="Public Sans"/>
                </a:rPr>
                <a:t>Section Chief Preparedness</a:t>
              </a:r>
            </a:p>
            <a:p>
              <a:pPr>
                <a:lnSpc>
                  <a:spcPts val="2489"/>
                </a:lnSpc>
              </a:pPr>
              <a:r>
                <a:rPr lang="en-US" sz="2074">
                  <a:solidFill>
                    <a:srgbClr val="000000"/>
                  </a:solidFill>
                  <a:latin typeface="Public Sans Bold"/>
                </a:rPr>
                <a:t>Governor's Office of Homeland Security &amp; Emergency Preparedness</a:t>
              </a:r>
            </a:p>
          </p:txBody>
        </p:sp>
        <p:sp>
          <p:nvSpPr>
            <p:cNvPr id="10" name="TextBox 10"/>
            <p:cNvSpPr txBox="1"/>
            <p:nvPr/>
          </p:nvSpPr>
          <p:spPr>
            <a:xfrm>
              <a:off x="954561" y="3845902"/>
              <a:ext cx="5253248" cy="1795362"/>
            </a:xfrm>
            <a:prstGeom prst="rect">
              <a:avLst/>
            </a:prstGeom>
          </p:spPr>
          <p:txBody>
            <a:bodyPr wrap="square" lIns="0" tIns="0" rIns="0" bIns="0" rtlCol="0" anchor="t">
              <a:spAutoFit/>
            </a:bodyPr>
            <a:lstStyle/>
            <a:p>
              <a:pPr>
                <a:lnSpc>
                  <a:spcPts val="3542"/>
                </a:lnSpc>
              </a:pPr>
              <a:r>
                <a:rPr lang="en-US" sz="2530" b="1">
                  <a:solidFill>
                    <a:srgbClr val="000000"/>
                  </a:solidFill>
                  <a:latin typeface="Public Sans"/>
                </a:rPr>
                <a:t>FEMA Region VI</a:t>
              </a:r>
            </a:p>
            <a:p>
              <a:pPr>
                <a:lnSpc>
                  <a:spcPts val="3542"/>
                </a:lnSpc>
              </a:pPr>
              <a:r>
                <a:rPr lang="en-US" sz="2530" b="1" dirty="0">
                  <a:solidFill>
                    <a:srgbClr val="000000"/>
                  </a:solidFill>
                  <a:latin typeface="Public Sans"/>
                </a:rPr>
                <a:t>Higher Ed. Collaborative</a:t>
              </a:r>
            </a:p>
            <a:p>
              <a:pPr>
                <a:lnSpc>
                  <a:spcPts val="3542"/>
                </a:lnSpc>
              </a:pPr>
              <a:r>
                <a:rPr lang="en-US" sz="2530" dirty="0">
                  <a:solidFill>
                    <a:srgbClr val="000000"/>
                  </a:solidFill>
                  <a:latin typeface="Public Sans"/>
                </a:rPr>
                <a:t>4/12/2023</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270" r="5270"/>
          <a:stretch>
            <a:fillRect/>
          </a:stretch>
        </p:blipFill>
        <p:spPr>
          <a:xfrm>
            <a:off x="7317316" y="6174222"/>
            <a:ext cx="6368911" cy="3986887"/>
          </a:xfrm>
          <a:prstGeom prst="rect">
            <a:avLst/>
          </a:prstGeom>
        </p:spPr>
      </p:pic>
      <p:pic>
        <p:nvPicPr>
          <p:cNvPr id="3" name="Picture 3"/>
          <p:cNvPicPr>
            <a:picLocks noChangeAspect="1"/>
          </p:cNvPicPr>
          <p:nvPr/>
        </p:nvPicPr>
        <p:blipFill>
          <a:blip r:embed="rId3"/>
          <a:srcRect r="7548"/>
          <a:stretch>
            <a:fillRect/>
          </a:stretch>
        </p:blipFill>
        <p:spPr>
          <a:xfrm>
            <a:off x="188899" y="269009"/>
            <a:ext cx="5698093" cy="4101420"/>
          </a:xfrm>
          <a:prstGeom prst="rect">
            <a:avLst/>
          </a:prstGeom>
        </p:spPr>
      </p:pic>
      <p:pic>
        <p:nvPicPr>
          <p:cNvPr id="4" name="Picture 4"/>
          <p:cNvPicPr>
            <a:picLocks noChangeAspect="1"/>
          </p:cNvPicPr>
          <p:nvPr/>
        </p:nvPicPr>
        <p:blipFill>
          <a:blip r:embed="rId4"/>
          <a:srcRect l="6248"/>
          <a:stretch>
            <a:fillRect/>
          </a:stretch>
        </p:blipFill>
        <p:spPr>
          <a:xfrm>
            <a:off x="6380182" y="269009"/>
            <a:ext cx="4912579" cy="3486964"/>
          </a:xfrm>
          <a:prstGeom prst="rect">
            <a:avLst/>
          </a:prstGeom>
        </p:spPr>
      </p:pic>
      <p:pic>
        <p:nvPicPr>
          <p:cNvPr id="5" name="Picture 5"/>
          <p:cNvPicPr>
            <a:picLocks noChangeAspect="1"/>
          </p:cNvPicPr>
          <p:nvPr/>
        </p:nvPicPr>
        <p:blipFill>
          <a:blip r:embed="rId5"/>
          <a:srcRect/>
          <a:stretch>
            <a:fillRect/>
          </a:stretch>
        </p:blipFill>
        <p:spPr>
          <a:xfrm>
            <a:off x="3979288" y="3425059"/>
            <a:ext cx="5164712" cy="3436881"/>
          </a:xfrm>
          <a:prstGeom prst="rect">
            <a:avLst/>
          </a:prstGeom>
        </p:spPr>
      </p:pic>
      <p:pic>
        <p:nvPicPr>
          <p:cNvPr id="6" name="Picture 6"/>
          <p:cNvPicPr>
            <a:picLocks noChangeAspect="1"/>
          </p:cNvPicPr>
          <p:nvPr/>
        </p:nvPicPr>
        <p:blipFill>
          <a:blip r:embed="rId6"/>
          <a:srcRect/>
          <a:stretch>
            <a:fillRect/>
          </a:stretch>
        </p:blipFill>
        <p:spPr>
          <a:xfrm>
            <a:off x="400982" y="6174222"/>
            <a:ext cx="6250907" cy="3931666"/>
          </a:xfrm>
          <a:prstGeom prst="rect">
            <a:avLst/>
          </a:prstGeom>
        </p:spPr>
      </p:pic>
      <p:grpSp>
        <p:nvGrpSpPr>
          <p:cNvPr id="7" name="Group 7"/>
          <p:cNvGrpSpPr/>
          <p:nvPr/>
        </p:nvGrpSpPr>
        <p:grpSpPr>
          <a:xfrm>
            <a:off x="11560084" y="2870793"/>
            <a:ext cx="6727916" cy="2999273"/>
            <a:chOff x="0" y="0"/>
            <a:chExt cx="8970555" cy="3999030"/>
          </a:xfrm>
        </p:grpSpPr>
        <p:sp>
          <p:nvSpPr>
            <p:cNvPr id="8" name="TextBox 8"/>
            <p:cNvSpPr txBox="1"/>
            <p:nvPr/>
          </p:nvSpPr>
          <p:spPr>
            <a:xfrm>
              <a:off x="0" y="-76200"/>
              <a:ext cx="8970555" cy="2336800"/>
            </a:xfrm>
            <a:prstGeom prst="rect">
              <a:avLst/>
            </a:prstGeom>
          </p:spPr>
          <p:txBody>
            <a:bodyPr lIns="0" tIns="0" rIns="0" bIns="0" rtlCol="0" anchor="t">
              <a:spAutoFit/>
            </a:bodyPr>
            <a:lstStyle/>
            <a:p>
              <a:pPr algn="ctr">
                <a:lnSpc>
                  <a:spcPts val="6720"/>
                </a:lnSpc>
              </a:pPr>
              <a:r>
                <a:rPr lang="en-US" sz="5600">
                  <a:solidFill>
                    <a:srgbClr val="000000"/>
                  </a:solidFill>
                  <a:latin typeface="Horizon"/>
                </a:rPr>
                <a:t>Stressors</a:t>
              </a:r>
              <a:r>
                <a:rPr lang="en-US" sz="5600">
                  <a:solidFill>
                    <a:srgbClr val="ED8031"/>
                  </a:solidFill>
                  <a:latin typeface="Horizon"/>
                </a:rPr>
                <a:t>PRESENT</a:t>
              </a:r>
            </a:p>
          </p:txBody>
        </p:sp>
        <p:sp>
          <p:nvSpPr>
            <p:cNvPr id="9" name="TextBox 9"/>
            <p:cNvSpPr txBox="1"/>
            <p:nvPr/>
          </p:nvSpPr>
          <p:spPr>
            <a:xfrm>
              <a:off x="0" y="2681405"/>
              <a:ext cx="8970555" cy="1317625"/>
            </a:xfrm>
            <a:prstGeom prst="rect">
              <a:avLst/>
            </a:prstGeom>
          </p:spPr>
          <p:txBody>
            <a:bodyPr lIns="0" tIns="0" rIns="0" bIns="0" rtlCol="0" anchor="t">
              <a:spAutoFit/>
            </a:bodyPr>
            <a:lstStyle/>
            <a:p>
              <a:pPr algn="ctr">
                <a:lnSpc>
                  <a:spcPts val="3900"/>
                </a:lnSpc>
              </a:pPr>
              <a:r>
                <a:rPr lang="en-US" sz="3000">
                  <a:solidFill>
                    <a:srgbClr val="000000"/>
                  </a:solidFill>
                  <a:latin typeface="Public Sans"/>
                </a:rPr>
                <a:t>Share demands, adversities and tipping points familiar to you</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380" b="6380"/>
          <a:stretch>
            <a:fillRect/>
          </a:stretch>
        </p:blipFill>
        <p:spPr>
          <a:xfrm>
            <a:off x="0" y="198923"/>
            <a:ext cx="18172556" cy="101301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15771"/>
            <a:ext cx="9545124" cy="10287000"/>
          </a:xfrm>
          <a:prstGeom prst="rect">
            <a:avLst/>
          </a:prstGeom>
          <a:solidFill>
            <a:srgbClr val="ED8031"/>
          </a:solidFill>
        </p:spPr>
      </p:sp>
      <p:pic>
        <p:nvPicPr>
          <p:cNvPr id="3" name="Picture 3"/>
          <p:cNvPicPr>
            <a:picLocks noChangeAspect="1"/>
          </p:cNvPicPr>
          <p:nvPr/>
        </p:nvPicPr>
        <p:blipFill>
          <a:blip r:embed="rId2"/>
          <a:srcRect/>
          <a:stretch>
            <a:fillRect/>
          </a:stretch>
        </p:blipFill>
        <p:spPr>
          <a:xfrm>
            <a:off x="689874" y="5004370"/>
            <a:ext cx="7892638" cy="4461056"/>
          </a:xfrm>
          <a:prstGeom prst="rect">
            <a:avLst/>
          </a:prstGeom>
        </p:spPr>
      </p:pic>
      <p:grpSp>
        <p:nvGrpSpPr>
          <p:cNvPr id="4" name="Group 4"/>
          <p:cNvGrpSpPr/>
          <p:nvPr/>
        </p:nvGrpSpPr>
        <p:grpSpPr>
          <a:xfrm>
            <a:off x="689874" y="652224"/>
            <a:ext cx="7746248" cy="4731773"/>
            <a:chOff x="0" y="0"/>
            <a:chExt cx="10328330" cy="6309031"/>
          </a:xfrm>
        </p:grpSpPr>
        <p:sp>
          <p:nvSpPr>
            <p:cNvPr id="5" name="TextBox 5"/>
            <p:cNvSpPr txBox="1"/>
            <p:nvPr/>
          </p:nvSpPr>
          <p:spPr>
            <a:xfrm>
              <a:off x="0" y="-66675"/>
              <a:ext cx="10328330" cy="5337175"/>
            </a:xfrm>
            <a:prstGeom prst="rect">
              <a:avLst/>
            </a:prstGeom>
          </p:spPr>
          <p:txBody>
            <a:bodyPr lIns="0" tIns="0" rIns="0" bIns="0" rtlCol="0" anchor="t">
              <a:spAutoFit/>
            </a:bodyPr>
            <a:lstStyle/>
            <a:p>
              <a:pPr>
                <a:lnSpc>
                  <a:spcPts val="6240"/>
                </a:lnSpc>
              </a:pPr>
              <a:r>
                <a:rPr lang="en-US" sz="5200">
                  <a:solidFill>
                    <a:srgbClr val="000000"/>
                  </a:solidFill>
                  <a:latin typeface="Horizon"/>
                </a:rPr>
                <a:t>Trained ReActions</a:t>
              </a:r>
            </a:p>
            <a:p>
              <a:pPr>
                <a:lnSpc>
                  <a:spcPts val="6240"/>
                </a:lnSpc>
              </a:pPr>
              <a:r>
                <a:rPr lang="en-US" sz="5200">
                  <a:solidFill>
                    <a:srgbClr val="FFFFFF"/>
                  </a:solidFill>
                  <a:latin typeface="Horizon"/>
                </a:rPr>
                <a:t>Versus</a:t>
              </a:r>
            </a:p>
            <a:p>
              <a:pPr>
                <a:lnSpc>
                  <a:spcPts val="6240"/>
                </a:lnSpc>
              </a:pPr>
              <a:r>
                <a:rPr lang="en-US" sz="5200">
                  <a:solidFill>
                    <a:srgbClr val="000000"/>
                  </a:solidFill>
                  <a:latin typeface="Horizon"/>
                </a:rPr>
                <a:t>reality of Reactions</a:t>
              </a:r>
            </a:p>
          </p:txBody>
        </p:sp>
        <p:sp>
          <p:nvSpPr>
            <p:cNvPr id="6" name="TextBox 6"/>
            <p:cNvSpPr txBox="1"/>
            <p:nvPr/>
          </p:nvSpPr>
          <p:spPr>
            <a:xfrm>
              <a:off x="0" y="5651806"/>
              <a:ext cx="9148926" cy="657225"/>
            </a:xfrm>
            <a:prstGeom prst="rect">
              <a:avLst/>
            </a:prstGeom>
          </p:spPr>
          <p:txBody>
            <a:bodyPr lIns="0" tIns="0" rIns="0" bIns="0" rtlCol="0" anchor="t">
              <a:spAutoFit/>
            </a:bodyPr>
            <a:lstStyle/>
            <a:p>
              <a:pPr>
                <a:lnSpc>
                  <a:spcPts val="3900"/>
                </a:lnSpc>
              </a:pPr>
              <a:endParaRPr/>
            </a:p>
          </p:txBody>
        </p:sp>
      </p:grpSp>
      <p:grpSp>
        <p:nvGrpSpPr>
          <p:cNvPr id="7" name="Group 7"/>
          <p:cNvGrpSpPr/>
          <p:nvPr/>
        </p:nvGrpSpPr>
        <p:grpSpPr>
          <a:xfrm>
            <a:off x="10171910" y="1246883"/>
            <a:ext cx="7227980" cy="8019628"/>
            <a:chOff x="0" y="0"/>
            <a:chExt cx="9637306" cy="10692837"/>
          </a:xfrm>
        </p:grpSpPr>
        <p:sp>
          <p:nvSpPr>
            <p:cNvPr id="8" name="TextBox 8"/>
            <p:cNvSpPr txBox="1"/>
            <p:nvPr/>
          </p:nvSpPr>
          <p:spPr>
            <a:xfrm>
              <a:off x="0" y="821127"/>
              <a:ext cx="9637306" cy="9871710"/>
            </a:xfrm>
            <a:prstGeom prst="rect">
              <a:avLst/>
            </a:prstGeom>
          </p:spPr>
          <p:txBody>
            <a:bodyPr lIns="0" tIns="0" rIns="0" bIns="0" rtlCol="0" anchor="t">
              <a:spAutoFit/>
            </a:bodyPr>
            <a:lstStyle/>
            <a:p>
              <a:pPr>
                <a:lnSpc>
                  <a:spcPts val="3120"/>
                </a:lnSpc>
              </a:pPr>
              <a:r>
                <a:rPr lang="en-US" sz="2400">
                  <a:solidFill>
                    <a:srgbClr val="000000"/>
                  </a:solidFill>
                  <a:latin typeface="Libre Baskerville"/>
                </a:rPr>
                <a:t>I am having trouble sleeping...</a:t>
              </a:r>
            </a:p>
            <a:p>
              <a:pPr>
                <a:lnSpc>
                  <a:spcPts val="3120"/>
                </a:lnSpc>
              </a:pPr>
              <a:endParaRPr lang="en-US" sz="2400">
                <a:solidFill>
                  <a:srgbClr val="000000"/>
                </a:solidFill>
                <a:latin typeface="Libre Baskerville"/>
              </a:endParaRPr>
            </a:p>
            <a:p>
              <a:pPr>
                <a:lnSpc>
                  <a:spcPts val="3120"/>
                </a:lnSpc>
              </a:pPr>
              <a:r>
                <a:rPr lang="en-US" sz="2400">
                  <a:solidFill>
                    <a:srgbClr val="000000"/>
                  </a:solidFill>
                  <a:latin typeface="Amaranth"/>
                </a:rPr>
                <a:t>I am so irritable.</a:t>
              </a:r>
            </a:p>
            <a:p>
              <a:pPr>
                <a:lnSpc>
                  <a:spcPts val="3120"/>
                </a:lnSpc>
              </a:pPr>
              <a:endParaRPr lang="en-US" sz="2400">
                <a:solidFill>
                  <a:srgbClr val="000000"/>
                </a:solidFill>
                <a:latin typeface="Amaranth"/>
              </a:endParaRPr>
            </a:p>
            <a:p>
              <a:pPr>
                <a:lnSpc>
                  <a:spcPts val="3120"/>
                </a:lnSpc>
              </a:pPr>
              <a:r>
                <a:rPr lang="en-US" sz="2400">
                  <a:solidFill>
                    <a:srgbClr val="000000"/>
                  </a:solidFill>
                  <a:latin typeface="Agrandir"/>
                </a:rPr>
                <a:t>I cannot concentrate and am so easily distracted</a:t>
              </a:r>
            </a:p>
            <a:p>
              <a:pPr>
                <a:lnSpc>
                  <a:spcPts val="3120"/>
                </a:lnSpc>
              </a:pPr>
              <a:endParaRPr lang="en-US" sz="2400">
                <a:solidFill>
                  <a:srgbClr val="000000"/>
                </a:solidFill>
                <a:latin typeface="Agrandir"/>
              </a:endParaRPr>
            </a:p>
            <a:p>
              <a:pPr>
                <a:lnSpc>
                  <a:spcPts val="3120"/>
                </a:lnSpc>
              </a:pPr>
              <a:r>
                <a:rPr lang="en-US" sz="2400">
                  <a:solidFill>
                    <a:srgbClr val="000000"/>
                  </a:solidFill>
                  <a:latin typeface="Archivo Black"/>
                </a:rPr>
                <a:t>You seem short-tempered.</a:t>
              </a:r>
            </a:p>
            <a:p>
              <a:pPr>
                <a:lnSpc>
                  <a:spcPts val="3120"/>
                </a:lnSpc>
              </a:pPr>
              <a:endParaRPr lang="en-US" sz="2400">
                <a:solidFill>
                  <a:srgbClr val="000000"/>
                </a:solidFill>
                <a:latin typeface="Archivo Black"/>
              </a:endParaRPr>
            </a:p>
            <a:p>
              <a:pPr>
                <a:lnSpc>
                  <a:spcPts val="3120"/>
                </a:lnSpc>
              </a:pPr>
              <a:r>
                <a:rPr lang="en-US" sz="2400">
                  <a:solidFill>
                    <a:srgbClr val="000000"/>
                  </a:solidFill>
                  <a:latin typeface="Cooper Hewitt"/>
                </a:rPr>
                <a:t>I cannot remember that</a:t>
              </a:r>
            </a:p>
            <a:p>
              <a:pPr>
                <a:lnSpc>
                  <a:spcPts val="3120"/>
                </a:lnSpc>
              </a:pPr>
              <a:endParaRPr lang="en-US" sz="2400">
                <a:solidFill>
                  <a:srgbClr val="000000"/>
                </a:solidFill>
                <a:latin typeface="Cooper Hewitt"/>
              </a:endParaRPr>
            </a:p>
            <a:p>
              <a:pPr>
                <a:lnSpc>
                  <a:spcPts val="3120"/>
                </a:lnSpc>
              </a:pPr>
              <a:r>
                <a:rPr lang="en-US" sz="2400">
                  <a:solidFill>
                    <a:srgbClr val="000000"/>
                  </a:solidFill>
                  <a:latin typeface="Horizon"/>
                </a:rPr>
                <a:t>I am sorry resend that email as I don't recall getting it</a:t>
              </a:r>
            </a:p>
            <a:p>
              <a:pPr>
                <a:lnSpc>
                  <a:spcPts val="3120"/>
                </a:lnSpc>
              </a:pPr>
              <a:endParaRPr lang="en-US" sz="2400">
                <a:solidFill>
                  <a:srgbClr val="000000"/>
                </a:solidFill>
                <a:latin typeface="Horizon"/>
              </a:endParaRPr>
            </a:p>
            <a:p>
              <a:pPr>
                <a:lnSpc>
                  <a:spcPts val="3120"/>
                </a:lnSpc>
              </a:pPr>
              <a:r>
                <a:rPr lang="en-US" sz="2400">
                  <a:solidFill>
                    <a:srgbClr val="000000"/>
                  </a:solidFill>
                  <a:latin typeface="Kollektif"/>
                </a:rPr>
                <a:t>My energy is depleted.</a:t>
              </a:r>
            </a:p>
            <a:p>
              <a:pPr>
                <a:lnSpc>
                  <a:spcPts val="3120"/>
                </a:lnSpc>
              </a:pPr>
              <a:endParaRPr lang="en-US" sz="2400">
                <a:solidFill>
                  <a:srgbClr val="000000"/>
                </a:solidFill>
                <a:latin typeface="Kollektif"/>
              </a:endParaRPr>
            </a:p>
            <a:p>
              <a:pPr>
                <a:lnSpc>
                  <a:spcPts val="3120"/>
                </a:lnSpc>
              </a:pPr>
              <a:r>
                <a:rPr lang="en-US" sz="2400">
                  <a:solidFill>
                    <a:srgbClr val="000000"/>
                  </a:solidFill>
                  <a:latin typeface="Noto Serif"/>
                </a:rPr>
                <a:t>All I wanna to do is go home, sleep and watch TV.</a:t>
              </a:r>
            </a:p>
            <a:p>
              <a:pPr>
                <a:lnSpc>
                  <a:spcPts val="3120"/>
                </a:lnSpc>
              </a:pPr>
              <a:endParaRPr lang="en-US" sz="2400">
                <a:solidFill>
                  <a:srgbClr val="000000"/>
                </a:solidFill>
                <a:latin typeface="Noto Serif"/>
              </a:endParaRPr>
            </a:p>
            <a:p>
              <a:pPr>
                <a:lnSpc>
                  <a:spcPts val="3120"/>
                </a:lnSpc>
              </a:pPr>
              <a:endParaRPr lang="en-US" sz="2400">
                <a:solidFill>
                  <a:srgbClr val="000000"/>
                </a:solidFill>
                <a:latin typeface="Noto Serif"/>
              </a:endParaRPr>
            </a:p>
          </p:txBody>
        </p:sp>
        <p:sp>
          <p:nvSpPr>
            <p:cNvPr id="9" name="TextBox 9"/>
            <p:cNvSpPr txBox="1"/>
            <p:nvPr/>
          </p:nvSpPr>
          <p:spPr>
            <a:xfrm>
              <a:off x="0" y="-47625"/>
              <a:ext cx="9492780" cy="657225"/>
            </a:xfrm>
            <a:prstGeom prst="rect">
              <a:avLst/>
            </a:prstGeom>
          </p:spPr>
          <p:txBody>
            <a:bodyPr lIns="0" tIns="0" rIns="0" bIns="0" rtlCol="0" anchor="t">
              <a:spAutoFit/>
            </a:bodyPr>
            <a:lstStyle/>
            <a:p>
              <a:pPr>
                <a:lnSpc>
                  <a:spcPts val="3900"/>
                </a:lnSpc>
              </a:pPr>
              <a:endParaRPr/>
            </a:p>
          </p:txBody>
        </p:sp>
      </p:grpSp>
      <p:sp>
        <p:nvSpPr>
          <p:cNvPr id="10" name="TextBox 10"/>
          <p:cNvSpPr txBox="1"/>
          <p:nvPr/>
        </p:nvSpPr>
        <p:spPr>
          <a:xfrm>
            <a:off x="10031320" y="504825"/>
            <a:ext cx="7227980" cy="1000125"/>
          </a:xfrm>
          <a:prstGeom prst="rect">
            <a:avLst/>
          </a:prstGeom>
        </p:spPr>
        <p:txBody>
          <a:bodyPr lIns="0" tIns="0" rIns="0" bIns="0" rtlCol="0" anchor="t">
            <a:spAutoFit/>
          </a:bodyPr>
          <a:lstStyle/>
          <a:p>
            <a:pPr>
              <a:lnSpc>
                <a:spcPts val="3900"/>
              </a:lnSpc>
              <a:spcBef>
                <a:spcPct val="0"/>
              </a:spcBef>
            </a:pPr>
            <a:r>
              <a:rPr lang="en-US" sz="3000">
                <a:solidFill>
                  <a:srgbClr val="000000"/>
                </a:solidFill>
                <a:latin typeface="Public Sans Bold"/>
              </a:rPr>
              <a:t>Observed and shared experiences from the field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341072" cy="10287000"/>
          </a:xfrm>
          <a:prstGeom prst="rect">
            <a:avLst/>
          </a:prstGeom>
          <a:solidFill>
            <a:srgbClr val="ED8031"/>
          </a:solidFill>
        </p:spPr>
      </p:sp>
      <p:grpSp>
        <p:nvGrpSpPr>
          <p:cNvPr id="3" name="Group 3"/>
          <p:cNvGrpSpPr>
            <a:grpSpLocks noChangeAspect="1"/>
          </p:cNvGrpSpPr>
          <p:nvPr/>
        </p:nvGrpSpPr>
        <p:grpSpPr>
          <a:xfrm>
            <a:off x="935400" y="2327604"/>
            <a:ext cx="6470271" cy="5482108"/>
            <a:chOff x="0" y="0"/>
            <a:chExt cx="7484110" cy="6341110"/>
          </a:xfrm>
        </p:grpSpPr>
        <p:sp>
          <p:nvSpPr>
            <p:cNvPr id="4" name="Freeform 4"/>
            <p:cNvSpPr/>
            <p:nvPr/>
          </p:nvSpPr>
          <p:spPr>
            <a:xfrm>
              <a:off x="0" y="0"/>
              <a:ext cx="7485380" cy="6341110"/>
            </a:xfrm>
            <a:custGeom>
              <a:avLst/>
              <a:gdLst/>
              <a:ahLst/>
              <a:cxnLst/>
              <a:rect l="l" t="t" r="r" b="b"/>
              <a:pathLst>
                <a:path w="7485380" h="6341110">
                  <a:moveTo>
                    <a:pt x="5027930" y="6341110"/>
                  </a:moveTo>
                  <a:lnTo>
                    <a:pt x="0" y="6341110"/>
                  </a:lnTo>
                  <a:lnTo>
                    <a:pt x="0" y="5027930"/>
                  </a:lnTo>
                  <a:cubicBezTo>
                    <a:pt x="0" y="2250440"/>
                    <a:pt x="2250440" y="0"/>
                    <a:pt x="5027930" y="0"/>
                  </a:cubicBezTo>
                  <a:lnTo>
                    <a:pt x="5027930" y="0"/>
                  </a:lnTo>
                  <a:lnTo>
                    <a:pt x="7485380" y="3169920"/>
                  </a:lnTo>
                  <a:lnTo>
                    <a:pt x="5027930" y="6341110"/>
                  </a:lnTo>
                  <a:close/>
                </a:path>
              </a:pathLst>
            </a:custGeom>
            <a:blipFill>
              <a:blip r:embed="rId2"/>
              <a:stretch>
                <a:fillRect l="-34713" r="-34713"/>
              </a:stretch>
            </a:blipFill>
          </p:spPr>
        </p:sp>
      </p:grpSp>
      <p:pic>
        <p:nvPicPr>
          <p:cNvPr id="5" name="Picture 5"/>
          <p:cNvPicPr>
            <a:picLocks noChangeAspect="1"/>
          </p:cNvPicPr>
          <p:nvPr/>
        </p:nvPicPr>
        <p:blipFill>
          <a:blip r:embed="rId3"/>
          <a:srcRect/>
          <a:stretch>
            <a:fillRect/>
          </a:stretch>
        </p:blipFill>
        <p:spPr>
          <a:xfrm>
            <a:off x="334929" y="229347"/>
            <a:ext cx="2981356" cy="1983957"/>
          </a:xfrm>
          <a:prstGeom prst="rect">
            <a:avLst/>
          </a:prstGeom>
        </p:spPr>
      </p:pic>
      <p:pic>
        <p:nvPicPr>
          <p:cNvPr id="6" name="Picture 6"/>
          <p:cNvPicPr>
            <a:picLocks noChangeAspect="1"/>
          </p:cNvPicPr>
          <p:nvPr/>
        </p:nvPicPr>
        <p:blipFill>
          <a:blip r:embed="rId4"/>
          <a:srcRect t="2445" b="2445"/>
          <a:stretch>
            <a:fillRect/>
          </a:stretch>
        </p:blipFill>
        <p:spPr>
          <a:xfrm>
            <a:off x="4809854" y="7925484"/>
            <a:ext cx="3381802" cy="2256291"/>
          </a:xfrm>
          <a:prstGeom prst="rect">
            <a:avLst/>
          </a:prstGeom>
        </p:spPr>
      </p:pic>
      <p:pic>
        <p:nvPicPr>
          <p:cNvPr id="7" name="Picture 7"/>
          <p:cNvPicPr>
            <a:picLocks noChangeAspect="1"/>
          </p:cNvPicPr>
          <p:nvPr/>
        </p:nvPicPr>
        <p:blipFill>
          <a:blip r:embed="rId5"/>
          <a:srcRect/>
          <a:stretch>
            <a:fillRect/>
          </a:stretch>
        </p:blipFill>
        <p:spPr>
          <a:xfrm>
            <a:off x="334929" y="7925484"/>
            <a:ext cx="3281867" cy="2183933"/>
          </a:xfrm>
          <a:prstGeom prst="rect">
            <a:avLst/>
          </a:prstGeom>
        </p:spPr>
      </p:pic>
      <p:pic>
        <p:nvPicPr>
          <p:cNvPr id="8" name="Picture 8"/>
          <p:cNvPicPr>
            <a:picLocks noChangeAspect="1"/>
          </p:cNvPicPr>
          <p:nvPr/>
        </p:nvPicPr>
        <p:blipFill>
          <a:blip r:embed="rId6"/>
          <a:srcRect l="10996" r="9222"/>
          <a:stretch>
            <a:fillRect/>
          </a:stretch>
        </p:blipFill>
        <p:spPr>
          <a:xfrm>
            <a:off x="5259873" y="155429"/>
            <a:ext cx="2931783" cy="2057876"/>
          </a:xfrm>
          <a:prstGeom prst="rect">
            <a:avLst/>
          </a:prstGeom>
        </p:spPr>
      </p:pic>
      <p:grpSp>
        <p:nvGrpSpPr>
          <p:cNvPr id="9" name="Group 9"/>
          <p:cNvGrpSpPr/>
          <p:nvPr/>
        </p:nvGrpSpPr>
        <p:grpSpPr>
          <a:xfrm>
            <a:off x="9144000" y="1590801"/>
            <a:ext cx="8115300" cy="6334683"/>
            <a:chOff x="0" y="0"/>
            <a:chExt cx="10820400" cy="8446244"/>
          </a:xfrm>
        </p:grpSpPr>
        <p:sp>
          <p:nvSpPr>
            <p:cNvPr id="10" name="TextBox 10"/>
            <p:cNvSpPr txBox="1"/>
            <p:nvPr/>
          </p:nvSpPr>
          <p:spPr>
            <a:xfrm>
              <a:off x="0" y="-95250"/>
              <a:ext cx="10820400" cy="3346450"/>
            </a:xfrm>
            <a:prstGeom prst="rect">
              <a:avLst/>
            </a:prstGeom>
          </p:spPr>
          <p:txBody>
            <a:bodyPr lIns="0" tIns="0" rIns="0" bIns="0" rtlCol="0" anchor="t">
              <a:spAutoFit/>
            </a:bodyPr>
            <a:lstStyle/>
            <a:p>
              <a:pPr>
                <a:lnSpc>
                  <a:spcPts val="9600"/>
                </a:lnSpc>
              </a:pPr>
              <a:r>
                <a:rPr lang="en-US" sz="8000">
                  <a:solidFill>
                    <a:srgbClr val="000000"/>
                  </a:solidFill>
                  <a:latin typeface="Horizon"/>
                </a:rPr>
                <a:t>negative </a:t>
              </a:r>
              <a:r>
                <a:rPr lang="en-US" sz="8000">
                  <a:solidFill>
                    <a:srgbClr val="ED8031"/>
                  </a:solidFill>
                  <a:latin typeface="Horizon"/>
                </a:rPr>
                <a:t>Impact</a:t>
              </a:r>
            </a:p>
          </p:txBody>
        </p:sp>
        <p:sp>
          <p:nvSpPr>
            <p:cNvPr id="11" name="TextBox 11"/>
            <p:cNvSpPr txBox="1"/>
            <p:nvPr/>
          </p:nvSpPr>
          <p:spPr>
            <a:xfrm>
              <a:off x="0" y="3582421"/>
              <a:ext cx="10820400" cy="1317625"/>
            </a:xfrm>
            <a:prstGeom prst="rect">
              <a:avLst/>
            </a:prstGeom>
          </p:spPr>
          <p:txBody>
            <a:bodyPr lIns="0" tIns="0" rIns="0" bIns="0" rtlCol="0" anchor="t">
              <a:spAutoFit/>
            </a:bodyPr>
            <a:lstStyle/>
            <a:p>
              <a:pPr>
                <a:lnSpc>
                  <a:spcPts val="3900"/>
                </a:lnSpc>
              </a:pPr>
              <a:r>
                <a:rPr lang="en-US" sz="3000">
                  <a:solidFill>
                    <a:srgbClr val="000000"/>
                  </a:solidFill>
                  <a:latin typeface="Public Sans"/>
                </a:rPr>
                <a:t>While affects may not be immediate, the results can be life changing.</a:t>
              </a:r>
            </a:p>
          </p:txBody>
        </p:sp>
        <p:sp>
          <p:nvSpPr>
            <p:cNvPr id="12" name="TextBox 12"/>
            <p:cNvSpPr txBox="1"/>
            <p:nvPr/>
          </p:nvSpPr>
          <p:spPr>
            <a:xfrm>
              <a:off x="0" y="5324584"/>
              <a:ext cx="10820400" cy="3121660"/>
            </a:xfrm>
            <a:prstGeom prst="rect">
              <a:avLst/>
            </a:prstGeom>
          </p:spPr>
          <p:txBody>
            <a:bodyPr lIns="0" tIns="0" rIns="0" bIns="0" rtlCol="0" anchor="t">
              <a:spAutoFit/>
            </a:bodyPr>
            <a:lstStyle/>
            <a:p>
              <a:pPr marL="518160" lvl="1" indent="-259080">
                <a:lnSpc>
                  <a:spcPts val="3120"/>
                </a:lnSpc>
                <a:buFont typeface="Arial"/>
                <a:buChar char="•"/>
              </a:pPr>
              <a:r>
                <a:rPr lang="en-US" sz="2400">
                  <a:solidFill>
                    <a:srgbClr val="000000"/>
                  </a:solidFill>
                  <a:latin typeface="Public Sans"/>
                </a:rPr>
                <a:t>Resignation</a:t>
              </a:r>
            </a:p>
            <a:p>
              <a:pPr marL="518160" lvl="1" indent="-259080">
                <a:lnSpc>
                  <a:spcPts val="3120"/>
                </a:lnSpc>
                <a:buFont typeface="Arial"/>
                <a:buChar char="•"/>
              </a:pPr>
              <a:r>
                <a:rPr lang="en-US" sz="2400">
                  <a:solidFill>
                    <a:srgbClr val="000000"/>
                  </a:solidFill>
                  <a:latin typeface="Public Sans"/>
                </a:rPr>
                <a:t>Early Retirement</a:t>
              </a:r>
            </a:p>
            <a:p>
              <a:pPr marL="518160" lvl="1" indent="-259080">
                <a:lnSpc>
                  <a:spcPts val="3120"/>
                </a:lnSpc>
                <a:buFont typeface="Arial"/>
                <a:buChar char="•"/>
              </a:pPr>
              <a:r>
                <a:rPr lang="en-US" sz="2400">
                  <a:solidFill>
                    <a:srgbClr val="000000"/>
                  </a:solidFill>
                  <a:latin typeface="Public Sans"/>
                </a:rPr>
                <a:t>Strained relationships and even divorce</a:t>
              </a:r>
            </a:p>
            <a:p>
              <a:pPr marL="518160" lvl="1" indent="-259080">
                <a:lnSpc>
                  <a:spcPts val="3120"/>
                </a:lnSpc>
                <a:buFont typeface="Arial"/>
                <a:buChar char="•"/>
              </a:pPr>
              <a:r>
                <a:rPr lang="en-US" sz="2400">
                  <a:solidFill>
                    <a:srgbClr val="000000"/>
                  </a:solidFill>
                  <a:latin typeface="Public Sans"/>
                </a:rPr>
                <a:t>Healthy issues</a:t>
              </a:r>
            </a:p>
            <a:p>
              <a:pPr marL="518160" lvl="1" indent="-259080">
                <a:lnSpc>
                  <a:spcPts val="3120"/>
                </a:lnSpc>
                <a:buFont typeface="Arial"/>
                <a:buChar char="•"/>
              </a:pPr>
              <a:r>
                <a:rPr lang="en-US" sz="2400">
                  <a:solidFill>
                    <a:srgbClr val="000000"/>
                  </a:solidFill>
                  <a:latin typeface="Public Sans"/>
                </a:rPr>
                <a:t>Increase behavioral health issues</a:t>
              </a:r>
            </a:p>
            <a:p>
              <a:pPr>
                <a:lnSpc>
                  <a:spcPts val="3120"/>
                </a:lnSpc>
              </a:pPr>
              <a:endParaRPr lang="en-US" sz="2400">
                <a:solidFill>
                  <a:srgbClr val="000000"/>
                </a:solidFill>
                <a:latin typeface="Public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8031"/>
        </a:solidFill>
        <a:effectLst/>
      </p:bgPr>
    </p:bg>
    <p:spTree>
      <p:nvGrpSpPr>
        <p:cNvPr id="1" name=""/>
        <p:cNvGrpSpPr/>
        <p:nvPr/>
      </p:nvGrpSpPr>
      <p:grpSpPr>
        <a:xfrm>
          <a:off x="0" y="0"/>
          <a:ext cx="0" cy="0"/>
          <a:chOff x="0" y="0"/>
          <a:chExt cx="0" cy="0"/>
        </a:xfrm>
      </p:grpSpPr>
      <p:grpSp>
        <p:nvGrpSpPr>
          <p:cNvPr id="2" name="Group 2"/>
          <p:cNvGrpSpPr/>
          <p:nvPr/>
        </p:nvGrpSpPr>
        <p:grpSpPr>
          <a:xfrm>
            <a:off x="1664079" y="2232654"/>
            <a:ext cx="15358485" cy="5936651"/>
            <a:chOff x="0" y="0"/>
            <a:chExt cx="20477979" cy="7915535"/>
          </a:xfrm>
        </p:grpSpPr>
        <p:sp>
          <p:nvSpPr>
            <p:cNvPr id="3" name="TextBox 3"/>
            <p:cNvSpPr txBox="1"/>
            <p:nvPr/>
          </p:nvSpPr>
          <p:spPr>
            <a:xfrm>
              <a:off x="857324" y="-76200"/>
              <a:ext cx="18763332" cy="5727700"/>
            </a:xfrm>
            <a:prstGeom prst="rect">
              <a:avLst/>
            </a:prstGeom>
          </p:spPr>
          <p:txBody>
            <a:bodyPr lIns="0" tIns="0" rIns="0" bIns="0" rtlCol="0" anchor="t">
              <a:spAutoFit/>
            </a:bodyPr>
            <a:lstStyle/>
            <a:p>
              <a:pPr algn="ctr">
                <a:lnSpc>
                  <a:spcPts val="6716"/>
                </a:lnSpc>
              </a:pPr>
              <a:r>
                <a:rPr lang="en-US" sz="5597">
                  <a:solidFill>
                    <a:srgbClr val="000000"/>
                  </a:solidFill>
                  <a:latin typeface="Horizon"/>
                </a:rPr>
                <a:t>The  </a:t>
              </a:r>
              <a:r>
                <a:rPr lang="en-US" sz="5597">
                  <a:solidFill>
                    <a:srgbClr val="FDFDFB"/>
                  </a:solidFill>
                  <a:latin typeface="Horizon"/>
                </a:rPr>
                <a:t>cure</a:t>
              </a:r>
              <a:r>
                <a:rPr lang="en-US" sz="5597">
                  <a:solidFill>
                    <a:srgbClr val="000000"/>
                  </a:solidFill>
                  <a:latin typeface="Horizon"/>
                </a:rPr>
                <a:t> for burnout </a:t>
              </a:r>
              <a:r>
                <a:rPr lang="en-US" sz="5597" u="sng">
                  <a:solidFill>
                    <a:srgbClr val="000000"/>
                  </a:solidFill>
                  <a:latin typeface="Horizon"/>
                </a:rPr>
                <a:t>isn't</a:t>
              </a:r>
              <a:r>
                <a:rPr lang="en-US" sz="5597">
                  <a:solidFill>
                    <a:srgbClr val="000000"/>
                  </a:solidFill>
                  <a:latin typeface="Horizon"/>
                </a:rPr>
                <a:t> and </a:t>
              </a:r>
              <a:r>
                <a:rPr lang="en-US" sz="5597" u="sng">
                  <a:solidFill>
                    <a:srgbClr val="000000"/>
                  </a:solidFill>
                  <a:latin typeface="Horizon"/>
                </a:rPr>
                <a:t>can't</a:t>
              </a:r>
              <a:r>
                <a:rPr lang="en-US" sz="5597">
                  <a:solidFill>
                    <a:srgbClr val="000000"/>
                  </a:solidFill>
                  <a:latin typeface="Horizon"/>
                </a:rPr>
                <a:t> be </a:t>
              </a:r>
            </a:p>
            <a:p>
              <a:pPr algn="ctr">
                <a:lnSpc>
                  <a:spcPts val="6716"/>
                </a:lnSpc>
              </a:pPr>
              <a:r>
                <a:rPr lang="en-US" sz="5597">
                  <a:solidFill>
                    <a:srgbClr val="FDFDFB"/>
                  </a:solidFill>
                  <a:latin typeface="Horizon"/>
                </a:rPr>
                <a:t>self-care</a:t>
              </a:r>
              <a:r>
                <a:rPr lang="en-US" sz="5597">
                  <a:solidFill>
                    <a:srgbClr val="000000"/>
                  </a:solidFill>
                  <a:latin typeface="Horizon"/>
                </a:rPr>
                <a:t>, it has to be</a:t>
              </a:r>
              <a:r>
                <a:rPr lang="en-US" sz="5597">
                  <a:solidFill>
                    <a:srgbClr val="FDFDFB"/>
                  </a:solidFill>
                  <a:latin typeface="Horizon"/>
                </a:rPr>
                <a:t> all of us caring </a:t>
              </a:r>
              <a:r>
                <a:rPr lang="en-US" sz="5597">
                  <a:solidFill>
                    <a:srgbClr val="000000"/>
                  </a:solidFill>
                  <a:latin typeface="Horizon"/>
                </a:rPr>
                <a:t>for</a:t>
              </a:r>
              <a:r>
                <a:rPr lang="en-US" sz="5597">
                  <a:solidFill>
                    <a:srgbClr val="FDFDFB"/>
                  </a:solidFill>
                  <a:latin typeface="Horizon"/>
                </a:rPr>
                <a:t> each other</a:t>
              </a:r>
              <a:r>
                <a:rPr lang="en-US" sz="5597">
                  <a:solidFill>
                    <a:srgbClr val="000000"/>
                  </a:solidFill>
                  <a:latin typeface="Horizon"/>
                </a:rPr>
                <a:t>"</a:t>
              </a:r>
            </a:p>
          </p:txBody>
        </p:sp>
        <p:sp>
          <p:nvSpPr>
            <p:cNvPr id="4" name="TextBox 4"/>
            <p:cNvSpPr txBox="1"/>
            <p:nvPr/>
          </p:nvSpPr>
          <p:spPr>
            <a:xfrm>
              <a:off x="0" y="6387014"/>
              <a:ext cx="20477979" cy="1528521"/>
            </a:xfrm>
            <a:prstGeom prst="rect">
              <a:avLst/>
            </a:prstGeom>
          </p:spPr>
          <p:txBody>
            <a:bodyPr lIns="0" tIns="0" rIns="0" bIns="0" rtlCol="0" anchor="t">
              <a:spAutoFit/>
            </a:bodyPr>
            <a:lstStyle/>
            <a:p>
              <a:pPr algn="ctr">
                <a:lnSpc>
                  <a:spcPts val="4547"/>
                </a:lnSpc>
              </a:pPr>
              <a:r>
                <a:rPr lang="en-US" sz="3498">
                  <a:solidFill>
                    <a:srgbClr val="000000"/>
                  </a:solidFill>
                  <a:latin typeface="Public Sans Bold"/>
                </a:rPr>
                <a:t>-Emily and Amelia Nagoski</a:t>
              </a:r>
            </a:p>
            <a:p>
              <a:pPr marL="0" lvl="0" indent="0" algn="ctr">
                <a:lnSpc>
                  <a:spcPts val="4547"/>
                </a:lnSpc>
                <a:spcBef>
                  <a:spcPct val="0"/>
                </a:spcBef>
              </a:pPr>
              <a:r>
                <a:rPr lang="en-US" sz="3498">
                  <a:solidFill>
                    <a:srgbClr val="000000"/>
                  </a:solidFill>
                  <a:latin typeface="Public Sans Bold"/>
                </a:rPr>
                <a:t>The Secret to Unlocking the Stress Cycle</a:t>
              </a:r>
            </a:p>
          </p:txBody>
        </p:sp>
      </p:grpSp>
      <p:grpSp>
        <p:nvGrpSpPr>
          <p:cNvPr id="5" name="Group 5"/>
          <p:cNvGrpSpPr/>
          <p:nvPr/>
        </p:nvGrpSpPr>
        <p:grpSpPr>
          <a:xfrm>
            <a:off x="7862084" y="1296148"/>
            <a:ext cx="2563831" cy="624203"/>
            <a:chOff x="0" y="0"/>
            <a:chExt cx="3418441" cy="83227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753583" cy="832270"/>
            </a:xfrm>
            <a:prstGeom prst="rect">
              <a:avLst/>
            </a:prstGeom>
          </p:spPr>
        </p:pic>
        <p:sp>
          <p:nvSpPr>
            <p:cNvPr id="7" name="TextBox 7"/>
            <p:cNvSpPr txBox="1"/>
            <p:nvPr/>
          </p:nvSpPr>
          <p:spPr>
            <a:xfrm>
              <a:off x="943430" y="124635"/>
              <a:ext cx="2475012" cy="534670"/>
            </a:xfrm>
            <a:prstGeom prst="rect">
              <a:avLst/>
            </a:prstGeom>
          </p:spPr>
          <p:txBody>
            <a:bodyPr lIns="0" tIns="0" rIns="0" bIns="0" rtlCol="0" anchor="t">
              <a:spAutoFit/>
            </a:bodyPr>
            <a:lstStyle/>
            <a:p>
              <a:pPr>
                <a:lnSpc>
                  <a:spcPts val="3360"/>
                </a:lnSpc>
              </a:pPr>
              <a:r>
                <a:rPr lang="en-US" sz="2400">
                  <a:solidFill>
                    <a:srgbClr val="000000"/>
                  </a:solidFill>
                  <a:latin typeface="Public Sans Bold"/>
                </a:rPr>
                <a:t>Rethink</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50682" y="8757708"/>
            <a:ext cx="6948301" cy="5048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Psychological First Aid</a:t>
            </a:r>
          </a:p>
        </p:txBody>
      </p:sp>
      <p:sp>
        <p:nvSpPr>
          <p:cNvPr id="3" name="AutoShape 3"/>
          <p:cNvSpPr/>
          <p:nvPr/>
        </p:nvSpPr>
        <p:spPr>
          <a:xfrm>
            <a:off x="7920905" y="2782110"/>
            <a:ext cx="10807853" cy="0"/>
          </a:xfrm>
          <a:prstGeom prst="line">
            <a:avLst/>
          </a:prstGeom>
          <a:ln w="9525" cap="rnd">
            <a:solidFill>
              <a:srgbClr val="000000"/>
            </a:solidFill>
            <a:prstDash val="solid"/>
            <a:headEnd type="none" w="sm" len="sm"/>
            <a:tailEnd type="none" w="sm" len="sm"/>
          </a:ln>
        </p:spPr>
      </p:sp>
      <p:sp>
        <p:nvSpPr>
          <p:cNvPr id="4" name="AutoShape 4"/>
          <p:cNvSpPr/>
          <p:nvPr/>
        </p:nvSpPr>
        <p:spPr>
          <a:xfrm>
            <a:off x="7920905" y="5280934"/>
            <a:ext cx="10807853" cy="0"/>
          </a:xfrm>
          <a:prstGeom prst="line">
            <a:avLst/>
          </a:prstGeom>
          <a:ln w="9525" cap="rnd">
            <a:solidFill>
              <a:srgbClr val="000000"/>
            </a:solidFill>
            <a:prstDash val="solid"/>
            <a:headEnd type="none" w="sm" len="sm"/>
            <a:tailEnd type="none" w="sm" len="sm"/>
          </a:ln>
        </p:spPr>
      </p:sp>
      <p:sp>
        <p:nvSpPr>
          <p:cNvPr id="5" name="AutoShape 5"/>
          <p:cNvSpPr/>
          <p:nvPr/>
        </p:nvSpPr>
        <p:spPr>
          <a:xfrm>
            <a:off x="7930430" y="7779759"/>
            <a:ext cx="10807853" cy="0"/>
          </a:xfrm>
          <a:prstGeom prst="line">
            <a:avLst/>
          </a:prstGeom>
          <a:ln w="9525" cap="rnd">
            <a:solidFill>
              <a:srgbClr val="000000"/>
            </a:solidFill>
            <a:prstDash val="solid"/>
            <a:headEnd type="none" w="sm" len="sm"/>
            <a:tailEnd type="none" w="sm" len="sm"/>
          </a:ln>
        </p:spPr>
      </p:sp>
      <p:sp>
        <p:nvSpPr>
          <p:cNvPr id="6" name="TextBox 6"/>
          <p:cNvSpPr txBox="1"/>
          <p:nvPr/>
        </p:nvSpPr>
        <p:spPr>
          <a:xfrm>
            <a:off x="8767628" y="3760059"/>
            <a:ext cx="3736340" cy="5048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Individual Therapy</a:t>
            </a:r>
          </a:p>
        </p:txBody>
      </p:sp>
      <p:sp>
        <p:nvSpPr>
          <p:cNvPr id="7" name="TextBox 7"/>
          <p:cNvSpPr txBox="1"/>
          <p:nvPr/>
        </p:nvSpPr>
        <p:spPr>
          <a:xfrm>
            <a:off x="13722301" y="647466"/>
            <a:ext cx="3736340" cy="14954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Employee Assistance Programs</a:t>
            </a:r>
          </a:p>
        </p:txBody>
      </p:sp>
      <p:sp>
        <p:nvSpPr>
          <p:cNvPr id="8" name="TextBox 8"/>
          <p:cNvSpPr txBox="1"/>
          <p:nvPr/>
        </p:nvSpPr>
        <p:spPr>
          <a:xfrm>
            <a:off x="8767628" y="6011234"/>
            <a:ext cx="3736340" cy="10001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Critical Incident Stress Debriefing </a:t>
            </a:r>
          </a:p>
        </p:txBody>
      </p:sp>
      <p:sp>
        <p:nvSpPr>
          <p:cNvPr id="9" name="TextBox 9"/>
          <p:cNvSpPr txBox="1"/>
          <p:nvPr/>
        </p:nvSpPr>
        <p:spPr>
          <a:xfrm>
            <a:off x="13722301" y="3760059"/>
            <a:ext cx="3536999" cy="5048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Peer Support</a:t>
            </a:r>
          </a:p>
        </p:txBody>
      </p:sp>
      <p:sp>
        <p:nvSpPr>
          <p:cNvPr id="10" name="TextBox 10"/>
          <p:cNvSpPr txBox="1"/>
          <p:nvPr/>
        </p:nvSpPr>
        <p:spPr>
          <a:xfrm>
            <a:off x="13722301" y="5268284"/>
            <a:ext cx="3536999" cy="24860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SAMHSA First Response and Disaster Responders Resource Portal</a:t>
            </a:r>
          </a:p>
        </p:txBody>
      </p:sp>
      <p:grpSp>
        <p:nvGrpSpPr>
          <p:cNvPr id="11" name="Group 11"/>
          <p:cNvGrpSpPr/>
          <p:nvPr/>
        </p:nvGrpSpPr>
        <p:grpSpPr>
          <a:xfrm>
            <a:off x="1028700" y="645085"/>
            <a:ext cx="6334869" cy="4237169"/>
            <a:chOff x="0" y="-66675"/>
            <a:chExt cx="8446492" cy="5649559"/>
          </a:xfrm>
        </p:grpSpPr>
        <p:sp>
          <p:nvSpPr>
            <p:cNvPr id="12" name="TextBox 12"/>
            <p:cNvSpPr txBox="1"/>
            <p:nvPr/>
          </p:nvSpPr>
          <p:spPr>
            <a:xfrm>
              <a:off x="0" y="-66675"/>
              <a:ext cx="8446492" cy="3077765"/>
            </a:xfrm>
            <a:prstGeom prst="rect">
              <a:avLst/>
            </a:prstGeom>
          </p:spPr>
          <p:txBody>
            <a:bodyPr lIns="0" tIns="0" rIns="0" bIns="0" rtlCol="0" anchor="t">
              <a:spAutoFit/>
            </a:bodyPr>
            <a:lstStyle/>
            <a:p>
              <a:pPr algn="ctr">
                <a:lnSpc>
                  <a:spcPts val="6000"/>
                </a:lnSpc>
              </a:pPr>
              <a:r>
                <a:rPr lang="en-US" sz="5000" dirty="0">
                  <a:solidFill>
                    <a:srgbClr val="000000"/>
                  </a:solidFill>
                  <a:latin typeface="Horizon"/>
                </a:rPr>
                <a:t>Key Support Elements &amp; </a:t>
              </a:r>
            </a:p>
            <a:p>
              <a:pPr algn="ctr">
                <a:lnSpc>
                  <a:spcPts val="6000"/>
                </a:lnSpc>
              </a:pPr>
              <a:r>
                <a:rPr lang="en-US" sz="5000" dirty="0">
                  <a:solidFill>
                    <a:srgbClr val="ED8031"/>
                  </a:solidFill>
                  <a:latin typeface="Horizon"/>
                </a:rPr>
                <a:t>Priorities</a:t>
              </a:r>
            </a:p>
          </p:txBody>
        </p:sp>
        <p:sp>
          <p:nvSpPr>
            <p:cNvPr id="13" name="TextBox 13"/>
            <p:cNvSpPr txBox="1"/>
            <p:nvPr/>
          </p:nvSpPr>
          <p:spPr>
            <a:xfrm>
              <a:off x="0" y="4544024"/>
              <a:ext cx="8446492" cy="1038860"/>
            </a:xfrm>
            <a:prstGeom prst="rect">
              <a:avLst/>
            </a:prstGeom>
          </p:spPr>
          <p:txBody>
            <a:bodyPr lIns="0" tIns="0" rIns="0" bIns="0" rtlCol="0" anchor="t">
              <a:spAutoFit/>
            </a:bodyPr>
            <a:lstStyle/>
            <a:p>
              <a:pPr>
                <a:lnSpc>
                  <a:spcPts val="3120"/>
                </a:lnSpc>
              </a:pPr>
              <a:r>
                <a:rPr lang="en-US" sz="2400">
                  <a:solidFill>
                    <a:srgbClr val="000000"/>
                  </a:solidFill>
                  <a:latin typeface="Public Sans"/>
                </a:rPr>
                <a:t>Self-Care, Staff Support and Incorporating Key Touchpoints Embeds Coping Supports  </a:t>
              </a:r>
            </a:p>
          </p:txBody>
        </p:sp>
      </p:grpSp>
      <p:sp>
        <p:nvSpPr>
          <p:cNvPr id="14" name="AutoShape 14"/>
          <p:cNvSpPr/>
          <p:nvPr/>
        </p:nvSpPr>
        <p:spPr>
          <a:xfrm rot="5400000">
            <a:off x="2729992" y="5086562"/>
            <a:ext cx="10391351" cy="0"/>
          </a:xfrm>
          <a:prstGeom prst="line">
            <a:avLst/>
          </a:prstGeom>
          <a:ln w="9525" cap="rnd">
            <a:solidFill>
              <a:srgbClr val="000000"/>
            </a:solidFill>
            <a:prstDash val="solid"/>
            <a:headEnd type="none" w="sm" len="sm"/>
            <a:tailEnd type="none" w="sm" len="sm"/>
          </a:ln>
        </p:spPr>
      </p:sp>
      <p:sp>
        <p:nvSpPr>
          <p:cNvPr id="15" name="TextBox 15"/>
          <p:cNvSpPr txBox="1"/>
          <p:nvPr/>
        </p:nvSpPr>
        <p:spPr>
          <a:xfrm>
            <a:off x="8958196" y="895116"/>
            <a:ext cx="3736340" cy="1000125"/>
          </a:xfrm>
          <a:prstGeom prst="rect">
            <a:avLst/>
          </a:prstGeom>
        </p:spPr>
        <p:txBody>
          <a:bodyPr lIns="0" tIns="0" rIns="0" bIns="0" rtlCol="0" anchor="t">
            <a:spAutoFit/>
          </a:bodyPr>
          <a:lstStyle/>
          <a:p>
            <a:pPr marL="0" lvl="0" indent="0" algn="ctr">
              <a:lnSpc>
                <a:spcPts val="3900"/>
              </a:lnSpc>
              <a:spcBef>
                <a:spcPct val="0"/>
              </a:spcBef>
            </a:pPr>
            <a:r>
              <a:rPr lang="en-US" sz="3000">
                <a:solidFill>
                  <a:srgbClr val="000000"/>
                </a:solidFill>
                <a:latin typeface="Public Sans Bold"/>
              </a:rPr>
              <a:t>Crisis Counseling Support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763792"/>
            <a:ext cx="5946775" cy="6759417"/>
            <a:chOff x="0" y="0"/>
            <a:chExt cx="4795520" cy="5450840"/>
          </a:xfrm>
        </p:grpSpPr>
        <p:sp>
          <p:nvSpPr>
            <p:cNvPr id="3" name="Freeform 3"/>
            <p:cNvSpPr/>
            <p:nvPr/>
          </p:nvSpPr>
          <p:spPr>
            <a:xfrm>
              <a:off x="0" y="0"/>
              <a:ext cx="4795520" cy="5450840"/>
            </a:xfrm>
            <a:custGeom>
              <a:avLst/>
              <a:gdLst/>
              <a:ahLst/>
              <a:cxnLst/>
              <a:rect l="l" t="t" r="r" b="b"/>
              <a:pathLst>
                <a:path w="4795520" h="5450840">
                  <a:moveTo>
                    <a:pt x="4795520" y="1606550"/>
                  </a:moveTo>
                  <a:cubicBezTo>
                    <a:pt x="4795520" y="718820"/>
                    <a:pt x="4075430" y="0"/>
                    <a:pt x="3188970" y="0"/>
                  </a:cubicBezTo>
                  <a:lnTo>
                    <a:pt x="0" y="0"/>
                  </a:lnTo>
                  <a:lnTo>
                    <a:pt x="0" y="1118870"/>
                  </a:lnTo>
                  <a:cubicBezTo>
                    <a:pt x="0" y="2006600"/>
                    <a:pt x="718820" y="2725420"/>
                    <a:pt x="1606550" y="2725420"/>
                  </a:cubicBezTo>
                  <a:lnTo>
                    <a:pt x="0" y="2725420"/>
                  </a:lnTo>
                  <a:lnTo>
                    <a:pt x="0" y="3844290"/>
                  </a:lnTo>
                  <a:cubicBezTo>
                    <a:pt x="0" y="4732020"/>
                    <a:pt x="718820" y="5450840"/>
                    <a:pt x="1606550" y="5450840"/>
                  </a:cubicBezTo>
                  <a:lnTo>
                    <a:pt x="4795520" y="5450840"/>
                  </a:lnTo>
                  <a:lnTo>
                    <a:pt x="4795520" y="4331970"/>
                  </a:lnTo>
                  <a:cubicBezTo>
                    <a:pt x="4795520" y="3444240"/>
                    <a:pt x="4076700" y="2725420"/>
                    <a:pt x="3188970" y="2725420"/>
                  </a:cubicBezTo>
                  <a:lnTo>
                    <a:pt x="4795520" y="2725420"/>
                  </a:lnTo>
                  <a:lnTo>
                    <a:pt x="4795520" y="1606550"/>
                  </a:lnTo>
                  <a:close/>
                </a:path>
              </a:pathLst>
            </a:custGeom>
            <a:blipFill>
              <a:blip r:embed="rId2"/>
              <a:stretch>
                <a:fillRect l="-35404" r="-35404"/>
              </a:stretch>
            </a:blipFill>
          </p:spPr>
        </p:sp>
      </p:grpSp>
      <p:grpSp>
        <p:nvGrpSpPr>
          <p:cNvPr id="4" name="Group 4"/>
          <p:cNvGrpSpPr/>
          <p:nvPr/>
        </p:nvGrpSpPr>
        <p:grpSpPr>
          <a:xfrm>
            <a:off x="8340984" y="1957369"/>
            <a:ext cx="9661266" cy="6710824"/>
            <a:chOff x="0" y="-76200"/>
            <a:chExt cx="12881687" cy="8947765"/>
          </a:xfrm>
        </p:grpSpPr>
        <p:sp>
          <p:nvSpPr>
            <p:cNvPr id="5" name="TextBox 5"/>
            <p:cNvSpPr txBox="1"/>
            <p:nvPr/>
          </p:nvSpPr>
          <p:spPr>
            <a:xfrm>
              <a:off x="0" y="-76200"/>
              <a:ext cx="12881687" cy="4582450"/>
            </a:xfrm>
            <a:prstGeom prst="rect">
              <a:avLst/>
            </a:prstGeom>
          </p:spPr>
          <p:txBody>
            <a:bodyPr lIns="0" tIns="0" rIns="0" bIns="0" rtlCol="0" anchor="t">
              <a:spAutoFit/>
            </a:bodyPr>
            <a:lstStyle/>
            <a:p>
              <a:pPr>
                <a:lnSpc>
                  <a:spcPts val="6720"/>
                </a:lnSpc>
              </a:pPr>
              <a:r>
                <a:rPr lang="en-US" sz="5600" dirty="0">
                  <a:solidFill>
                    <a:srgbClr val="000000"/>
                  </a:solidFill>
                  <a:latin typeface="Horizon"/>
                </a:rPr>
                <a:t>Stop the  </a:t>
              </a:r>
              <a:r>
                <a:rPr lang="en-US" sz="5600" dirty="0">
                  <a:solidFill>
                    <a:srgbClr val="ED8031"/>
                  </a:solidFill>
                  <a:latin typeface="Horizon"/>
                </a:rPr>
                <a:t>Stigma.</a:t>
              </a:r>
            </a:p>
            <a:p>
              <a:pPr>
                <a:lnSpc>
                  <a:spcPts val="6720"/>
                </a:lnSpc>
              </a:pPr>
              <a:r>
                <a:rPr lang="en-US" sz="5600">
                  <a:solidFill>
                    <a:srgbClr val="000000"/>
                  </a:solidFill>
                  <a:latin typeface="Horizon"/>
                </a:rPr>
                <a:t>Encourage  </a:t>
              </a:r>
              <a:r>
                <a:rPr lang="en-US" sz="5600" dirty="0">
                  <a:solidFill>
                    <a:srgbClr val="ED8031"/>
                  </a:solidFill>
                  <a:latin typeface="Horizon"/>
                </a:rPr>
                <a:t>Sharing, Supporting and Talking about it</a:t>
              </a:r>
              <a:r>
                <a:rPr lang="en-US" sz="5600" dirty="0">
                  <a:solidFill>
                    <a:srgbClr val="000000"/>
                  </a:solidFill>
                  <a:latin typeface="Horizon"/>
                </a:rPr>
                <a:t>.</a:t>
              </a:r>
            </a:p>
          </p:txBody>
        </p:sp>
        <p:sp>
          <p:nvSpPr>
            <p:cNvPr id="6" name="TextBox 6"/>
            <p:cNvSpPr txBox="1"/>
            <p:nvPr/>
          </p:nvSpPr>
          <p:spPr>
            <a:xfrm>
              <a:off x="0" y="8214340"/>
              <a:ext cx="11757498" cy="657225"/>
            </a:xfrm>
            <a:prstGeom prst="rect">
              <a:avLst/>
            </a:prstGeom>
          </p:spPr>
          <p:txBody>
            <a:bodyPr lIns="0" tIns="0" rIns="0" bIns="0" rtlCol="0" anchor="t">
              <a:spAutoFit/>
            </a:bodyPr>
            <a:lstStyle/>
            <a:p>
              <a:pPr marL="0" lvl="0" indent="0" algn="l">
                <a:lnSpc>
                  <a:spcPts val="3900"/>
                </a:lnSpc>
                <a:spcBef>
                  <a:spcPct val="0"/>
                </a:spcBef>
              </a:pPr>
              <a:r>
                <a:rPr lang="en-US" sz="3000">
                  <a:solidFill>
                    <a:srgbClr val="000000"/>
                  </a:solidFill>
                  <a:latin typeface="Public Sans"/>
                </a:rPr>
                <a:t>Lead by example and embed practices routinely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60365" y="3850298"/>
            <a:ext cx="4636154" cy="4914819"/>
            <a:chOff x="0" y="0"/>
            <a:chExt cx="6181539" cy="6553092"/>
          </a:xfrm>
        </p:grpSpPr>
        <p:sp>
          <p:nvSpPr>
            <p:cNvPr id="3" name="TextBox 3"/>
            <p:cNvSpPr txBox="1"/>
            <p:nvPr/>
          </p:nvSpPr>
          <p:spPr>
            <a:xfrm>
              <a:off x="1726512" y="-95250"/>
              <a:ext cx="2728516" cy="1720850"/>
            </a:xfrm>
            <a:prstGeom prst="rect">
              <a:avLst/>
            </a:prstGeom>
          </p:spPr>
          <p:txBody>
            <a:bodyPr lIns="0" tIns="0" rIns="0" bIns="0" rtlCol="0" anchor="t">
              <a:spAutoFit/>
            </a:bodyPr>
            <a:lstStyle/>
            <a:p>
              <a:pPr algn="ctr">
                <a:lnSpc>
                  <a:spcPts val="9600"/>
                </a:lnSpc>
              </a:pPr>
              <a:r>
                <a:rPr lang="en-US" sz="8000">
                  <a:solidFill>
                    <a:srgbClr val="ED8031"/>
                  </a:solidFill>
                  <a:latin typeface="Horizon"/>
                </a:rPr>
                <a:t>3</a:t>
              </a:r>
            </a:p>
          </p:txBody>
        </p:sp>
        <p:sp>
          <p:nvSpPr>
            <p:cNvPr id="4" name="TextBox 4"/>
            <p:cNvSpPr txBox="1"/>
            <p:nvPr/>
          </p:nvSpPr>
          <p:spPr>
            <a:xfrm>
              <a:off x="0" y="3431432"/>
              <a:ext cx="6181539" cy="3121660"/>
            </a:xfrm>
            <a:prstGeom prst="rect">
              <a:avLst/>
            </a:prstGeom>
          </p:spPr>
          <p:txBody>
            <a:bodyPr lIns="0" tIns="0" rIns="0" bIns="0" rtlCol="0" anchor="t">
              <a:spAutoFit/>
            </a:bodyPr>
            <a:lstStyle/>
            <a:p>
              <a:pPr algn="ctr">
                <a:lnSpc>
                  <a:spcPts val="3120"/>
                </a:lnSpc>
              </a:pPr>
              <a:r>
                <a:rPr lang="en-US" sz="2400" dirty="0">
                  <a:solidFill>
                    <a:srgbClr val="000000"/>
                  </a:solidFill>
                  <a:latin typeface="Public Sans"/>
                </a:rPr>
                <a:t>There is no "I" in TEAM and we all share experiences that others may have had.   Ask for help and what you need, accept help and know that you are not alone.</a:t>
              </a:r>
            </a:p>
          </p:txBody>
        </p:sp>
        <p:sp>
          <p:nvSpPr>
            <p:cNvPr id="5" name="TextBox 5"/>
            <p:cNvSpPr txBox="1"/>
            <p:nvPr/>
          </p:nvSpPr>
          <p:spPr>
            <a:xfrm>
              <a:off x="0" y="1769774"/>
              <a:ext cx="6181539" cy="13176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Secure your Support Network</a:t>
              </a:r>
            </a:p>
          </p:txBody>
        </p:sp>
      </p:grpSp>
      <p:sp>
        <p:nvSpPr>
          <p:cNvPr id="6" name="AutoShape 6"/>
          <p:cNvSpPr/>
          <p:nvPr/>
        </p:nvSpPr>
        <p:spPr>
          <a:xfrm>
            <a:off x="0" y="0"/>
            <a:ext cx="18288000" cy="3355669"/>
          </a:xfrm>
          <a:prstGeom prst="rect">
            <a:avLst/>
          </a:prstGeom>
          <a:solidFill>
            <a:srgbClr val="ED8031"/>
          </a:solidFill>
        </p:spPr>
      </p:sp>
      <p:sp>
        <p:nvSpPr>
          <p:cNvPr id="7" name="TextBox 7"/>
          <p:cNvSpPr txBox="1"/>
          <p:nvPr/>
        </p:nvSpPr>
        <p:spPr>
          <a:xfrm>
            <a:off x="1736486" y="326719"/>
            <a:ext cx="14738704" cy="3028950"/>
          </a:xfrm>
          <a:prstGeom prst="rect">
            <a:avLst/>
          </a:prstGeom>
        </p:spPr>
        <p:txBody>
          <a:bodyPr lIns="0" tIns="0" rIns="0" bIns="0" rtlCol="0" anchor="t">
            <a:spAutoFit/>
          </a:bodyPr>
          <a:lstStyle/>
          <a:p>
            <a:pPr algn="ctr">
              <a:lnSpc>
                <a:spcPts val="11519"/>
              </a:lnSpc>
            </a:pPr>
            <a:r>
              <a:rPr lang="en-US" sz="9600">
                <a:solidFill>
                  <a:srgbClr val="000000"/>
                </a:solidFill>
                <a:latin typeface="Horizon"/>
              </a:rPr>
              <a:t>LESSON FROM </a:t>
            </a:r>
            <a:r>
              <a:rPr lang="en-US" sz="9600">
                <a:solidFill>
                  <a:srgbClr val="FDFDFB"/>
                </a:solidFill>
                <a:latin typeface="Horizon"/>
              </a:rPr>
              <a:t>THE PAST</a:t>
            </a:r>
          </a:p>
        </p:txBody>
      </p:sp>
      <p:grpSp>
        <p:nvGrpSpPr>
          <p:cNvPr id="8" name="Group 8"/>
          <p:cNvGrpSpPr/>
          <p:nvPr/>
        </p:nvGrpSpPr>
        <p:grpSpPr>
          <a:xfrm>
            <a:off x="1199106" y="3848181"/>
            <a:ext cx="4636154" cy="5410119"/>
            <a:chOff x="0" y="0"/>
            <a:chExt cx="6181539" cy="7213492"/>
          </a:xfrm>
        </p:grpSpPr>
        <p:sp>
          <p:nvSpPr>
            <p:cNvPr id="9" name="TextBox 9"/>
            <p:cNvSpPr txBox="1"/>
            <p:nvPr/>
          </p:nvSpPr>
          <p:spPr>
            <a:xfrm>
              <a:off x="1972574" y="-95250"/>
              <a:ext cx="2236391" cy="1720850"/>
            </a:xfrm>
            <a:prstGeom prst="rect">
              <a:avLst/>
            </a:prstGeom>
          </p:spPr>
          <p:txBody>
            <a:bodyPr lIns="0" tIns="0" rIns="0" bIns="0" rtlCol="0" anchor="t">
              <a:spAutoFit/>
            </a:bodyPr>
            <a:lstStyle/>
            <a:p>
              <a:pPr algn="ctr">
                <a:lnSpc>
                  <a:spcPts val="9600"/>
                </a:lnSpc>
              </a:pPr>
              <a:r>
                <a:rPr lang="en-US" sz="8000">
                  <a:solidFill>
                    <a:srgbClr val="ED8031"/>
                  </a:solidFill>
                  <a:latin typeface="Horizon"/>
                </a:rPr>
                <a:t>1</a:t>
              </a:r>
            </a:p>
          </p:txBody>
        </p:sp>
        <p:sp>
          <p:nvSpPr>
            <p:cNvPr id="10" name="TextBox 10"/>
            <p:cNvSpPr txBox="1"/>
            <p:nvPr/>
          </p:nvSpPr>
          <p:spPr>
            <a:xfrm>
              <a:off x="0" y="4091832"/>
              <a:ext cx="6181539" cy="312166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Hurricane Laura will be a ten year event and work cannot be done overnight.  Pace and protect yourself to avoid burn out, illness and strain on the homefront. </a:t>
              </a:r>
            </a:p>
          </p:txBody>
        </p:sp>
        <p:sp>
          <p:nvSpPr>
            <p:cNvPr id="11" name="TextBox 11"/>
            <p:cNvSpPr txBox="1"/>
            <p:nvPr/>
          </p:nvSpPr>
          <p:spPr>
            <a:xfrm>
              <a:off x="0" y="1769774"/>
              <a:ext cx="6181539" cy="19780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Program your work with time off, family time and home life.</a:t>
              </a:r>
            </a:p>
          </p:txBody>
        </p:sp>
      </p:grpSp>
      <p:grpSp>
        <p:nvGrpSpPr>
          <p:cNvPr id="12" name="Group 12"/>
          <p:cNvGrpSpPr/>
          <p:nvPr/>
        </p:nvGrpSpPr>
        <p:grpSpPr>
          <a:xfrm>
            <a:off x="6649911" y="3848181"/>
            <a:ext cx="4636154" cy="4810044"/>
            <a:chOff x="0" y="0"/>
            <a:chExt cx="6181539" cy="6413392"/>
          </a:xfrm>
        </p:grpSpPr>
        <p:sp>
          <p:nvSpPr>
            <p:cNvPr id="13" name="TextBox 13"/>
            <p:cNvSpPr txBox="1"/>
            <p:nvPr/>
          </p:nvSpPr>
          <p:spPr>
            <a:xfrm>
              <a:off x="1723163" y="-95250"/>
              <a:ext cx="2735213" cy="1720850"/>
            </a:xfrm>
            <a:prstGeom prst="rect">
              <a:avLst/>
            </a:prstGeom>
          </p:spPr>
          <p:txBody>
            <a:bodyPr lIns="0" tIns="0" rIns="0" bIns="0" rtlCol="0" anchor="t">
              <a:spAutoFit/>
            </a:bodyPr>
            <a:lstStyle/>
            <a:p>
              <a:pPr algn="ctr">
                <a:lnSpc>
                  <a:spcPts val="9600"/>
                </a:lnSpc>
              </a:pPr>
              <a:r>
                <a:rPr lang="en-US" sz="8000">
                  <a:solidFill>
                    <a:srgbClr val="ED8031"/>
                  </a:solidFill>
                  <a:latin typeface="Horizon"/>
                </a:rPr>
                <a:t>2</a:t>
              </a:r>
            </a:p>
          </p:txBody>
        </p:sp>
        <p:sp>
          <p:nvSpPr>
            <p:cNvPr id="14" name="TextBox 14"/>
            <p:cNvSpPr txBox="1"/>
            <p:nvPr/>
          </p:nvSpPr>
          <p:spPr>
            <a:xfrm>
              <a:off x="0" y="2771032"/>
              <a:ext cx="6181539" cy="364236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You cannot pour from an empty cup.   Fueling with healthy choices like food, water, exercise and ample rest/sleep allows you to recharge.  Recharging is purposeful and must be done with care.   </a:t>
              </a:r>
            </a:p>
          </p:txBody>
        </p:sp>
        <p:sp>
          <p:nvSpPr>
            <p:cNvPr id="15" name="TextBox 15"/>
            <p:cNvSpPr txBox="1"/>
            <p:nvPr/>
          </p:nvSpPr>
          <p:spPr>
            <a:xfrm>
              <a:off x="0" y="1769774"/>
              <a:ext cx="6181539" cy="6572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Check your "Cup".</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323742"/>
          </a:xfrm>
          <a:prstGeom prst="rect">
            <a:avLst/>
          </a:prstGeom>
          <a:solidFill>
            <a:srgbClr val="ED8031"/>
          </a:solidFill>
        </p:spPr>
      </p:sp>
      <p:sp>
        <p:nvSpPr>
          <p:cNvPr id="3" name="TextBox 3"/>
          <p:cNvSpPr txBox="1"/>
          <p:nvPr/>
        </p:nvSpPr>
        <p:spPr>
          <a:xfrm>
            <a:off x="1774648" y="933450"/>
            <a:ext cx="14738704" cy="1312333"/>
          </a:xfrm>
          <a:prstGeom prst="rect">
            <a:avLst/>
          </a:prstGeom>
        </p:spPr>
        <p:txBody>
          <a:bodyPr lIns="0" tIns="0" rIns="0" bIns="0" rtlCol="0" anchor="t">
            <a:spAutoFit/>
          </a:bodyPr>
          <a:lstStyle/>
          <a:p>
            <a:pPr algn="ctr">
              <a:lnSpc>
                <a:spcPts val="9600"/>
              </a:lnSpc>
            </a:pPr>
            <a:r>
              <a:rPr lang="en-US" sz="8000">
                <a:solidFill>
                  <a:srgbClr val="000000"/>
                </a:solidFill>
                <a:latin typeface="Horizon"/>
              </a:rPr>
              <a:t>Takeaways</a:t>
            </a:r>
          </a:p>
        </p:txBody>
      </p:sp>
      <p:sp>
        <p:nvSpPr>
          <p:cNvPr id="4" name="TextBox 4"/>
          <p:cNvSpPr txBox="1"/>
          <p:nvPr/>
        </p:nvSpPr>
        <p:spPr>
          <a:xfrm>
            <a:off x="1172333" y="6966176"/>
            <a:ext cx="2668378" cy="78867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Focus on your people.</a:t>
            </a:r>
          </a:p>
        </p:txBody>
      </p:sp>
      <p:sp>
        <p:nvSpPr>
          <p:cNvPr id="5" name="TextBox 5"/>
          <p:cNvSpPr txBox="1"/>
          <p:nvPr/>
        </p:nvSpPr>
        <p:spPr>
          <a:xfrm>
            <a:off x="4508366" y="6966176"/>
            <a:ext cx="2668378" cy="156972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In order to press "play" you may need to press "pause"</a:t>
            </a:r>
          </a:p>
        </p:txBody>
      </p:sp>
      <p:sp>
        <p:nvSpPr>
          <p:cNvPr id="6" name="TextBox 6"/>
          <p:cNvSpPr txBox="1"/>
          <p:nvPr/>
        </p:nvSpPr>
        <p:spPr>
          <a:xfrm>
            <a:off x="7844399" y="6966176"/>
            <a:ext cx="2668378" cy="1960245"/>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Maintain continual communication on wellness and acceptance to push pause</a:t>
            </a:r>
          </a:p>
        </p:txBody>
      </p:sp>
      <p:sp>
        <p:nvSpPr>
          <p:cNvPr id="7" name="TextBox 7"/>
          <p:cNvSpPr txBox="1"/>
          <p:nvPr/>
        </p:nvSpPr>
        <p:spPr>
          <a:xfrm>
            <a:off x="11180431" y="6966176"/>
            <a:ext cx="2668378" cy="235077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Just like you would test your equipment - check, observe and debrief your team</a:t>
            </a:r>
          </a:p>
        </p:txBody>
      </p:sp>
      <p:sp>
        <p:nvSpPr>
          <p:cNvPr id="8" name="TextBox 8"/>
          <p:cNvSpPr txBox="1"/>
          <p:nvPr/>
        </p:nvSpPr>
        <p:spPr>
          <a:xfrm>
            <a:off x="14516464" y="6966176"/>
            <a:ext cx="2668378" cy="1179195"/>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Explore other resources and support as needed</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06027" y="5756473"/>
            <a:ext cx="1073057" cy="92282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03348" y="5689076"/>
            <a:ext cx="950479" cy="88308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39381" y="5655377"/>
            <a:ext cx="950479" cy="950479"/>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83744" y="5639293"/>
            <a:ext cx="727558" cy="96656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15101" y="5639293"/>
            <a:ext cx="782843" cy="104000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727419" y="0"/>
            <a:ext cx="8560581" cy="10287000"/>
          </a:xfrm>
          <a:prstGeom prst="rect">
            <a:avLst/>
          </a:prstGeom>
          <a:solidFill>
            <a:srgbClr val="ED8031"/>
          </a:solidFill>
        </p:spPr>
      </p:sp>
      <p:pic>
        <p:nvPicPr>
          <p:cNvPr id="3" name="Picture 3"/>
          <p:cNvPicPr>
            <a:picLocks noChangeAspect="1"/>
          </p:cNvPicPr>
          <p:nvPr/>
        </p:nvPicPr>
        <p:blipFill>
          <a:blip r:embed="rId2"/>
          <a:srcRect t="4366" b="4366"/>
          <a:stretch>
            <a:fillRect/>
          </a:stretch>
        </p:blipFill>
        <p:spPr>
          <a:xfrm>
            <a:off x="10855485" y="833502"/>
            <a:ext cx="6544547" cy="8578032"/>
          </a:xfrm>
          <a:prstGeom prst="rect">
            <a:avLst/>
          </a:prstGeom>
        </p:spPr>
      </p:pic>
      <p:sp>
        <p:nvSpPr>
          <p:cNvPr id="4" name="TextBox 4"/>
          <p:cNvSpPr txBox="1"/>
          <p:nvPr/>
        </p:nvSpPr>
        <p:spPr>
          <a:xfrm>
            <a:off x="1028700" y="952500"/>
            <a:ext cx="7130964" cy="1769533"/>
          </a:xfrm>
          <a:prstGeom prst="rect">
            <a:avLst/>
          </a:prstGeom>
        </p:spPr>
        <p:txBody>
          <a:bodyPr lIns="0" tIns="0" rIns="0" bIns="0" rtlCol="0" anchor="t">
            <a:spAutoFit/>
          </a:bodyPr>
          <a:lstStyle/>
          <a:p>
            <a:pPr>
              <a:lnSpc>
                <a:spcPts val="6720"/>
              </a:lnSpc>
            </a:pPr>
            <a:r>
              <a:rPr lang="en-US" sz="5600">
                <a:solidFill>
                  <a:srgbClr val="000000"/>
                </a:solidFill>
                <a:latin typeface="Horizon"/>
              </a:rPr>
              <a:t>About the </a:t>
            </a:r>
            <a:r>
              <a:rPr lang="en-US" sz="5600">
                <a:solidFill>
                  <a:srgbClr val="ED8031"/>
                </a:solidFill>
                <a:latin typeface="Horizon"/>
              </a:rPr>
              <a:t>speaker</a:t>
            </a:r>
          </a:p>
        </p:txBody>
      </p:sp>
      <p:sp>
        <p:nvSpPr>
          <p:cNvPr id="5" name="TextBox 5"/>
          <p:cNvSpPr txBox="1"/>
          <p:nvPr/>
        </p:nvSpPr>
        <p:spPr>
          <a:xfrm>
            <a:off x="1028700" y="3692857"/>
            <a:ext cx="7130964" cy="39719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Rubby W. Douglas, LCSW - BACS</a:t>
            </a:r>
          </a:p>
          <a:p>
            <a:pPr algn="ctr">
              <a:lnSpc>
                <a:spcPts val="3900"/>
              </a:lnSpc>
            </a:pPr>
            <a:r>
              <a:rPr lang="en-US" sz="3000">
                <a:solidFill>
                  <a:srgbClr val="000000"/>
                </a:solidFill>
                <a:latin typeface="Public Sans"/>
              </a:rPr>
              <a:t>Preparedness Section Chief</a:t>
            </a:r>
          </a:p>
          <a:p>
            <a:pPr algn="ctr">
              <a:lnSpc>
                <a:spcPts val="3900"/>
              </a:lnSpc>
            </a:pPr>
            <a:r>
              <a:rPr lang="en-US" sz="3000">
                <a:solidFill>
                  <a:srgbClr val="000000"/>
                </a:solidFill>
                <a:latin typeface="Public Sans"/>
              </a:rPr>
              <a:t>Governor's Office of Homeland Security &amp; Emergency Preparedness</a:t>
            </a:r>
          </a:p>
          <a:p>
            <a:pPr algn="ctr">
              <a:lnSpc>
                <a:spcPts val="3900"/>
              </a:lnSpc>
            </a:pPr>
            <a:r>
              <a:rPr lang="en-US" sz="3000">
                <a:solidFill>
                  <a:srgbClr val="000000"/>
                </a:solidFill>
                <a:latin typeface="Public Sans"/>
              </a:rPr>
              <a:t>7667 Independence Blvd.</a:t>
            </a:r>
          </a:p>
          <a:p>
            <a:pPr algn="ctr">
              <a:lnSpc>
                <a:spcPts val="3900"/>
              </a:lnSpc>
            </a:pPr>
            <a:r>
              <a:rPr lang="en-US" sz="3000">
                <a:solidFill>
                  <a:srgbClr val="000000"/>
                </a:solidFill>
                <a:latin typeface="Public Sans"/>
              </a:rPr>
              <a:t>Baton Rouge, LA  70806</a:t>
            </a:r>
          </a:p>
          <a:p>
            <a:pPr algn="ctr">
              <a:lnSpc>
                <a:spcPts val="3900"/>
              </a:lnSpc>
            </a:pPr>
            <a:r>
              <a:rPr lang="en-US" sz="3000">
                <a:solidFill>
                  <a:srgbClr val="000000"/>
                </a:solidFill>
                <a:latin typeface="Public Sans"/>
              </a:rPr>
              <a:t>225-358-5656</a:t>
            </a:r>
          </a:p>
          <a:p>
            <a:pPr algn="ctr">
              <a:lnSpc>
                <a:spcPts val="3900"/>
              </a:lnSpc>
            </a:pPr>
            <a:r>
              <a:rPr lang="en-US" sz="3000">
                <a:solidFill>
                  <a:srgbClr val="000000"/>
                </a:solidFill>
                <a:latin typeface="Public Sans"/>
              </a:rPr>
              <a:t>Rubby.Douglas2@la.gov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8031"/>
        </a:solidFill>
        <a:effectLst/>
      </p:bgPr>
    </p:bg>
    <p:spTree>
      <p:nvGrpSpPr>
        <p:cNvPr id="1" name=""/>
        <p:cNvGrpSpPr/>
        <p:nvPr/>
      </p:nvGrpSpPr>
      <p:grpSpPr>
        <a:xfrm>
          <a:off x="0" y="0"/>
          <a:ext cx="0" cy="0"/>
          <a:chOff x="0" y="0"/>
          <a:chExt cx="0" cy="0"/>
        </a:xfrm>
      </p:grpSpPr>
      <p:sp>
        <p:nvSpPr>
          <p:cNvPr id="2" name="AutoShape 2"/>
          <p:cNvSpPr/>
          <p:nvPr/>
        </p:nvSpPr>
        <p:spPr>
          <a:xfrm>
            <a:off x="-127752" y="6523222"/>
            <a:ext cx="18415752" cy="0"/>
          </a:xfrm>
          <a:prstGeom prst="line">
            <a:avLst/>
          </a:prstGeom>
          <a:ln w="9525" cap="rnd">
            <a:solidFill>
              <a:srgbClr val="000000"/>
            </a:solidFill>
            <a:prstDash val="solid"/>
            <a:headEnd type="none" w="sm" len="sm"/>
            <a:tailEnd type="none" w="sm" len="sm"/>
          </a:ln>
        </p:spPr>
      </p:sp>
      <p:sp>
        <p:nvSpPr>
          <p:cNvPr id="3" name="AutoShape 3"/>
          <p:cNvSpPr/>
          <p:nvPr/>
        </p:nvSpPr>
        <p:spPr>
          <a:xfrm rot="5400000">
            <a:off x="1804846" y="8400349"/>
            <a:ext cx="3763778" cy="0"/>
          </a:xfrm>
          <a:prstGeom prst="line">
            <a:avLst/>
          </a:prstGeom>
          <a:ln w="9525" cap="rnd">
            <a:solidFill>
              <a:srgbClr val="000000"/>
            </a:solidFill>
            <a:prstDash val="solid"/>
            <a:headEnd type="none" w="sm" len="sm"/>
            <a:tailEnd type="none" w="sm" len="sm"/>
          </a:ln>
        </p:spPr>
      </p:sp>
      <p:sp>
        <p:nvSpPr>
          <p:cNvPr id="4" name="AutoShape 4"/>
          <p:cNvSpPr/>
          <p:nvPr/>
        </p:nvSpPr>
        <p:spPr>
          <a:xfrm rot="5400000">
            <a:off x="5438074" y="8400349"/>
            <a:ext cx="3763778" cy="0"/>
          </a:xfrm>
          <a:prstGeom prst="line">
            <a:avLst/>
          </a:prstGeom>
          <a:ln w="9525" cap="rnd">
            <a:solidFill>
              <a:srgbClr val="000000"/>
            </a:solidFill>
            <a:prstDash val="solid"/>
            <a:headEnd type="none" w="sm" len="sm"/>
            <a:tailEnd type="none" w="sm" len="sm"/>
          </a:ln>
        </p:spPr>
      </p:sp>
      <p:sp>
        <p:nvSpPr>
          <p:cNvPr id="5" name="AutoShape 5"/>
          <p:cNvSpPr/>
          <p:nvPr/>
        </p:nvSpPr>
        <p:spPr>
          <a:xfrm rot="5400000">
            <a:off x="9095674" y="8400349"/>
            <a:ext cx="3763778" cy="0"/>
          </a:xfrm>
          <a:prstGeom prst="line">
            <a:avLst/>
          </a:prstGeom>
          <a:ln w="9525" cap="rnd">
            <a:solidFill>
              <a:srgbClr val="000000"/>
            </a:solidFill>
            <a:prstDash val="solid"/>
            <a:headEnd type="none" w="sm" len="sm"/>
            <a:tailEnd type="none" w="sm" len="sm"/>
          </a:ln>
        </p:spPr>
      </p:sp>
      <p:sp>
        <p:nvSpPr>
          <p:cNvPr id="6" name="AutoShape 6"/>
          <p:cNvSpPr/>
          <p:nvPr/>
        </p:nvSpPr>
        <p:spPr>
          <a:xfrm rot="5400000">
            <a:off x="12753274" y="8400349"/>
            <a:ext cx="3763778" cy="0"/>
          </a:xfrm>
          <a:prstGeom prst="line">
            <a:avLst/>
          </a:prstGeom>
          <a:ln w="9525" cap="rnd">
            <a:solidFill>
              <a:srgbClr val="000000"/>
            </a:solidFill>
            <a:prstDash val="solid"/>
            <a:headEnd type="none" w="sm" len="sm"/>
            <a:tailEnd type="none" w="sm" len="sm"/>
          </a:ln>
        </p:spPr>
      </p:sp>
      <p:pic>
        <p:nvPicPr>
          <p:cNvPr id="7" name="Picture 7"/>
          <p:cNvPicPr>
            <a:picLocks noChangeAspect="1"/>
          </p:cNvPicPr>
          <p:nvPr/>
        </p:nvPicPr>
        <p:blipFill>
          <a:blip r:embed="rId2"/>
          <a:srcRect l="18369" r="28636"/>
          <a:stretch>
            <a:fillRect/>
          </a:stretch>
        </p:blipFill>
        <p:spPr>
          <a:xfrm>
            <a:off x="3681972" y="6523222"/>
            <a:ext cx="3561734" cy="3763778"/>
          </a:xfrm>
          <a:prstGeom prst="rect">
            <a:avLst/>
          </a:prstGeom>
        </p:spPr>
      </p:pic>
      <p:pic>
        <p:nvPicPr>
          <p:cNvPr id="8" name="Picture 8"/>
          <p:cNvPicPr>
            <a:picLocks noChangeAspect="1"/>
          </p:cNvPicPr>
          <p:nvPr/>
        </p:nvPicPr>
        <p:blipFill>
          <a:blip r:embed="rId3"/>
          <a:srcRect l="17773" r="9250"/>
          <a:stretch>
            <a:fillRect/>
          </a:stretch>
        </p:blipFill>
        <p:spPr>
          <a:xfrm>
            <a:off x="10982325" y="6527985"/>
            <a:ext cx="3657600" cy="3759015"/>
          </a:xfrm>
          <a:prstGeom prst="rect">
            <a:avLst/>
          </a:prstGeom>
        </p:spPr>
      </p:pic>
      <p:grpSp>
        <p:nvGrpSpPr>
          <p:cNvPr id="9" name="Group 9"/>
          <p:cNvGrpSpPr/>
          <p:nvPr/>
        </p:nvGrpSpPr>
        <p:grpSpPr>
          <a:xfrm>
            <a:off x="1028700" y="1028700"/>
            <a:ext cx="12647685" cy="4356232"/>
            <a:chOff x="0" y="0"/>
            <a:chExt cx="16863580" cy="5808310"/>
          </a:xfrm>
        </p:grpSpPr>
        <p:sp>
          <p:nvSpPr>
            <p:cNvPr id="10" name="TextBox 10"/>
            <p:cNvSpPr txBox="1"/>
            <p:nvPr/>
          </p:nvSpPr>
          <p:spPr>
            <a:xfrm>
              <a:off x="0" y="844726"/>
              <a:ext cx="16863580" cy="4963583"/>
            </a:xfrm>
            <a:prstGeom prst="rect">
              <a:avLst/>
            </a:prstGeom>
          </p:spPr>
          <p:txBody>
            <a:bodyPr lIns="0" tIns="0" rIns="0" bIns="0" rtlCol="0" anchor="t">
              <a:spAutoFit/>
            </a:bodyPr>
            <a:lstStyle/>
            <a:p>
              <a:pPr>
                <a:lnSpc>
                  <a:spcPts val="9600"/>
                </a:lnSpc>
              </a:pPr>
              <a:r>
                <a:rPr lang="en-US" sz="8000">
                  <a:solidFill>
                    <a:srgbClr val="000000"/>
                  </a:solidFill>
                  <a:latin typeface="Horizon"/>
                </a:rPr>
                <a:t>What we'll cover in this </a:t>
              </a:r>
              <a:r>
                <a:rPr lang="en-US" sz="8000">
                  <a:solidFill>
                    <a:srgbClr val="FFFFFF"/>
                  </a:solidFill>
                  <a:latin typeface="Horizon"/>
                </a:rPr>
                <a:t>session</a:t>
              </a:r>
            </a:p>
          </p:txBody>
        </p:sp>
        <p:sp>
          <p:nvSpPr>
            <p:cNvPr id="11" name="TextBox 11"/>
            <p:cNvSpPr txBox="1"/>
            <p:nvPr/>
          </p:nvSpPr>
          <p:spPr>
            <a:xfrm>
              <a:off x="0" y="-47625"/>
              <a:ext cx="8525221" cy="657225"/>
            </a:xfrm>
            <a:prstGeom prst="rect">
              <a:avLst/>
            </a:prstGeom>
          </p:spPr>
          <p:txBody>
            <a:bodyPr lIns="0" tIns="0" rIns="0" bIns="0" rtlCol="0" anchor="t">
              <a:spAutoFit/>
            </a:bodyPr>
            <a:lstStyle/>
            <a:p>
              <a:pPr>
                <a:lnSpc>
                  <a:spcPts val="3900"/>
                </a:lnSpc>
              </a:pPr>
              <a:r>
                <a:rPr lang="en-US" sz="3000">
                  <a:solidFill>
                    <a:srgbClr val="000000"/>
                  </a:solidFill>
                  <a:latin typeface="Public Sans"/>
                </a:rPr>
                <a:t>Workshop Objectives</a:t>
              </a:r>
            </a:p>
          </p:txBody>
        </p:sp>
      </p:grpSp>
      <p:sp>
        <p:nvSpPr>
          <p:cNvPr id="12" name="TextBox 12"/>
          <p:cNvSpPr txBox="1"/>
          <p:nvPr/>
        </p:nvSpPr>
        <p:spPr>
          <a:xfrm>
            <a:off x="830600" y="6802958"/>
            <a:ext cx="2356123" cy="880110"/>
          </a:xfrm>
          <a:prstGeom prst="rect">
            <a:avLst/>
          </a:prstGeom>
        </p:spPr>
        <p:txBody>
          <a:bodyPr lIns="0" tIns="0" rIns="0" bIns="0" rtlCol="0" anchor="t">
            <a:spAutoFit/>
          </a:bodyPr>
          <a:lstStyle/>
          <a:p>
            <a:pPr algn="ctr">
              <a:lnSpc>
                <a:spcPts val="3510"/>
              </a:lnSpc>
            </a:pPr>
            <a:r>
              <a:rPr lang="en-US" sz="2700">
                <a:solidFill>
                  <a:srgbClr val="000000"/>
                </a:solidFill>
                <a:latin typeface="Public Sans"/>
              </a:rPr>
              <a:t>What is Crisis Fatigue?</a:t>
            </a:r>
          </a:p>
        </p:txBody>
      </p:sp>
      <p:sp>
        <p:nvSpPr>
          <p:cNvPr id="13" name="TextBox 13"/>
          <p:cNvSpPr txBox="1"/>
          <p:nvPr/>
        </p:nvSpPr>
        <p:spPr>
          <a:xfrm>
            <a:off x="7742814" y="6802958"/>
            <a:ext cx="2653272" cy="1318260"/>
          </a:xfrm>
          <a:prstGeom prst="rect">
            <a:avLst/>
          </a:prstGeom>
        </p:spPr>
        <p:txBody>
          <a:bodyPr lIns="0" tIns="0" rIns="0" bIns="0" rtlCol="0" anchor="t">
            <a:spAutoFit/>
          </a:bodyPr>
          <a:lstStyle/>
          <a:p>
            <a:pPr algn="ctr">
              <a:lnSpc>
                <a:spcPts val="3510"/>
              </a:lnSpc>
            </a:pPr>
            <a:r>
              <a:rPr lang="en-US" sz="2700">
                <a:solidFill>
                  <a:srgbClr val="000000"/>
                </a:solidFill>
                <a:latin typeface="Public Sans"/>
              </a:rPr>
              <a:t>How These Impacts Affects EM Staff?</a:t>
            </a:r>
          </a:p>
        </p:txBody>
      </p:sp>
      <p:sp>
        <p:nvSpPr>
          <p:cNvPr id="14" name="TextBox 14"/>
          <p:cNvSpPr txBox="1"/>
          <p:nvPr/>
        </p:nvSpPr>
        <p:spPr>
          <a:xfrm>
            <a:off x="15109151" y="6802958"/>
            <a:ext cx="2370273" cy="1756410"/>
          </a:xfrm>
          <a:prstGeom prst="rect">
            <a:avLst/>
          </a:prstGeom>
        </p:spPr>
        <p:txBody>
          <a:bodyPr lIns="0" tIns="0" rIns="0" bIns="0" rtlCol="0" anchor="t">
            <a:spAutoFit/>
          </a:bodyPr>
          <a:lstStyle/>
          <a:p>
            <a:pPr algn="ctr">
              <a:lnSpc>
                <a:spcPts val="3510"/>
              </a:lnSpc>
            </a:pPr>
            <a:r>
              <a:rPr lang="en-US" sz="2700">
                <a:solidFill>
                  <a:srgbClr val="000000"/>
                </a:solidFill>
                <a:latin typeface="Public Sans"/>
              </a:rPr>
              <a:t>Resolutions &amp; Remedies for Recalibration and Resiliency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8297821" cy="10287000"/>
          </a:xfrm>
          <a:prstGeom prst="rect">
            <a:avLst/>
          </a:prstGeom>
          <a:solidFill>
            <a:srgbClr val="ED8031"/>
          </a:solidFill>
        </p:spPr>
      </p:sp>
      <p:pic>
        <p:nvPicPr>
          <p:cNvPr id="3" name="Picture 3"/>
          <p:cNvPicPr>
            <a:picLocks noChangeAspect="1"/>
          </p:cNvPicPr>
          <p:nvPr/>
        </p:nvPicPr>
        <p:blipFill>
          <a:blip r:embed="rId2"/>
          <a:srcRect/>
          <a:stretch>
            <a:fillRect/>
          </a:stretch>
        </p:blipFill>
        <p:spPr>
          <a:xfrm>
            <a:off x="1238735" y="5372100"/>
            <a:ext cx="5820352" cy="4423467"/>
          </a:xfrm>
          <a:prstGeom prst="rect">
            <a:avLst/>
          </a:prstGeom>
        </p:spPr>
      </p:pic>
      <p:sp>
        <p:nvSpPr>
          <p:cNvPr id="4" name="TextBox 4"/>
          <p:cNvSpPr txBox="1"/>
          <p:nvPr/>
        </p:nvSpPr>
        <p:spPr>
          <a:xfrm>
            <a:off x="8479747" y="4969046"/>
            <a:ext cx="5101090" cy="5048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Had difficulty sleeping</a:t>
            </a:r>
          </a:p>
        </p:txBody>
      </p:sp>
      <p:grpSp>
        <p:nvGrpSpPr>
          <p:cNvPr id="5" name="Group 5"/>
          <p:cNvGrpSpPr/>
          <p:nvPr/>
        </p:nvGrpSpPr>
        <p:grpSpPr>
          <a:xfrm>
            <a:off x="664847" y="1028700"/>
            <a:ext cx="6757768" cy="3707651"/>
            <a:chOff x="0" y="0"/>
            <a:chExt cx="9010358" cy="4943535"/>
          </a:xfrm>
        </p:grpSpPr>
        <p:sp>
          <p:nvSpPr>
            <p:cNvPr id="6" name="TextBox 6"/>
            <p:cNvSpPr txBox="1"/>
            <p:nvPr/>
          </p:nvSpPr>
          <p:spPr>
            <a:xfrm>
              <a:off x="0" y="-114300"/>
              <a:ext cx="8965833" cy="4000500"/>
            </a:xfrm>
            <a:prstGeom prst="rect">
              <a:avLst/>
            </a:prstGeom>
          </p:spPr>
          <p:txBody>
            <a:bodyPr lIns="0" tIns="0" rIns="0" bIns="0" rtlCol="0" anchor="t">
              <a:spAutoFit/>
            </a:bodyPr>
            <a:lstStyle/>
            <a:p>
              <a:pPr algn="ctr">
                <a:lnSpc>
                  <a:spcPts val="11519"/>
                </a:lnSpc>
              </a:pPr>
              <a:r>
                <a:rPr lang="en-US" sz="9600">
                  <a:solidFill>
                    <a:srgbClr val="000000"/>
                  </a:solidFill>
                  <a:latin typeface="Horizon"/>
                </a:rPr>
                <a:t>SELF</a:t>
              </a:r>
              <a:endParaRPr lang="en-US" sz="9600" dirty="0">
                <a:solidFill>
                  <a:srgbClr val="000000"/>
                </a:solidFill>
                <a:latin typeface="Horizon"/>
              </a:endParaRPr>
            </a:p>
            <a:p>
              <a:pPr algn="ctr">
                <a:lnSpc>
                  <a:spcPts val="11519"/>
                </a:lnSpc>
              </a:pPr>
              <a:r>
                <a:rPr lang="en-US" sz="9600" dirty="0">
                  <a:solidFill>
                    <a:srgbClr val="FFFFFF"/>
                  </a:solidFill>
                  <a:latin typeface="Horizon"/>
                </a:rPr>
                <a:t>Check</a:t>
              </a:r>
            </a:p>
          </p:txBody>
        </p:sp>
        <p:sp>
          <p:nvSpPr>
            <p:cNvPr id="7" name="TextBox 7"/>
            <p:cNvSpPr txBox="1"/>
            <p:nvPr/>
          </p:nvSpPr>
          <p:spPr>
            <a:xfrm>
              <a:off x="0" y="4286310"/>
              <a:ext cx="9010358" cy="657225"/>
            </a:xfrm>
            <a:prstGeom prst="rect">
              <a:avLst/>
            </a:prstGeom>
          </p:spPr>
          <p:txBody>
            <a:bodyPr lIns="0" tIns="0" rIns="0" bIns="0" rtlCol="0" anchor="t">
              <a:spAutoFit/>
            </a:bodyPr>
            <a:lstStyle/>
            <a:p>
              <a:pPr algn="ctr">
                <a:lnSpc>
                  <a:spcPts val="3900"/>
                </a:lnSpc>
              </a:pPr>
              <a:r>
                <a:rPr lang="en-US" sz="3000">
                  <a:solidFill>
                    <a:srgbClr val="000000"/>
                  </a:solidFill>
                  <a:latin typeface="Public Sans"/>
                </a:rPr>
                <a:t>Can you relate?</a:t>
              </a:r>
            </a:p>
          </p:txBody>
        </p:sp>
      </p:grpSp>
      <p:sp>
        <p:nvSpPr>
          <p:cNvPr id="8" name="TextBox 8"/>
          <p:cNvSpPr txBox="1"/>
          <p:nvPr/>
        </p:nvSpPr>
        <p:spPr>
          <a:xfrm>
            <a:off x="11501647" y="8584163"/>
            <a:ext cx="6786353" cy="14954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Felt exhausted physically, mentally, emotionally or all of the above</a:t>
            </a:r>
          </a:p>
        </p:txBody>
      </p:sp>
      <p:sp>
        <p:nvSpPr>
          <p:cNvPr id="9" name="TextBox 9"/>
          <p:cNvSpPr txBox="1"/>
          <p:nvPr/>
        </p:nvSpPr>
        <p:spPr>
          <a:xfrm>
            <a:off x="8479747" y="7374488"/>
            <a:ext cx="6622656" cy="10001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Short- tempered, irritability and frustration with others</a:t>
            </a:r>
          </a:p>
        </p:txBody>
      </p:sp>
      <p:sp>
        <p:nvSpPr>
          <p:cNvPr id="10" name="TextBox 10"/>
          <p:cNvSpPr txBox="1"/>
          <p:nvPr/>
        </p:nvSpPr>
        <p:spPr>
          <a:xfrm>
            <a:off x="11318030" y="3302171"/>
            <a:ext cx="6969970" cy="14954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Distractibility, unable to complete tasks or remember things, forgetful or can't concentrate</a:t>
            </a:r>
          </a:p>
        </p:txBody>
      </p:sp>
      <p:sp>
        <p:nvSpPr>
          <p:cNvPr id="11" name="TextBox 11"/>
          <p:cNvSpPr txBox="1"/>
          <p:nvPr/>
        </p:nvSpPr>
        <p:spPr>
          <a:xfrm>
            <a:off x="11501647" y="6043869"/>
            <a:ext cx="6786353" cy="10001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Difficulty unplugging or being able to prioritize YOUrself </a:t>
            </a:r>
          </a:p>
        </p:txBody>
      </p:sp>
      <p:sp>
        <p:nvSpPr>
          <p:cNvPr id="12" name="TextBox 12"/>
          <p:cNvSpPr txBox="1"/>
          <p:nvPr/>
        </p:nvSpPr>
        <p:spPr>
          <a:xfrm>
            <a:off x="8627926" y="136726"/>
            <a:ext cx="8160762" cy="14954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Feel like you are "working" non stop but not feeling like you are accomplishing anything </a:t>
            </a:r>
          </a:p>
        </p:txBody>
      </p:sp>
      <p:sp>
        <p:nvSpPr>
          <p:cNvPr id="13" name="TextBox 13"/>
          <p:cNvSpPr txBox="1"/>
          <p:nvPr/>
        </p:nvSpPr>
        <p:spPr>
          <a:xfrm>
            <a:off x="8627926" y="2377701"/>
            <a:ext cx="7547807" cy="463525"/>
          </a:xfrm>
          <a:prstGeom prst="rect">
            <a:avLst/>
          </a:prstGeom>
        </p:spPr>
        <p:txBody>
          <a:bodyPr lIns="0" tIns="0" rIns="0" bIns="0" rtlCol="0" anchor="t">
            <a:spAutoFit/>
          </a:bodyPr>
          <a:lstStyle/>
          <a:p>
            <a:pPr marL="647702" lvl="1" indent="-323851">
              <a:lnSpc>
                <a:spcPts val="3900"/>
              </a:lnSpc>
              <a:buFont typeface="Arial"/>
              <a:buChar char="•"/>
            </a:pPr>
            <a:r>
              <a:rPr lang="en-US" sz="3000" dirty="0">
                <a:solidFill>
                  <a:srgbClr val="000000"/>
                </a:solidFill>
                <a:latin typeface="Public Sans"/>
              </a:rPr>
              <a:t>Negative impact on work performance</a:t>
            </a:r>
          </a:p>
        </p:txBody>
      </p:sp>
      <p:sp>
        <p:nvSpPr>
          <p:cNvPr id="14" name="TextBox 14"/>
          <p:cNvSpPr txBox="1"/>
          <p:nvPr/>
        </p:nvSpPr>
        <p:spPr>
          <a:xfrm>
            <a:off x="12244200" y="1584526"/>
            <a:ext cx="6043800" cy="504825"/>
          </a:xfrm>
          <a:prstGeom prst="rect">
            <a:avLst/>
          </a:prstGeom>
        </p:spPr>
        <p:txBody>
          <a:bodyPr lIns="0" tIns="0" rIns="0" bIns="0" rtlCol="0" anchor="t">
            <a:spAutoFit/>
          </a:bodyPr>
          <a:lstStyle/>
          <a:p>
            <a:pPr marL="647702" lvl="1" indent="-323851">
              <a:lnSpc>
                <a:spcPts val="3900"/>
              </a:lnSpc>
              <a:buFont typeface="Arial"/>
              <a:buChar char="•"/>
            </a:pPr>
            <a:r>
              <a:rPr lang="en-US" sz="3000">
                <a:solidFill>
                  <a:srgbClr val="000000"/>
                </a:solidFill>
                <a:latin typeface="Public Sans"/>
              </a:rPr>
              <a:t>Binging or overdulgencing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5848730"/>
          </a:xfrm>
          <a:prstGeom prst="rect">
            <a:avLst/>
          </a:prstGeom>
          <a:solidFill>
            <a:srgbClr val="ED8031"/>
          </a:solidFill>
        </p:spPr>
      </p:sp>
      <p:grpSp>
        <p:nvGrpSpPr>
          <p:cNvPr id="3" name="Group 3"/>
          <p:cNvGrpSpPr>
            <a:grpSpLocks noChangeAspect="1"/>
          </p:cNvGrpSpPr>
          <p:nvPr/>
        </p:nvGrpSpPr>
        <p:grpSpPr>
          <a:xfrm>
            <a:off x="5944132" y="2572220"/>
            <a:ext cx="6399736" cy="5328388"/>
            <a:chOff x="0" y="0"/>
            <a:chExt cx="6880860" cy="5728970"/>
          </a:xfrm>
        </p:grpSpPr>
        <p:sp>
          <p:nvSpPr>
            <p:cNvPr id="4" name="Freeform 4"/>
            <p:cNvSpPr/>
            <p:nvPr/>
          </p:nvSpPr>
          <p:spPr>
            <a:xfrm>
              <a:off x="0" y="0"/>
              <a:ext cx="6880860" cy="5728970"/>
            </a:xfrm>
            <a:custGeom>
              <a:avLst/>
              <a:gdLst/>
              <a:ahLst/>
              <a:cxnLst/>
              <a:rect l="l" t="t" r="r" b="b"/>
              <a:pathLst>
                <a:path w="6880860" h="5728970">
                  <a:moveTo>
                    <a:pt x="5201920" y="3081020"/>
                  </a:moveTo>
                  <a:cubicBezTo>
                    <a:pt x="6207760" y="3081020"/>
                    <a:pt x="6880860" y="3081020"/>
                    <a:pt x="6880860" y="3081020"/>
                  </a:cubicBezTo>
                  <a:cubicBezTo>
                    <a:pt x="6880860" y="1379220"/>
                    <a:pt x="5340350" y="0"/>
                    <a:pt x="3440430" y="0"/>
                  </a:cubicBezTo>
                  <a:cubicBezTo>
                    <a:pt x="1540510" y="0"/>
                    <a:pt x="0" y="1379220"/>
                    <a:pt x="0" y="3081020"/>
                  </a:cubicBezTo>
                  <a:cubicBezTo>
                    <a:pt x="0" y="3081020"/>
                    <a:pt x="673100" y="3081020"/>
                    <a:pt x="1678940" y="3081020"/>
                  </a:cubicBezTo>
                  <a:cubicBezTo>
                    <a:pt x="673100" y="3619500"/>
                    <a:pt x="0" y="4603750"/>
                    <a:pt x="0" y="5728970"/>
                  </a:cubicBezTo>
                  <a:cubicBezTo>
                    <a:pt x="0" y="5728970"/>
                    <a:pt x="1540510" y="5728970"/>
                    <a:pt x="3440430" y="5728970"/>
                  </a:cubicBezTo>
                  <a:cubicBezTo>
                    <a:pt x="5340350" y="5728970"/>
                    <a:pt x="6880860" y="5728970"/>
                    <a:pt x="6880860" y="5728970"/>
                  </a:cubicBezTo>
                  <a:cubicBezTo>
                    <a:pt x="6880860" y="4603750"/>
                    <a:pt x="6207760" y="3619500"/>
                    <a:pt x="5201920" y="3081020"/>
                  </a:cubicBezTo>
                  <a:close/>
                </a:path>
              </a:pathLst>
            </a:custGeom>
            <a:blipFill>
              <a:blip r:embed="rId2"/>
              <a:stretch>
                <a:fillRect l="-12558" r="-12558"/>
              </a:stretch>
            </a:blipFill>
          </p:spPr>
        </p:sp>
      </p:grpSp>
      <p:sp>
        <p:nvSpPr>
          <p:cNvPr id="5" name="TextBox 5"/>
          <p:cNvSpPr txBox="1"/>
          <p:nvPr/>
        </p:nvSpPr>
        <p:spPr>
          <a:xfrm>
            <a:off x="0" y="790122"/>
            <a:ext cx="18288000" cy="1066800"/>
          </a:xfrm>
          <a:prstGeom prst="rect">
            <a:avLst/>
          </a:prstGeom>
        </p:spPr>
        <p:txBody>
          <a:bodyPr lIns="0" tIns="0" rIns="0" bIns="0" rtlCol="0" anchor="t">
            <a:spAutoFit/>
          </a:bodyPr>
          <a:lstStyle/>
          <a:p>
            <a:pPr algn="ctr">
              <a:lnSpc>
                <a:spcPts val="7800"/>
              </a:lnSpc>
            </a:pPr>
            <a:r>
              <a:rPr lang="en-US" sz="6500">
                <a:solidFill>
                  <a:srgbClr val="000000"/>
                </a:solidFill>
                <a:latin typeface="Horizon"/>
              </a:rPr>
              <a:t>What Is  </a:t>
            </a:r>
            <a:r>
              <a:rPr lang="en-US" sz="6500">
                <a:solidFill>
                  <a:srgbClr val="FFFFFF"/>
                </a:solidFill>
                <a:latin typeface="Horizon"/>
              </a:rPr>
              <a:t>Crisis</a:t>
            </a:r>
            <a:r>
              <a:rPr lang="en-US" sz="6500">
                <a:solidFill>
                  <a:srgbClr val="000000"/>
                </a:solidFill>
                <a:latin typeface="Horizon"/>
              </a:rPr>
              <a:t> </a:t>
            </a:r>
            <a:r>
              <a:rPr lang="en-US" sz="6500">
                <a:solidFill>
                  <a:srgbClr val="FFFFFF"/>
                </a:solidFill>
                <a:latin typeface="Horizon"/>
              </a:rPr>
              <a:t>Fatigue</a:t>
            </a:r>
            <a:r>
              <a:rPr lang="en-US" sz="6500">
                <a:solidFill>
                  <a:srgbClr val="000000"/>
                </a:solidFill>
                <a:latin typeface="Horizon"/>
              </a:rPr>
              <a:t>?</a:t>
            </a:r>
          </a:p>
        </p:txBody>
      </p:sp>
      <p:sp>
        <p:nvSpPr>
          <p:cNvPr id="6" name="TextBox 6"/>
          <p:cNvSpPr txBox="1"/>
          <p:nvPr/>
        </p:nvSpPr>
        <p:spPr>
          <a:xfrm>
            <a:off x="3671553" y="8190126"/>
            <a:ext cx="10944894" cy="1000125"/>
          </a:xfrm>
          <a:prstGeom prst="rect">
            <a:avLst/>
          </a:prstGeom>
        </p:spPr>
        <p:txBody>
          <a:bodyPr lIns="0" tIns="0" rIns="0" bIns="0" rtlCol="0" anchor="t">
            <a:spAutoFit/>
          </a:bodyPr>
          <a:lstStyle/>
          <a:p>
            <a:pPr algn="ctr">
              <a:lnSpc>
                <a:spcPts val="3900"/>
              </a:lnSpc>
            </a:pPr>
            <a:r>
              <a:rPr lang="en-US" sz="3000">
                <a:solidFill>
                  <a:srgbClr val="000000"/>
                </a:solidFill>
                <a:latin typeface="Public Sans"/>
              </a:rPr>
              <a:t>...burnout response to chronic stress that challenging events can cause </a:t>
            </a:r>
          </a:p>
        </p:txBody>
      </p:sp>
      <p:sp>
        <p:nvSpPr>
          <p:cNvPr id="7" name="TextBox 7"/>
          <p:cNvSpPr txBox="1"/>
          <p:nvPr/>
        </p:nvSpPr>
        <p:spPr>
          <a:xfrm>
            <a:off x="12854727" y="9699384"/>
            <a:ext cx="4972930" cy="372110"/>
          </a:xfrm>
          <a:prstGeom prst="rect">
            <a:avLst/>
          </a:prstGeom>
        </p:spPr>
        <p:txBody>
          <a:bodyPr lIns="0" tIns="0" rIns="0" bIns="0" rtlCol="0" anchor="t">
            <a:spAutoFit/>
          </a:bodyPr>
          <a:lstStyle/>
          <a:p>
            <a:pPr algn="ctr">
              <a:lnSpc>
                <a:spcPts val="2860"/>
              </a:lnSpc>
            </a:pPr>
            <a:r>
              <a:rPr lang="en-US" sz="2200">
                <a:solidFill>
                  <a:srgbClr val="000000"/>
                </a:solidFill>
                <a:latin typeface="Public Sans"/>
              </a:rPr>
              <a:t> Caldwell, et. all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71596" y="0"/>
            <a:ext cx="8316404" cy="10287000"/>
          </a:xfrm>
          <a:prstGeom prst="rect">
            <a:avLst/>
          </a:prstGeom>
          <a:solidFill>
            <a:srgbClr val="ED8031"/>
          </a:solidFill>
        </p:spPr>
      </p:sp>
      <p:grpSp>
        <p:nvGrpSpPr>
          <p:cNvPr id="3" name="Group 3"/>
          <p:cNvGrpSpPr>
            <a:grpSpLocks noChangeAspect="1"/>
          </p:cNvGrpSpPr>
          <p:nvPr/>
        </p:nvGrpSpPr>
        <p:grpSpPr>
          <a:xfrm>
            <a:off x="10950575" y="1989138"/>
            <a:ext cx="6308725" cy="6308725"/>
            <a:chOff x="0" y="0"/>
            <a:chExt cx="6350000" cy="6350000"/>
          </a:xfrm>
        </p:grpSpPr>
        <p:sp>
          <p:nvSpPr>
            <p:cNvPr id="4" name="Freeform 4"/>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2"/>
              <a:stretch>
                <a:fillRect l="-45987" r="-45987"/>
              </a:stretch>
            </a:blipFill>
          </p:spPr>
        </p:sp>
      </p:grpSp>
      <p:grpSp>
        <p:nvGrpSpPr>
          <p:cNvPr id="5" name="Group 5"/>
          <p:cNvGrpSpPr/>
          <p:nvPr/>
        </p:nvGrpSpPr>
        <p:grpSpPr>
          <a:xfrm>
            <a:off x="282205" y="4063885"/>
            <a:ext cx="9837957" cy="2649153"/>
            <a:chOff x="0" y="0"/>
            <a:chExt cx="13117277" cy="3532204"/>
          </a:xfrm>
        </p:grpSpPr>
        <p:sp>
          <p:nvSpPr>
            <p:cNvPr id="6" name="TextBox 6"/>
            <p:cNvSpPr txBox="1"/>
            <p:nvPr/>
          </p:nvSpPr>
          <p:spPr>
            <a:xfrm>
              <a:off x="0" y="-76200"/>
              <a:ext cx="13117277" cy="1206500"/>
            </a:xfrm>
            <a:prstGeom prst="rect">
              <a:avLst/>
            </a:prstGeom>
          </p:spPr>
          <p:txBody>
            <a:bodyPr lIns="0" tIns="0" rIns="0" bIns="0" rtlCol="0" anchor="t">
              <a:spAutoFit/>
            </a:bodyPr>
            <a:lstStyle/>
            <a:p>
              <a:pPr>
                <a:lnSpc>
                  <a:spcPts val="6720"/>
                </a:lnSpc>
              </a:pPr>
              <a:r>
                <a:rPr lang="en-US" sz="5600">
                  <a:solidFill>
                    <a:srgbClr val="000000"/>
                  </a:solidFill>
                  <a:latin typeface="Horizon"/>
                </a:rPr>
                <a:t>Pressure Gauge </a:t>
              </a:r>
            </a:p>
          </p:txBody>
        </p:sp>
        <p:sp>
          <p:nvSpPr>
            <p:cNvPr id="7" name="TextBox 7"/>
            <p:cNvSpPr txBox="1"/>
            <p:nvPr/>
          </p:nvSpPr>
          <p:spPr>
            <a:xfrm>
              <a:off x="0" y="2493344"/>
              <a:ext cx="10899852" cy="1038860"/>
            </a:xfrm>
            <a:prstGeom prst="rect">
              <a:avLst/>
            </a:prstGeom>
          </p:spPr>
          <p:txBody>
            <a:bodyPr lIns="0" tIns="0" rIns="0" bIns="0" rtlCol="0" anchor="t">
              <a:spAutoFit/>
            </a:bodyPr>
            <a:lstStyle/>
            <a:p>
              <a:pPr>
                <a:lnSpc>
                  <a:spcPts val="3120"/>
                </a:lnSpc>
              </a:pPr>
              <a:r>
                <a:rPr lang="en-US" sz="2400">
                  <a:solidFill>
                    <a:srgbClr val="000000"/>
                  </a:solidFill>
                  <a:latin typeface="Public Sans"/>
                </a:rPr>
                <a:t>Cumulative burden from prolonged exposure to repetitive chronic stress and life events. </a:t>
              </a:r>
            </a:p>
          </p:txBody>
        </p:sp>
        <p:sp>
          <p:nvSpPr>
            <p:cNvPr id="8" name="TextBox 8"/>
            <p:cNvSpPr txBox="1"/>
            <p:nvPr/>
          </p:nvSpPr>
          <p:spPr>
            <a:xfrm>
              <a:off x="0" y="1429126"/>
              <a:ext cx="10899852" cy="657225"/>
            </a:xfrm>
            <a:prstGeom prst="rect">
              <a:avLst/>
            </a:prstGeom>
          </p:spPr>
          <p:txBody>
            <a:bodyPr lIns="0" tIns="0" rIns="0" bIns="0" rtlCol="0" anchor="t">
              <a:spAutoFit/>
            </a:bodyPr>
            <a:lstStyle/>
            <a:p>
              <a:pPr>
                <a:lnSpc>
                  <a:spcPts val="3900"/>
                </a:lnSpc>
              </a:pPr>
              <a:r>
                <a:rPr lang="en-US" sz="3000">
                  <a:solidFill>
                    <a:srgbClr val="000000"/>
                  </a:solidFill>
                  <a:latin typeface="Public Sans"/>
                </a:rPr>
                <a:t>"Wear and tear on the body" or allostatic load</a:t>
              </a:r>
            </a:p>
          </p:txBody>
        </p:sp>
      </p:grpSp>
      <p:sp>
        <p:nvSpPr>
          <p:cNvPr id="9" name="TextBox 9"/>
          <p:cNvSpPr txBox="1"/>
          <p:nvPr/>
        </p:nvSpPr>
        <p:spPr>
          <a:xfrm>
            <a:off x="10564316" y="9281316"/>
            <a:ext cx="7130964" cy="398145"/>
          </a:xfrm>
          <a:prstGeom prst="rect">
            <a:avLst/>
          </a:prstGeom>
        </p:spPr>
        <p:txBody>
          <a:bodyPr lIns="0" tIns="0" rIns="0" bIns="0" rtlCol="0" anchor="t">
            <a:spAutoFit/>
          </a:bodyPr>
          <a:lstStyle/>
          <a:p>
            <a:pPr algn="r">
              <a:lnSpc>
                <a:spcPts val="3120"/>
              </a:lnSpc>
            </a:pPr>
            <a:r>
              <a:rPr lang="en-US" sz="2400">
                <a:solidFill>
                  <a:srgbClr val="000000"/>
                </a:solidFill>
                <a:latin typeface="Public Sans"/>
              </a:rPr>
              <a:t>McEwen and Steller (1993)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77596" y="4536281"/>
            <a:ext cx="4636154" cy="2855302"/>
            <a:chOff x="0" y="0"/>
            <a:chExt cx="6181539" cy="3807070"/>
          </a:xfrm>
        </p:grpSpPr>
        <p:sp>
          <p:nvSpPr>
            <p:cNvPr id="3" name="TextBox 3"/>
            <p:cNvSpPr txBox="1"/>
            <p:nvPr/>
          </p:nvSpPr>
          <p:spPr>
            <a:xfrm>
              <a:off x="1726512" y="-95250"/>
              <a:ext cx="2728516" cy="1718028"/>
            </a:xfrm>
            <a:prstGeom prst="rect">
              <a:avLst/>
            </a:prstGeom>
          </p:spPr>
          <p:txBody>
            <a:bodyPr lIns="0" tIns="0" rIns="0" bIns="0" rtlCol="0" anchor="t">
              <a:spAutoFit/>
            </a:bodyPr>
            <a:lstStyle/>
            <a:p>
              <a:pPr>
                <a:lnSpc>
                  <a:spcPts val="9600"/>
                </a:lnSpc>
              </a:pPr>
              <a:r>
                <a:rPr lang="en-US" sz="8000">
                  <a:solidFill>
                    <a:srgbClr val="ED8031"/>
                  </a:solidFill>
                  <a:latin typeface="Horizon"/>
                </a:rPr>
                <a:t>03.</a:t>
              </a:r>
            </a:p>
          </p:txBody>
        </p:sp>
        <p:sp>
          <p:nvSpPr>
            <p:cNvPr id="4" name="TextBox 4"/>
            <p:cNvSpPr txBox="1"/>
            <p:nvPr/>
          </p:nvSpPr>
          <p:spPr>
            <a:xfrm>
              <a:off x="0" y="2768210"/>
              <a:ext cx="6181539" cy="103886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Failure of he body systems to respond to challenges</a:t>
              </a:r>
            </a:p>
          </p:txBody>
        </p:sp>
        <p:sp>
          <p:nvSpPr>
            <p:cNvPr id="5" name="TextBox 5"/>
            <p:cNvSpPr txBox="1"/>
            <p:nvPr/>
          </p:nvSpPr>
          <p:spPr>
            <a:xfrm>
              <a:off x="0" y="1766952"/>
              <a:ext cx="6181539" cy="6572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Inadequate Response</a:t>
              </a:r>
            </a:p>
          </p:txBody>
        </p:sp>
      </p:grpSp>
      <p:sp>
        <p:nvSpPr>
          <p:cNvPr id="6" name="AutoShape 6"/>
          <p:cNvSpPr/>
          <p:nvPr/>
        </p:nvSpPr>
        <p:spPr>
          <a:xfrm>
            <a:off x="0" y="0"/>
            <a:ext cx="18288000" cy="3355669"/>
          </a:xfrm>
          <a:prstGeom prst="rect">
            <a:avLst/>
          </a:prstGeom>
          <a:solidFill>
            <a:srgbClr val="ED8031"/>
          </a:solidFill>
        </p:spPr>
      </p:sp>
      <p:sp>
        <p:nvSpPr>
          <p:cNvPr id="7" name="TextBox 7"/>
          <p:cNvSpPr txBox="1"/>
          <p:nvPr/>
        </p:nvSpPr>
        <p:spPr>
          <a:xfrm>
            <a:off x="1774648" y="962025"/>
            <a:ext cx="14738704" cy="2009775"/>
          </a:xfrm>
          <a:prstGeom prst="rect">
            <a:avLst/>
          </a:prstGeom>
        </p:spPr>
        <p:txBody>
          <a:bodyPr lIns="0" tIns="0" rIns="0" bIns="0" rtlCol="0" anchor="t">
            <a:spAutoFit/>
          </a:bodyPr>
          <a:lstStyle/>
          <a:p>
            <a:pPr algn="ctr">
              <a:lnSpc>
                <a:spcPts val="7680"/>
              </a:lnSpc>
            </a:pPr>
            <a:r>
              <a:rPr lang="en-US" sz="6400">
                <a:solidFill>
                  <a:srgbClr val="FFFFFF"/>
                </a:solidFill>
                <a:latin typeface="Horizon"/>
              </a:rPr>
              <a:t>THREE</a:t>
            </a:r>
            <a:r>
              <a:rPr lang="en-US" sz="6400">
                <a:solidFill>
                  <a:srgbClr val="000000"/>
                </a:solidFill>
                <a:latin typeface="Horizon"/>
              </a:rPr>
              <a:t> PHYSIOLOGICAL PROCESSES</a:t>
            </a:r>
          </a:p>
        </p:txBody>
      </p:sp>
      <p:grpSp>
        <p:nvGrpSpPr>
          <p:cNvPr id="8" name="Group 8"/>
          <p:cNvGrpSpPr/>
          <p:nvPr/>
        </p:nvGrpSpPr>
        <p:grpSpPr>
          <a:xfrm>
            <a:off x="1197926" y="4536281"/>
            <a:ext cx="4636154" cy="3245827"/>
            <a:chOff x="0" y="0"/>
            <a:chExt cx="6181539" cy="4327770"/>
          </a:xfrm>
        </p:grpSpPr>
        <p:sp>
          <p:nvSpPr>
            <p:cNvPr id="9" name="TextBox 9"/>
            <p:cNvSpPr txBox="1"/>
            <p:nvPr/>
          </p:nvSpPr>
          <p:spPr>
            <a:xfrm>
              <a:off x="1972574" y="-95250"/>
              <a:ext cx="2236391" cy="1718028"/>
            </a:xfrm>
            <a:prstGeom prst="rect">
              <a:avLst/>
            </a:prstGeom>
          </p:spPr>
          <p:txBody>
            <a:bodyPr lIns="0" tIns="0" rIns="0" bIns="0" rtlCol="0" anchor="t">
              <a:spAutoFit/>
            </a:bodyPr>
            <a:lstStyle/>
            <a:p>
              <a:pPr>
                <a:lnSpc>
                  <a:spcPts val="9600"/>
                </a:lnSpc>
              </a:pPr>
              <a:r>
                <a:rPr lang="en-US" sz="8000">
                  <a:solidFill>
                    <a:srgbClr val="ED8031"/>
                  </a:solidFill>
                  <a:latin typeface="Horizon"/>
                </a:rPr>
                <a:t>01.</a:t>
              </a:r>
            </a:p>
          </p:txBody>
        </p:sp>
        <p:sp>
          <p:nvSpPr>
            <p:cNvPr id="10" name="TextBox 10"/>
            <p:cNvSpPr txBox="1"/>
            <p:nvPr/>
          </p:nvSpPr>
          <p:spPr>
            <a:xfrm>
              <a:off x="0" y="2768210"/>
              <a:ext cx="6181539" cy="155956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Magnitude and frequency of response to stress is determines the level of allostatic load</a:t>
              </a:r>
            </a:p>
          </p:txBody>
        </p:sp>
        <p:sp>
          <p:nvSpPr>
            <p:cNvPr id="11" name="TextBox 11"/>
            <p:cNvSpPr txBox="1"/>
            <p:nvPr/>
          </p:nvSpPr>
          <p:spPr>
            <a:xfrm>
              <a:off x="0" y="1766952"/>
              <a:ext cx="6181539" cy="6572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Frequent Stress</a:t>
              </a:r>
            </a:p>
          </p:txBody>
        </p:sp>
      </p:grpSp>
      <p:grpSp>
        <p:nvGrpSpPr>
          <p:cNvPr id="12" name="Group 12"/>
          <p:cNvGrpSpPr/>
          <p:nvPr/>
        </p:nvGrpSpPr>
        <p:grpSpPr>
          <a:xfrm>
            <a:off x="6787761" y="4536281"/>
            <a:ext cx="4636154" cy="3636352"/>
            <a:chOff x="0" y="0"/>
            <a:chExt cx="6181539" cy="4848470"/>
          </a:xfrm>
        </p:grpSpPr>
        <p:sp>
          <p:nvSpPr>
            <p:cNvPr id="13" name="TextBox 13"/>
            <p:cNvSpPr txBox="1"/>
            <p:nvPr/>
          </p:nvSpPr>
          <p:spPr>
            <a:xfrm>
              <a:off x="1723163" y="-95250"/>
              <a:ext cx="2735213" cy="1718028"/>
            </a:xfrm>
            <a:prstGeom prst="rect">
              <a:avLst/>
            </a:prstGeom>
          </p:spPr>
          <p:txBody>
            <a:bodyPr lIns="0" tIns="0" rIns="0" bIns="0" rtlCol="0" anchor="t">
              <a:spAutoFit/>
            </a:bodyPr>
            <a:lstStyle/>
            <a:p>
              <a:pPr>
                <a:lnSpc>
                  <a:spcPts val="9600"/>
                </a:lnSpc>
              </a:pPr>
              <a:r>
                <a:rPr lang="en-US" sz="8000">
                  <a:solidFill>
                    <a:srgbClr val="ED8031"/>
                  </a:solidFill>
                  <a:latin typeface="Horizon"/>
                </a:rPr>
                <a:t>02.</a:t>
              </a:r>
            </a:p>
          </p:txBody>
        </p:sp>
        <p:sp>
          <p:nvSpPr>
            <p:cNvPr id="14" name="TextBox 14"/>
            <p:cNvSpPr txBox="1"/>
            <p:nvPr/>
          </p:nvSpPr>
          <p:spPr>
            <a:xfrm>
              <a:off x="0" y="2768210"/>
              <a:ext cx="6181539" cy="2080260"/>
            </a:xfrm>
            <a:prstGeom prst="rect">
              <a:avLst/>
            </a:prstGeom>
          </p:spPr>
          <p:txBody>
            <a:bodyPr lIns="0" tIns="0" rIns="0" bIns="0" rtlCol="0" anchor="t">
              <a:spAutoFit/>
            </a:bodyPr>
            <a:lstStyle/>
            <a:p>
              <a:pPr algn="ctr">
                <a:lnSpc>
                  <a:spcPts val="3120"/>
                </a:lnSpc>
              </a:pPr>
              <a:r>
                <a:rPr lang="en-US" sz="2400">
                  <a:solidFill>
                    <a:srgbClr val="000000"/>
                  </a:solidFill>
                  <a:latin typeface="Public Sans"/>
                </a:rPr>
                <a:t>Inability of the body to shut off while stress accelerated and the levels in the body exceeds normal levels</a:t>
              </a:r>
            </a:p>
          </p:txBody>
        </p:sp>
        <p:sp>
          <p:nvSpPr>
            <p:cNvPr id="15" name="TextBox 15"/>
            <p:cNvSpPr txBox="1"/>
            <p:nvPr/>
          </p:nvSpPr>
          <p:spPr>
            <a:xfrm>
              <a:off x="0" y="1766952"/>
              <a:ext cx="6181539" cy="657225"/>
            </a:xfrm>
            <a:prstGeom prst="rect">
              <a:avLst/>
            </a:prstGeom>
          </p:spPr>
          <p:txBody>
            <a:bodyPr lIns="0" tIns="0" rIns="0" bIns="0" rtlCol="0" anchor="t">
              <a:spAutoFit/>
            </a:bodyPr>
            <a:lstStyle/>
            <a:p>
              <a:pPr algn="ctr">
                <a:lnSpc>
                  <a:spcPts val="3900"/>
                </a:lnSpc>
              </a:pPr>
              <a:r>
                <a:rPr lang="en-US" sz="3000">
                  <a:solidFill>
                    <a:srgbClr val="000000"/>
                  </a:solidFill>
                  <a:latin typeface="Public Sans Bold"/>
                </a:rPr>
                <a:t>Failed Shut Down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803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404" b="6478"/>
          <a:stretch>
            <a:fillRect/>
          </a:stretch>
        </p:blipFill>
        <p:spPr>
          <a:xfrm>
            <a:off x="1028700" y="2968650"/>
            <a:ext cx="15791651" cy="6776353"/>
          </a:xfrm>
          <a:prstGeom prst="rect">
            <a:avLst/>
          </a:prstGeom>
        </p:spPr>
      </p:pic>
      <p:grpSp>
        <p:nvGrpSpPr>
          <p:cNvPr id="3" name="Group 3"/>
          <p:cNvGrpSpPr/>
          <p:nvPr/>
        </p:nvGrpSpPr>
        <p:grpSpPr>
          <a:xfrm>
            <a:off x="282698" y="149550"/>
            <a:ext cx="21582531" cy="2583938"/>
            <a:chOff x="0" y="0"/>
            <a:chExt cx="28776707" cy="3445251"/>
          </a:xfrm>
        </p:grpSpPr>
        <p:sp>
          <p:nvSpPr>
            <p:cNvPr id="4" name="TextBox 4"/>
            <p:cNvSpPr txBox="1"/>
            <p:nvPr/>
          </p:nvSpPr>
          <p:spPr>
            <a:xfrm>
              <a:off x="0" y="-57150"/>
              <a:ext cx="28776707" cy="1885950"/>
            </a:xfrm>
            <a:prstGeom prst="rect">
              <a:avLst/>
            </a:prstGeom>
          </p:spPr>
          <p:txBody>
            <a:bodyPr lIns="0" tIns="0" rIns="0" bIns="0" rtlCol="0" anchor="t">
              <a:spAutoFit/>
            </a:bodyPr>
            <a:lstStyle/>
            <a:p>
              <a:pPr>
                <a:lnSpc>
                  <a:spcPts val="5400"/>
                </a:lnSpc>
              </a:pPr>
              <a:r>
                <a:rPr lang="en-US" sz="4500" dirty="0">
                  <a:solidFill>
                    <a:srgbClr val="000000"/>
                  </a:solidFill>
                  <a:latin typeface="Horizon"/>
                </a:rPr>
                <a:t>How </a:t>
              </a:r>
              <a:r>
                <a:rPr lang="en-US" sz="4500" dirty="0" err="1">
                  <a:solidFill>
                    <a:srgbClr val="FFFFFF"/>
                  </a:solidFill>
                  <a:latin typeface="Horizon"/>
                </a:rPr>
                <a:t>Prolonge</a:t>
              </a:r>
              <a:r>
                <a:rPr lang="en-US" sz="4500" dirty="0">
                  <a:solidFill>
                    <a:srgbClr val="FFFFFF"/>
                  </a:solidFill>
                  <a:latin typeface="Horizon"/>
                </a:rPr>
                <a:t> Stress</a:t>
              </a:r>
              <a:r>
                <a:rPr lang="en-US" sz="4500" dirty="0">
                  <a:solidFill>
                    <a:srgbClr val="000000"/>
                  </a:solidFill>
                  <a:latin typeface="Horizon"/>
                </a:rPr>
                <a:t> Can </a:t>
              </a:r>
            </a:p>
            <a:p>
              <a:pPr>
                <a:lnSpc>
                  <a:spcPts val="5400"/>
                </a:lnSpc>
              </a:pPr>
              <a:r>
                <a:rPr lang="en-US" sz="4500" dirty="0">
                  <a:solidFill>
                    <a:srgbClr val="000000"/>
                  </a:solidFill>
                  <a:latin typeface="Horizon"/>
                </a:rPr>
                <a:t>Affect Your Health </a:t>
              </a:r>
            </a:p>
          </p:txBody>
        </p:sp>
        <p:sp>
          <p:nvSpPr>
            <p:cNvPr id="5" name="TextBox 5"/>
            <p:cNvSpPr txBox="1"/>
            <p:nvPr/>
          </p:nvSpPr>
          <p:spPr>
            <a:xfrm>
              <a:off x="0" y="2127626"/>
              <a:ext cx="23912116" cy="1317625"/>
            </a:xfrm>
            <a:prstGeom prst="rect">
              <a:avLst/>
            </a:prstGeom>
          </p:spPr>
          <p:txBody>
            <a:bodyPr lIns="0" tIns="0" rIns="0" bIns="0" rtlCol="0" anchor="t">
              <a:spAutoFit/>
            </a:bodyPr>
            <a:lstStyle/>
            <a:p>
              <a:pPr>
                <a:lnSpc>
                  <a:spcPts val="3900"/>
                </a:lnSpc>
              </a:pPr>
              <a:r>
                <a:rPr lang="en-US" sz="3000" dirty="0">
                  <a:solidFill>
                    <a:srgbClr val="000000"/>
                  </a:solidFill>
                  <a:latin typeface="Public Sans"/>
                </a:rPr>
                <a:t>Naturally our body's defenses itself by a fight or flight reaction; however, continued exposures can negatively impact health, mood, productivities, relationships and quality of life.</a:t>
              </a:r>
            </a:p>
          </p:txBody>
        </p:sp>
      </p:grpSp>
      <p:sp>
        <p:nvSpPr>
          <p:cNvPr id="6" name="TextBox 6"/>
          <p:cNvSpPr txBox="1"/>
          <p:nvPr/>
        </p:nvSpPr>
        <p:spPr>
          <a:xfrm>
            <a:off x="4294532" y="9706903"/>
            <a:ext cx="13788646" cy="354330"/>
          </a:xfrm>
          <a:prstGeom prst="rect">
            <a:avLst/>
          </a:prstGeom>
        </p:spPr>
        <p:txBody>
          <a:bodyPr lIns="0" tIns="0" rIns="0" bIns="0" rtlCol="0" anchor="t">
            <a:spAutoFit/>
          </a:bodyPr>
          <a:lstStyle/>
          <a:p>
            <a:pPr algn="r">
              <a:lnSpc>
                <a:spcPts val="2730"/>
              </a:lnSpc>
            </a:pPr>
            <a:r>
              <a:rPr lang="en-US" sz="2100">
                <a:solidFill>
                  <a:srgbClr val="000000"/>
                </a:solidFill>
                <a:latin typeface="Public Sans"/>
              </a:rPr>
              <a:t>https://mydnahealth.co.uk/how-stress-affects-your-health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698352"/>
            <a:ext cx="18288000" cy="5588648"/>
          </a:xfrm>
          <a:prstGeom prst="rect">
            <a:avLst/>
          </a:prstGeom>
          <a:solidFill>
            <a:srgbClr val="ED8031"/>
          </a:solidFill>
        </p:spPr>
      </p:sp>
      <p:pic>
        <p:nvPicPr>
          <p:cNvPr id="3" name="Picture 3"/>
          <p:cNvPicPr>
            <a:picLocks noChangeAspect="1"/>
          </p:cNvPicPr>
          <p:nvPr/>
        </p:nvPicPr>
        <p:blipFill>
          <a:blip r:embed="rId2"/>
          <a:srcRect/>
          <a:stretch>
            <a:fillRect/>
          </a:stretch>
        </p:blipFill>
        <p:spPr>
          <a:xfrm>
            <a:off x="1429518" y="4826298"/>
            <a:ext cx="6601694" cy="5332755"/>
          </a:xfrm>
          <a:prstGeom prst="rect">
            <a:avLst/>
          </a:prstGeom>
        </p:spPr>
      </p:pic>
      <p:grpSp>
        <p:nvGrpSpPr>
          <p:cNvPr id="4" name="Group 4"/>
          <p:cNvGrpSpPr/>
          <p:nvPr/>
        </p:nvGrpSpPr>
        <p:grpSpPr>
          <a:xfrm>
            <a:off x="1028700" y="609838"/>
            <a:ext cx="7658230" cy="3687584"/>
            <a:chOff x="0" y="0"/>
            <a:chExt cx="10210973" cy="4916779"/>
          </a:xfrm>
        </p:grpSpPr>
        <p:sp>
          <p:nvSpPr>
            <p:cNvPr id="5" name="TextBox 5"/>
            <p:cNvSpPr txBox="1"/>
            <p:nvPr/>
          </p:nvSpPr>
          <p:spPr>
            <a:xfrm>
              <a:off x="0" y="-76200"/>
              <a:ext cx="10210973" cy="3467100"/>
            </a:xfrm>
            <a:prstGeom prst="rect">
              <a:avLst/>
            </a:prstGeom>
          </p:spPr>
          <p:txBody>
            <a:bodyPr lIns="0" tIns="0" rIns="0" bIns="0" rtlCol="0" anchor="t">
              <a:spAutoFit/>
            </a:bodyPr>
            <a:lstStyle/>
            <a:p>
              <a:pPr>
                <a:lnSpc>
                  <a:spcPts val="6720"/>
                </a:lnSpc>
              </a:pPr>
              <a:r>
                <a:rPr lang="en-US" sz="5600">
                  <a:solidFill>
                    <a:srgbClr val="000000"/>
                  </a:solidFill>
                  <a:latin typeface="Horizon"/>
                </a:rPr>
                <a:t>HOLMES &amp; RAHE  </a:t>
              </a:r>
              <a:r>
                <a:rPr lang="en-US" sz="5600">
                  <a:solidFill>
                    <a:srgbClr val="ED8031"/>
                  </a:solidFill>
                  <a:latin typeface="Horizon"/>
                </a:rPr>
                <a:t>Stress Scale</a:t>
              </a:r>
            </a:p>
          </p:txBody>
        </p:sp>
        <p:sp>
          <p:nvSpPr>
            <p:cNvPr id="6" name="TextBox 6"/>
            <p:cNvSpPr txBox="1"/>
            <p:nvPr/>
          </p:nvSpPr>
          <p:spPr>
            <a:xfrm>
              <a:off x="0" y="3599154"/>
              <a:ext cx="10210973" cy="1317625"/>
            </a:xfrm>
            <a:prstGeom prst="rect">
              <a:avLst/>
            </a:prstGeom>
          </p:spPr>
          <p:txBody>
            <a:bodyPr lIns="0" tIns="0" rIns="0" bIns="0" rtlCol="0" anchor="t">
              <a:spAutoFit/>
            </a:bodyPr>
            <a:lstStyle/>
            <a:p>
              <a:pPr>
                <a:lnSpc>
                  <a:spcPts val="3900"/>
                </a:lnSpc>
              </a:pPr>
              <a:r>
                <a:rPr lang="en-US" sz="3000">
                  <a:solidFill>
                    <a:srgbClr val="000000"/>
                  </a:solidFill>
                  <a:latin typeface="Public Sans"/>
                </a:rPr>
                <a:t>Identifies 43 stressful life events that can contribute to illness</a:t>
              </a:r>
            </a:p>
          </p:txBody>
        </p:sp>
      </p:grpSp>
      <p:grpSp>
        <p:nvGrpSpPr>
          <p:cNvPr id="7" name="Group 7"/>
          <p:cNvGrpSpPr/>
          <p:nvPr/>
        </p:nvGrpSpPr>
        <p:grpSpPr>
          <a:xfrm>
            <a:off x="10385879" y="460498"/>
            <a:ext cx="6649123" cy="3295806"/>
            <a:chOff x="0" y="0"/>
            <a:chExt cx="8865497" cy="4394408"/>
          </a:xfrm>
        </p:grpSpPr>
        <p:sp>
          <p:nvSpPr>
            <p:cNvPr id="8" name="TextBox 8"/>
            <p:cNvSpPr txBox="1"/>
            <p:nvPr/>
          </p:nvSpPr>
          <p:spPr>
            <a:xfrm>
              <a:off x="0" y="2314148"/>
              <a:ext cx="8865497" cy="2080260"/>
            </a:xfrm>
            <a:prstGeom prst="rect">
              <a:avLst/>
            </a:prstGeom>
          </p:spPr>
          <p:txBody>
            <a:bodyPr lIns="0" tIns="0" rIns="0" bIns="0" rtlCol="0" anchor="t">
              <a:spAutoFit/>
            </a:bodyPr>
            <a:lstStyle/>
            <a:p>
              <a:pPr>
                <a:lnSpc>
                  <a:spcPts val="3120"/>
                </a:lnSpc>
              </a:pPr>
              <a:r>
                <a:rPr lang="en-US" sz="2400">
                  <a:solidFill>
                    <a:srgbClr val="000000"/>
                  </a:solidFill>
                  <a:latin typeface="Public Sans"/>
                </a:rPr>
                <a:t>Validity of study and development included medical patients and sailors who dropped out of underwater demolitions training due to medical problems.</a:t>
              </a:r>
            </a:p>
          </p:txBody>
        </p:sp>
        <p:sp>
          <p:nvSpPr>
            <p:cNvPr id="9" name="TextBox 9"/>
            <p:cNvSpPr txBox="1"/>
            <p:nvPr/>
          </p:nvSpPr>
          <p:spPr>
            <a:xfrm>
              <a:off x="66476" y="-47625"/>
              <a:ext cx="8732545" cy="1978025"/>
            </a:xfrm>
            <a:prstGeom prst="rect">
              <a:avLst/>
            </a:prstGeom>
          </p:spPr>
          <p:txBody>
            <a:bodyPr lIns="0" tIns="0" rIns="0" bIns="0" rtlCol="0" anchor="t">
              <a:spAutoFit/>
            </a:bodyPr>
            <a:lstStyle/>
            <a:p>
              <a:pPr>
                <a:lnSpc>
                  <a:spcPts val="3900"/>
                </a:lnSpc>
              </a:pPr>
              <a:r>
                <a:rPr lang="en-US" sz="3000">
                  <a:solidFill>
                    <a:srgbClr val="000000"/>
                  </a:solidFill>
                  <a:latin typeface="Public Sans Bold"/>
                </a:rPr>
                <a:t>Developed by Psychiatrists  determine how stress yielded illnesses</a:t>
              </a:r>
              <a:r>
                <a:rPr lang="en-US" sz="3000">
                  <a:solidFill>
                    <a:srgbClr val="000000"/>
                  </a:solidFill>
                  <a:latin typeface="Public Sans"/>
                </a:rPr>
                <a:t> </a:t>
              </a:r>
            </a:p>
          </p:txBody>
        </p:sp>
      </p:grpSp>
      <p:sp>
        <p:nvSpPr>
          <p:cNvPr id="10" name="TextBox 10"/>
          <p:cNvSpPr txBox="1"/>
          <p:nvPr/>
        </p:nvSpPr>
        <p:spPr>
          <a:xfrm>
            <a:off x="10385879" y="6768240"/>
            <a:ext cx="6649123" cy="2057400"/>
          </a:xfrm>
          <a:prstGeom prst="rect">
            <a:avLst/>
          </a:prstGeom>
        </p:spPr>
        <p:txBody>
          <a:bodyPr lIns="0" tIns="0" rIns="0" bIns="0" rtlCol="0" anchor="t">
            <a:spAutoFit/>
          </a:bodyPr>
          <a:lstStyle/>
          <a:p>
            <a:pPr>
              <a:lnSpc>
                <a:spcPts val="3240"/>
              </a:lnSpc>
            </a:pPr>
            <a:r>
              <a:rPr lang="en-US" sz="2700">
                <a:solidFill>
                  <a:srgbClr val="000000"/>
                </a:solidFill>
                <a:latin typeface="Public Sans Bold"/>
              </a:rPr>
              <a:t>Scores of 300+</a:t>
            </a:r>
            <a:r>
              <a:rPr lang="en-US" sz="2700">
                <a:solidFill>
                  <a:srgbClr val="000000"/>
                </a:solidFill>
                <a:latin typeface="Public Sans"/>
              </a:rPr>
              <a:t>:   At risk of Illness</a:t>
            </a:r>
          </a:p>
          <a:p>
            <a:pPr>
              <a:lnSpc>
                <a:spcPts val="3240"/>
              </a:lnSpc>
            </a:pPr>
            <a:r>
              <a:rPr lang="en-US" sz="2700">
                <a:solidFill>
                  <a:srgbClr val="000000"/>
                </a:solidFill>
                <a:latin typeface="Public Sans Bold"/>
              </a:rPr>
              <a:t>Scores of 150-299</a:t>
            </a:r>
            <a:r>
              <a:rPr lang="en-US" sz="2700">
                <a:solidFill>
                  <a:srgbClr val="000000"/>
                </a:solidFill>
                <a:latin typeface="Public Sans"/>
              </a:rPr>
              <a:t>: </a:t>
            </a:r>
          </a:p>
          <a:p>
            <a:pPr>
              <a:lnSpc>
                <a:spcPts val="3240"/>
              </a:lnSpc>
            </a:pPr>
            <a:r>
              <a:rPr lang="en-US" sz="2700">
                <a:solidFill>
                  <a:srgbClr val="000000"/>
                </a:solidFill>
                <a:latin typeface="Public Sans"/>
              </a:rPr>
              <a:t>Risk of illness is moderate (reduced by 30% from the above risk</a:t>
            </a:r>
          </a:p>
          <a:p>
            <a:pPr>
              <a:lnSpc>
                <a:spcPts val="3240"/>
              </a:lnSpc>
            </a:pPr>
            <a:r>
              <a:rPr lang="en-US" sz="2700">
                <a:solidFill>
                  <a:srgbClr val="000000"/>
                </a:solidFill>
                <a:latin typeface="Public Sans Bold"/>
              </a:rPr>
              <a:t>Scores of &lt;150</a:t>
            </a:r>
            <a:r>
              <a:rPr lang="en-US" sz="2700">
                <a:solidFill>
                  <a:srgbClr val="000000"/>
                </a:solidFill>
                <a:latin typeface="Public Sans"/>
              </a:rPr>
              <a:t>: Have slight risk of illness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26390" y="5007522"/>
            <a:ext cx="6653128" cy="4343732"/>
            <a:chOff x="0" y="0"/>
            <a:chExt cx="8870838" cy="5791642"/>
          </a:xfrm>
        </p:grpSpPr>
        <p:grpSp>
          <p:nvGrpSpPr>
            <p:cNvPr id="3" name="Group 3"/>
            <p:cNvGrpSpPr>
              <a:grpSpLocks noChangeAspect="1"/>
            </p:cNvGrpSpPr>
            <p:nvPr/>
          </p:nvGrpSpPr>
          <p:grpSpPr>
            <a:xfrm>
              <a:off x="3419914" y="0"/>
              <a:ext cx="5281220" cy="5334646"/>
              <a:chOff x="0" y="0"/>
              <a:chExt cx="11603560" cy="11720945"/>
            </a:xfrm>
          </p:grpSpPr>
          <p:sp>
            <p:nvSpPr>
              <p:cNvPr id="4" name="Freeform 4"/>
              <p:cNvSpPr/>
              <p:nvPr/>
            </p:nvSpPr>
            <p:spPr>
              <a:xfrm>
                <a:off x="-6350" y="0"/>
                <a:ext cx="11616260" cy="11720945"/>
              </a:xfrm>
              <a:custGeom>
                <a:avLst/>
                <a:gdLst/>
                <a:ahLst/>
                <a:cxnLst/>
                <a:rect l="l" t="t" r="r" b="b"/>
                <a:pathLst>
                  <a:path w="11616260" h="11720945">
                    <a:moveTo>
                      <a:pt x="0" y="0"/>
                    </a:moveTo>
                    <a:lnTo>
                      <a:pt x="12700" y="0"/>
                    </a:lnTo>
                    <a:lnTo>
                      <a:pt x="12700" y="11720945"/>
                    </a:lnTo>
                    <a:lnTo>
                      <a:pt x="0" y="11720945"/>
                    </a:lnTo>
                    <a:close/>
                    <a:moveTo>
                      <a:pt x="2320712" y="0"/>
                    </a:moveTo>
                    <a:lnTo>
                      <a:pt x="2333412" y="0"/>
                    </a:lnTo>
                    <a:lnTo>
                      <a:pt x="2333412" y="11720945"/>
                    </a:lnTo>
                    <a:lnTo>
                      <a:pt x="2320712" y="11720945"/>
                    </a:lnTo>
                    <a:close/>
                    <a:moveTo>
                      <a:pt x="4641424" y="0"/>
                    </a:moveTo>
                    <a:lnTo>
                      <a:pt x="4654124" y="0"/>
                    </a:lnTo>
                    <a:lnTo>
                      <a:pt x="4654124" y="11720945"/>
                    </a:lnTo>
                    <a:lnTo>
                      <a:pt x="4641424" y="11720945"/>
                    </a:lnTo>
                    <a:close/>
                    <a:moveTo>
                      <a:pt x="6962136" y="0"/>
                    </a:moveTo>
                    <a:lnTo>
                      <a:pt x="6974836" y="0"/>
                    </a:lnTo>
                    <a:lnTo>
                      <a:pt x="6974836" y="11720945"/>
                    </a:lnTo>
                    <a:lnTo>
                      <a:pt x="6962136" y="11720945"/>
                    </a:lnTo>
                    <a:close/>
                    <a:moveTo>
                      <a:pt x="9282848" y="0"/>
                    </a:moveTo>
                    <a:lnTo>
                      <a:pt x="9295548" y="0"/>
                    </a:lnTo>
                    <a:lnTo>
                      <a:pt x="9295548" y="11720945"/>
                    </a:lnTo>
                    <a:lnTo>
                      <a:pt x="9282848" y="11720945"/>
                    </a:lnTo>
                    <a:close/>
                    <a:moveTo>
                      <a:pt x="11603560" y="0"/>
                    </a:moveTo>
                    <a:lnTo>
                      <a:pt x="11616260" y="0"/>
                    </a:lnTo>
                    <a:lnTo>
                      <a:pt x="11616260" y="11720945"/>
                    </a:lnTo>
                    <a:lnTo>
                      <a:pt x="11603560" y="11720945"/>
                    </a:lnTo>
                    <a:close/>
                  </a:path>
                </a:pathLst>
              </a:custGeom>
              <a:solidFill>
                <a:srgbClr val="000000">
                  <a:alpha val="24706"/>
                </a:srgbClr>
              </a:solidFill>
            </p:spPr>
          </p:sp>
        </p:grpSp>
        <p:sp>
          <p:nvSpPr>
            <p:cNvPr id="5" name="TextBox 5"/>
            <p:cNvSpPr txBox="1"/>
            <p:nvPr/>
          </p:nvSpPr>
          <p:spPr>
            <a:xfrm>
              <a:off x="3337003" y="5432013"/>
              <a:ext cx="165821" cy="359630"/>
            </a:xfrm>
            <a:prstGeom prst="rect">
              <a:avLst/>
            </a:prstGeom>
          </p:spPr>
          <p:txBody>
            <a:bodyPr lIns="0" tIns="0" rIns="0" bIns="0" rtlCol="0" anchor="t">
              <a:spAutoFit/>
            </a:bodyPr>
            <a:lstStyle/>
            <a:p>
              <a:pPr algn="ctr">
                <a:lnSpc>
                  <a:spcPts val="2239"/>
                </a:lnSpc>
              </a:pPr>
              <a:r>
                <a:rPr lang="en-US" sz="1599">
                  <a:solidFill>
                    <a:srgbClr val="000000"/>
                  </a:solidFill>
                  <a:latin typeface="Public Sans"/>
                </a:rPr>
                <a:t>0</a:t>
              </a:r>
            </a:p>
          </p:txBody>
        </p:sp>
        <p:sp>
          <p:nvSpPr>
            <p:cNvPr id="6" name="TextBox 6"/>
            <p:cNvSpPr txBox="1"/>
            <p:nvPr/>
          </p:nvSpPr>
          <p:spPr>
            <a:xfrm>
              <a:off x="4338109" y="5432013"/>
              <a:ext cx="276097" cy="359630"/>
            </a:xfrm>
            <a:prstGeom prst="rect">
              <a:avLst/>
            </a:prstGeom>
          </p:spPr>
          <p:txBody>
            <a:bodyPr lIns="0" tIns="0" rIns="0" bIns="0" rtlCol="0" anchor="t">
              <a:spAutoFit/>
            </a:bodyPr>
            <a:lstStyle/>
            <a:p>
              <a:pPr algn="ctr">
                <a:lnSpc>
                  <a:spcPts val="2239"/>
                </a:lnSpc>
              </a:pPr>
              <a:r>
                <a:rPr lang="en-US" sz="1599">
                  <a:solidFill>
                    <a:srgbClr val="000000"/>
                  </a:solidFill>
                  <a:latin typeface="Public Sans"/>
                </a:rPr>
                <a:t>10</a:t>
              </a:r>
            </a:p>
          </p:txBody>
        </p:sp>
        <p:sp>
          <p:nvSpPr>
            <p:cNvPr id="7" name="TextBox 7"/>
            <p:cNvSpPr txBox="1"/>
            <p:nvPr/>
          </p:nvSpPr>
          <p:spPr>
            <a:xfrm>
              <a:off x="5368748" y="5432013"/>
              <a:ext cx="327307" cy="359630"/>
            </a:xfrm>
            <a:prstGeom prst="rect">
              <a:avLst/>
            </a:prstGeom>
          </p:spPr>
          <p:txBody>
            <a:bodyPr lIns="0" tIns="0" rIns="0" bIns="0" rtlCol="0" anchor="t">
              <a:spAutoFit/>
            </a:bodyPr>
            <a:lstStyle/>
            <a:p>
              <a:pPr algn="ctr">
                <a:lnSpc>
                  <a:spcPts val="2239"/>
                </a:lnSpc>
              </a:pPr>
              <a:r>
                <a:rPr lang="en-US" sz="1599">
                  <a:solidFill>
                    <a:srgbClr val="000000"/>
                  </a:solidFill>
                  <a:latin typeface="Public Sans"/>
                </a:rPr>
                <a:t>20</a:t>
              </a:r>
            </a:p>
          </p:txBody>
        </p:sp>
        <p:sp>
          <p:nvSpPr>
            <p:cNvPr id="8" name="TextBox 8"/>
            <p:cNvSpPr txBox="1"/>
            <p:nvPr/>
          </p:nvSpPr>
          <p:spPr>
            <a:xfrm>
              <a:off x="6420386" y="5432013"/>
              <a:ext cx="336519" cy="359630"/>
            </a:xfrm>
            <a:prstGeom prst="rect">
              <a:avLst/>
            </a:prstGeom>
          </p:spPr>
          <p:txBody>
            <a:bodyPr lIns="0" tIns="0" rIns="0" bIns="0" rtlCol="0" anchor="t">
              <a:spAutoFit/>
            </a:bodyPr>
            <a:lstStyle/>
            <a:p>
              <a:pPr algn="ctr">
                <a:lnSpc>
                  <a:spcPts val="2239"/>
                </a:lnSpc>
              </a:pPr>
              <a:r>
                <a:rPr lang="en-US" sz="1599">
                  <a:solidFill>
                    <a:srgbClr val="000000"/>
                  </a:solidFill>
                  <a:latin typeface="Public Sans"/>
                </a:rPr>
                <a:t>30</a:t>
              </a:r>
            </a:p>
          </p:txBody>
        </p:sp>
        <p:sp>
          <p:nvSpPr>
            <p:cNvPr id="9" name="TextBox 9"/>
            <p:cNvSpPr txBox="1"/>
            <p:nvPr/>
          </p:nvSpPr>
          <p:spPr>
            <a:xfrm>
              <a:off x="7476810" y="5432013"/>
              <a:ext cx="336158" cy="359630"/>
            </a:xfrm>
            <a:prstGeom prst="rect">
              <a:avLst/>
            </a:prstGeom>
          </p:spPr>
          <p:txBody>
            <a:bodyPr lIns="0" tIns="0" rIns="0" bIns="0" rtlCol="0" anchor="t">
              <a:spAutoFit/>
            </a:bodyPr>
            <a:lstStyle/>
            <a:p>
              <a:pPr algn="ctr">
                <a:lnSpc>
                  <a:spcPts val="2239"/>
                </a:lnSpc>
              </a:pPr>
              <a:r>
                <a:rPr lang="en-US" sz="1599">
                  <a:solidFill>
                    <a:srgbClr val="000000"/>
                  </a:solidFill>
                  <a:latin typeface="Public Sans"/>
                </a:rPr>
                <a:t>40</a:t>
              </a:r>
            </a:p>
          </p:txBody>
        </p:sp>
        <p:sp>
          <p:nvSpPr>
            <p:cNvPr id="10" name="TextBox 10"/>
            <p:cNvSpPr txBox="1"/>
            <p:nvPr/>
          </p:nvSpPr>
          <p:spPr>
            <a:xfrm>
              <a:off x="8531429" y="5432013"/>
              <a:ext cx="339409" cy="359630"/>
            </a:xfrm>
            <a:prstGeom prst="rect">
              <a:avLst/>
            </a:prstGeom>
          </p:spPr>
          <p:txBody>
            <a:bodyPr lIns="0" tIns="0" rIns="0" bIns="0" rtlCol="0" anchor="t">
              <a:spAutoFit/>
            </a:bodyPr>
            <a:lstStyle/>
            <a:p>
              <a:pPr algn="ctr">
                <a:lnSpc>
                  <a:spcPts val="2239"/>
                </a:lnSpc>
              </a:pPr>
              <a:r>
                <a:rPr lang="en-US" sz="1599">
                  <a:solidFill>
                    <a:srgbClr val="000000"/>
                  </a:solidFill>
                  <a:latin typeface="Public Sans"/>
                </a:rPr>
                <a:t>50</a:t>
              </a:r>
            </a:p>
          </p:txBody>
        </p:sp>
        <p:sp>
          <p:nvSpPr>
            <p:cNvPr id="11" name="TextBox 11"/>
            <p:cNvSpPr txBox="1"/>
            <p:nvPr/>
          </p:nvSpPr>
          <p:spPr>
            <a:xfrm>
              <a:off x="2012521" y="47863"/>
              <a:ext cx="1271926"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Physician </a:t>
              </a:r>
            </a:p>
          </p:txBody>
        </p:sp>
        <p:sp>
          <p:nvSpPr>
            <p:cNvPr id="12" name="TextBox 12"/>
            <p:cNvSpPr txBox="1"/>
            <p:nvPr/>
          </p:nvSpPr>
          <p:spPr>
            <a:xfrm>
              <a:off x="2466451" y="585773"/>
              <a:ext cx="817996"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Nurse </a:t>
              </a:r>
            </a:p>
          </p:txBody>
        </p:sp>
        <p:sp>
          <p:nvSpPr>
            <p:cNvPr id="13" name="TextBox 13"/>
            <p:cNvSpPr txBox="1"/>
            <p:nvPr/>
          </p:nvSpPr>
          <p:spPr>
            <a:xfrm>
              <a:off x="0" y="1123683"/>
              <a:ext cx="3284447"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Retail/Fast Food Workers </a:t>
              </a:r>
            </a:p>
          </p:txBody>
        </p:sp>
        <p:sp>
          <p:nvSpPr>
            <p:cNvPr id="14" name="TextBox 14"/>
            <p:cNvSpPr txBox="1"/>
            <p:nvPr/>
          </p:nvSpPr>
          <p:spPr>
            <a:xfrm>
              <a:off x="1448043" y="1661593"/>
              <a:ext cx="1836404"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Social Worker </a:t>
              </a:r>
            </a:p>
          </p:txBody>
        </p:sp>
        <p:sp>
          <p:nvSpPr>
            <p:cNvPr id="15" name="TextBox 15"/>
            <p:cNvSpPr txBox="1"/>
            <p:nvPr/>
          </p:nvSpPr>
          <p:spPr>
            <a:xfrm>
              <a:off x="1490763" y="2199503"/>
              <a:ext cx="1793684"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Police Officer </a:t>
              </a:r>
            </a:p>
          </p:txBody>
        </p:sp>
        <p:sp>
          <p:nvSpPr>
            <p:cNvPr id="16" name="TextBox 16"/>
            <p:cNvSpPr txBox="1"/>
            <p:nvPr/>
          </p:nvSpPr>
          <p:spPr>
            <a:xfrm>
              <a:off x="592476" y="2737413"/>
              <a:ext cx="2691971"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Air Traffic Controller </a:t>
              </a:r>
            </a:p>
          </p:txBody>
        </p:sp>
        <p:sp>
          <p:nvSpPr>
            <p:cNvPr id="17" name="TextBox 17"/>
            <p:cNvSpPr txBox="1"/>
            <p:nvPr/>
          </p:nvSpPr>
          <p:spPr>
            <a:xfrm>
              <a:off x="528170" y="3275323"/>
              <a:ext cx="2756277"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EM Response Worker </a:t>
              </a:r>
            </a:p>
          </p:txBody>
        </p:sp>
        <p:sp>
          <p:nvSpPr>
            <p:cNvPr id="18" name="TextBox 18"/>
            <p:cNvSpPr txBox="1"/>
            <p:nvPr/>
          </p:nvSpPr>
          <p:spPr>
            <a:xfrm>
              <a:off x="2297650" y="3813234"/>
              <a:ext cx="986797"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Lawyer </a:t>
              </a:r>
            </a:p>
          </p:txBody>
        </p:sp>
        <p:sp>
          <p:nvSpPr>
            <p:cNvPr id="19" name="TextBox 19"/>
            <p:cNvSpPr txBox="1"/>
            <p:nvPr/>
          </p:nvSpPr>
          <p:spPr>
            <a:xfrm>
              <a:off x="2195773" y="4351144"/>
              <a:ext cx="1088674"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Teacher </a:t>
              </a:r>
            </a:p>
          </p:txBody>
        </p:sp>
        <p:sp>
          <p:nvSpPr>
            <p:cNvPr id="20" name="TextBox 20"/>
            <p:cNvSpPr txBox="1"/>
            <p:nvPr/>
          </p:nvSpPr>
          <p:spPr>
            <a:xfrm>
              <a:off x="2670566" y="4889054"/>
              <a:ext cx="613881" cy="359630"/>
            </a:xfrm>
            <a:prstGeom prst="rect">
              <a:avLst/>
            </a:prstGeom>
          </p:spPr>
          <p:txBody>
            <a:bodyPr lIns="0" tIns="0" rIns="0" bIns="0" rtlCol="0" anchor="t">
              <a:spAutoFit/>
            </a:bodyPr>
            <a:lstStyle/>
            <a:p>
              <a:pPr algn="r">
                <a:lnSpc>
                  <a:spcPts val="2239"/>
                </a:lnSpc>
              </a:pPr>
              <a:r>
                <a:rPr lang="en-US" sz="1599">
                  <a:solidFill>
                    <a:srgbClr val="000000"/>
                  </a:solidFill>
                  <a:latin typeface="Public Sans"/>
                </a:rPr>
                <a:t>CPA </a:t>
              </a:r>
            </a:p>
          </p:txBody>
        </p:sp>
        <p:grpSp>
          <p:nvGrpSpPr>
            <p:cNvPr id="21" name="Group 21"/>
            <p:cNvGrpSpPr>
              <a:grpSpLocks noChangeAspect="1"/>
            </p:cNvGrpSpPr>
            <p:nvPr/>
          </p:nvGrpSpPr>
          <p:grpSpPr>
            <a:xfrm>
              <a:off x="3419914" y="0"/>
              <a:ext cx="5284110" cy="5334646"/>
              <a:chOff x="0" y="0"/>
              <a:chExt cx="11609910" cy="11720945"/>
            </a:xfrm>
          </p:grpSpPr>
          <p:sp>
            <p:nvSpPr>
              <p:cNvPr id="22" name="Freeform 22"/>
              <p:cNvSpPr/>
              <p:nvPr/>
            </p:nvSpPr>
            <p:spPr>
              <a:xfrm>
                <a:off x="0" y="0"/>
                <a:ext cx="11609910" cy="1084187"/>
              </a:xfrm>
              <a:custGeom>
                <a:avLst/>
                <a:gdLst/>
                <a:ahLst/>
                <a:cxnLst/>
                <a:rect l="l" t="t" r="r" b="b"/>
                <a:pathLst>
                  <a:path w="11609910" h="1084187">
                    <a:moveTo>
                      <a:pt x="0" y="0"/>
                    </a:moveTo>
                    <a:lnTo>
                      <a:pt x="11523175" y="0"/>
                    </a:lnTo>
                    <a:cubicBezTo>
                      <a:pt x="11546178" y="0"/>
                      <a:pt x="11568240" y="9138"/>
                      <a:pt x="11584506" y="25404"/>
                    </a:cubicBezTo>
                    <a:cubicBezTo>
                      <a:pt x="11600772" y="41670"/>
                      <a:pt x="11609910" y="63731"/>
                      <a:pt x="11609910" y="86735"/>
                    </a:cubicBezTo>
                    <a:lnTo>
                      <a:pt x="11609910" y="997452"/>
                    </a:lnTo>
                    <a:cubicBezTo>
                      <a:pt x="11609910" y="1020456"/>
                      <a:pt x="11600772" y="1042517"/>
                      <a:pt x="11584506" y="1058783"/>
                    </a:cubicBezTo>
                    <a:cubicBezTo>
                      <a:pt x="11568240" y="1075049"/>
                      <a:pt x="11546178" y="1084187"/>
                      <a:pt x="11523175" y="1084187"/>
                    </a:cubicBezTo>
                    <a:lnTo>
                      <a:pt x="0" y="1084187"/>
                    </a:lnTo>
                    <a:close/>
                  </a:path>
                </a:pathLst>
              </a:custGeom>
              <a:solidFill>
                <a:srgbClr val="ED8031"/>
              </a:solidFill>
            </p:spPr>
          </p:sp>
          <p:sp>
            <p:nvSpPr>
              <p:cNvPr id="23" name="Freeform 23"/>
              <p:cNvSpPr/>
              <p:nvPr/>
            </p:nvSpPr>
            <p:spPr>
              <a:xfrm>
                <a:off x="0" y="1181862"/>
                <a:ext cx="9289198" cy="1084187"/>
              </a:xfrm>
              <a:custGeom>
                <a:avLst/>
                <a:gdLst/>
                <a:ahLst/>
                <a:cxnLst/>
                <a:rect l="l" t="t" r="r" b="b"/>
                <a:pathLst>
                  <a:path w="9289198" h="1084187">
                    <a:moveTo>
                      <a:pt x="0" y="0"/>
                    </a:moveTo>
                    <a:lnTo>
                      <a:pt x="9202463" y="0"/>
                    </a:lnTo>
                    <a:cubicBezTo>
                      <a:pt x="9225466" y="0"/>
                      <a:pt x="9247528" y="9138"/>
                      <a:pt x="9263794" y="25404"/>
                    </a:cubicBezTo>
                    <a:cubicBezTo>
                      <a:pt x="9280060" y="41670"/>
                      <a:pt x="9289198" y="63731"/>
                      <a:pt x="9289198" y="86735"/>
                    </a:cubicBezTo>
                    <a:lnTo>
                      <a:pt x="9289198" y="997452"/>
                    </a:lnTo>
                    <a:cubicBezTo>
                      <a:pt x="9289198" y="1045355"/>
                      <a:pt x="9250366" y="1084187"/>
                      <a:pt x="9202463" y="1084187"/>
                    </a:cubicBezTo>
                    <a:lnTo>
                      <a:pt x="0" y="1084187"/>
                    </a:lnTo>
                    <a:close/>
                  </a:path>
                </a:pathLst>
              </a:custGeom>
              <a:solidFill>
                <a:srgbClr val="ED8031"/>
              </a:solidFill>
            </p:spPr>
          </p:sp>
          <p:sp>
            <p:nvSpPr>
              <p:cNvPr id="24" name="Freeform 24"/>
              <p:cNvSpPr/>
              <p:nvPr/>
            </p:nvSpPr>
            <p:spPr>
              <a:xfrm>
                <a:off x="0" y="2363724"/>
                <a:ext cx="8128842" cy="1084187"/>
              </a:xfrm>
              <a:custGeom>
                <a:avLst/>
                <a:gdLst/>
                <a:ahLst/>
                <a:cxnLst/>
                <a:rect l="l" t="t" r="r" b="b"/>
                <a:pathLst>
                  <a:path w="8128842" h="1084187">
                    <a:moveTo>
                      <a:pt x="0" y="0"/>
                    </a:moveTo>
                    <a:lnTo>
                      <a:pt x="8042107" y="0"/>
                    </a:lnTo>
                    <a:cubicBezTo>
                      <a:pt x="8065110" y="0"/>
                      <a:pt x="8087171" y="9138"/>
                      <a:pt x="8103438" y="25404"/>
                    </a:cubicBezTo>
                    <a:cubicBezTo>
                      <a:pt x="8119704" y="41670"/>
                      <a:pt x="8128842" y="63731"/>
                      <a:pt x="8128842" y="86735"/>
                    </a:cubicBezTo>
                    <a:lnTo>
                      <a:pt x="8128842" y="997452"/>
                    </a:lnTo>
                    <a:cubicBezTo>
                      <a:pt x="8128842" y="1020456"/>
                      <a:pt x="8119704" y="1042517"/>
                      <a:pt x="8103438" y="1058783"/>
                    </a:cubicBezTo>
                    <a:cubicBezTo>
                      <a:pt x="8087171" y="1075049"/>
                      <a:pt x="8065110" y="1084187"/>
                      <a:pt x="8042107" y="1084187"/>
                    </a:cubicBezTo>
                    <a:lnTo>
                      <a:pt x="0" y="1084187"/>
                    </a:lnTo>
                    <a:close/>
                  </a:path>
                </a:pathLst>
              </a:custGeom>
              <a:solidFill>
                <a:srgbClr val="ED8031"/>
              </a:solidFill>
            </p:spPr>
          </p:sp>
          <p:sp>
            <p:nvSpPr>
              <p:cNvPr id="25" name="Freeform 25"/>
              <p:cNvSpPr/>
              <p:nvPr/>
            </p:nvSpPr>
            <p:spPr>
              <a:xfrm>
                <a:off x="0" y="3545586"/>
                <a:ext cx="7432628" cy="1084187"/>
              </a:xfrm>
              <a:custGeom>
                <a:avLst/>
                <a:gdLst/>
                <a:ahLst/>
                <a:cxnLst/>
                <a:rect l="l" t="t" r="r" b="b"/>
                <a:pathLst>
                  <a:path w="7432628" h="1084187">
                    <a:moveTo>
                      <a:pt x="0" y="0"/>
                    </a:moveTo>
                    <a:lnTo>
                      <a:pt x="7345893" y="0"/>
                    </a:lnTo>
                    <a:cubicBezTo>
                      <a:pt x="7368897" y="0"/>
                      <a:pt x="7390958" y="9138"/>
                      <a:pt x="7407225" y="25404"/>
                    </a:cubicBezTo>
                    <a:cubicBezTo>
                      <a:pt x="7423490" y="41670"/>
                      <a:pt x="7432628" y="63731"/>
                      <a:pt x="7432628" y="86735"/>
                    </a:cubicBezTo>
                    <a:lnTo>
                      <a:pt x="7432628" y="997452"/>
                    </a:lnTo>
                    <a:cubicBezTo>
                      <a:pt x="7432628" y="1020456"/>
                      <a:pt x="7423490" y="1042517"/>
                      <a:pt x="7407225" y="1058783"/>
                    </a:cubicBezTo>
                    <a:cubicBezTo>
                      <a:pt x="7390958" y="1075049"/>
                      <a:pt x="7368897" y="1084187"/>
                      <a:pt x="7345893" y="1084187"/>
                    </a:cubicBezTo>
                    <a:lnTo>
                      <a:pt x="0" y="1084187"/>
                    </a:lnTo>
                    <a:close/>
                  </a:path>
                </a:pathLst>
              </a:custGeom>
              <a:solidFill>
                <a:srgbClr val="ED8031"/>
              </a:solidFill>
            </p:spPr>
          </p:sp>
          <p:sp>
            <p:nvSpPr>
              <p:cNvPr id="26" name="Freeform 26"/>
              <p:cNvSpPr/>
              <p:nvPr/>
            </p:nvSpPr>
            <p:spPr>
              <a:xfrm>
                <a:off x="0" y="4727448"/>
                <a:ext cx="6968486" cy="1084187"/>
              </a:xfrm>
              <a:custGeom>
                <a:avLst/>
                <a:gdLst/>
                <a:ahLst/>
                <a:cxnLst/>
                <a:rect l="l" t="t" r="r" b="b"/>
                <a:pathLst>
                  <a:path w="6968486" h="1084187">
                    <a:moveTo>
                      <a:pt x="0" y="0"/>
                    </a:moveTo>
                    <a:lnTo>
                      <a:pt x="6881750" y="0"/>
                    </a:lnTo>
                    <a:cubicBezTo>
                      <a:pt x="6904754" y="0"/>
                      <a:pt x="6926815" y="9138"/>
                      <a:pt x="6943082" y="25404"/>
                    </a:cubicBezTo>
                    <a:cubicBezTo>
                      <a:pt x="6959347" y="41670"/>
                      <a:pt x="6968486" y="63731"/>
                      <a:pt x="6968486" y="86735"/>
                    </a:cubicBezTo>
                    <a:lnTo>
                      <a:pt x="6968486" y="997452"/>
                    </a:lnTo>
                    <a:cubicBezTo>
                      <a:pt x="6968486" y="1020456"/>
                      <a:pt x="6959347" y="1042517"/>
                      <a:pt x="6943082" y="1058783"/>
                    </a:cubicBezTo>
                    <a:cubicBezTo>
                      <a:pt x="6926815" y="1075049"/>
                      <a:pt x="6904754" y="1084187"/>
                      <a:pt x="6881750" y="1084187"/>
                    </a:cubicBezTo>
                    <a:lnTo>
                      <a:pt x="0" y="1084187"/>
                    </a:lnTo>
                    <a:close/>
                  </a:path>
                </a:pathLst>
              </a:custGeom>
              <a:solidFill>
                <a:srgbClr val="ED8031"/>
              </a:solidFill>
            </p:spPr>
          </p:sp>
          <p:sp>
            <p:nvSpPr>
              <p:cNvPr id="27" name="Freeform 27"/>
              <p:cNvSpPr/>
              <p:nvPr/>
            </p:nvSpPr>
            <p:spPr>
              <a:xfrm>
                <a:off x="0" y="5909310"/>
                <a:ext cx="5111916" cy="1084187"/>
              </a:xfrm>
              <a:custGeom>
                <a:avLst/>
                <a:gdLst/>
                <a:ahLst/>
                <a:cxnLst/>
                <a:rect l="l" t="t" r="r" b="b"/>
                <a:pathLst>
                  <a:path w="5111916" h="1084187">
                    <a:moveTo>
                      <a:pt x="0" y="0"/>
                    </a:moveTo>
                    <a:lnTo>
                      <a:pt x="5025181" y="0"/>
                    </a:lnTo>
                    <a:cubicBezTo>
                      <a:pt x="5048185" y="0"/>
                      <a:pt x="5070246" y="9138"/>
                      <a:pt x="5086512" y="25404"/>
                    </a:cubicBezTo>
                    <a:cubicBezTo>
                      <a:pt x="5102778" y="41670"/>
                      <a:pt x="5111916" y="63731"/>
                      <a:pt x="5111916" y="86735"/>
                    </a:cubicBezTo>
                    <a:lnTo>
                      <a:pt x="5111916" y="997452"/>
                    </a:lnTo>
                    <a:cubicBezTo>
                      <a:pt x="5111916" y="1020455"/>
                      <a:pt x="5102778" y="1042517"/>
                      <a:pt x="5086512" y="1058783"/>
                    </a:cubicBezTo>
                    <a:cubicBezTo>
                      <a:pt x="5070246" y="1075049"/>
                      <a:pt x="5048185" y="1084187"/>
                      <a:pt x="5025181" y="1084187"/>
                    </a:cubicBezTo>
                    <a:lnTo>
                      <a:pt x="0" y="1084187"/>
                    </a:lnTo>
                    <a:close/>
                  </a:path>
                </a:pathLst>
              </a:custGeom>
              <a:solidFill>
                <a:srgbClr val="ED8031"/>
              </a:solidFill>
            </p:spPr>
          </p:sp>
          <p:sp>
            <p:nvSpPr>
              <p:cNvPr id="28" name="Freeform 28"/>
              <p:cNvSpPr/>
              <p:nvPr/>
            </p:nvSpPr>
            <p:spPr>
              <a:xfrm>
                <a:off x="0" y="7091172"/>
                <a:ext cx="4647774" cy="1084187"/>
              </a:xfrm>
              <a:custGeom>
                <a:avLst/>
                <a:gdLst/>
                <a:ahLst/>
                <a:cxnLst/>
                <a:rect l="l" t="t" r="r" b="b"/>
                <a:pathLst>
                  <a:path w="4647774" h="1084187">
                    <a:moveTo>
                      <a:pt x="0" y="0"/>
                    </a:moveTo>
                    <a:lnTo>
                      <a:pt x="4561039" y="0"/>
                    </a:lnTo>
                    <a:cubicBezTo>
                      <a:pt x="4584043" y="0"/>
                      <a:pt x="4606104" y="9138"/>
                      <a:pt x="4622370" y="25404"/>
                    </a:cubicBezTo>
                    <a:cubicBezTo>
                      <a:pt x="4638636" y="41670"/>
                      <a:pt x="4647774" y="63732"/>
                      <a:pt x="4647774" y="86735"/>
                    </a:cubicBezTo>
                    <a:lnTo>
                      <a:pt x="4647774" y="997452"/>
                    </a:lnTo>
                    <a:cubicBezTo>
                      <a:pt x="4647774" y="1020455"/>
                      <a:pt x="4638636" y="1042517"/>
                      <a:pt x="4622370" y="1058783"/>
                    </a:cubicBezTo>
                    <a:cubicBezTo>
                      <a:pt x="4606104" y="1075049"/>
                      <a:pt x="4584043" y="1084187"/>
                      <a:pt x="4561039" y="1084187"/>
                    </a:cubicBezTo>
                    <a:lnTo>
                      <a:pt x="0" y="1084187"/>
                    </a:lnTo>
                    <a:close/>
                  </a:path>
                </a:pathLst>
              </a:custGeom>
              <a:solidFill>
                <a:srgbClr val="ED8031"/>
              </a:solidFill>
            </p:spPr>
          </p:sp>
          <p:sp>
            <p:nvSpPr>
              <p:cNvPr id="29" name="Freeform 29"/>
              <p:cNvSpPr/>
              <p:nvPr/>
            </p:nvSpPr>
            <p:spPr>
              <a:xfrm>
                <a:off x="0" y="8273034"/>
                <a:ext cx="3487418" cy="1084187"/>
              </a:xfrm>
              <a:custGeom>
                <a:avLst/>
                <a:gdLst/>
                <a:ahLst/>
                <a:cxnLst/>
                <a:rect l="l" t="t" r="r" b="b"/>
                <a:pathLst>
                  <a:path w="3487418" h="1084187">
                    <a:moveTo>
                      <a:pt x="0" y="0"/>
                    </a:moveTo>
                    <a:lnTo>
                      <a:pt x="3400683" y="0"/>
                    </a:lnTo>
                    <a:cubicBezTo>
                      <a:pt x="3423686" y="0"/>
                      <a:pt x="3445748" y="9138"/>
                      <a:pt x="3462013" y="25404"/>
                    </a:cubicBezTo>
                    <a:cubicBezTo>
                      <a:pt x="3478280" y="41670"/>
                      <a:pt x="3487418" y="63732"/>
                      <a:pt x="3487418" y="86735"/>
                    </a:cubicBezTo>
                    <a:lnTo>
                      <a:pt x="3487418" y="997452"/>
                    </a:lnTo>
                    <a:cubicBezTo>
                      <a:pt x="3487418" y="1020455"/>
                      <a:pt x="3478280" y="1042517"/>
                      <a:pt x="3462013" y="1058783"/>
                    </a:cubicBezTo>
                    <a:cubicBezTo>
                      <a:pt x="3445748" y="1075049"/>
                      <a:pt x="3423686" y="1084187"/>
                      <a:pt x="3400683" y="1084187"/>
                    </a:cubicBezTo>
                    <a:lnTo>
                      <a:pt x="0" y="1084187"/>
                    </a:lnTo>
                    <a:close/>
                  </a:path>
                </a:pathLst>
              </a:custGeom>
              <a:solidFill>
                <a:srgbClr val="ED8031"/>
              </a:solidFill>
            </p:spPr>
          </p:sp>
          <p:sp>
            <p:nvSpPr>
              <p:cNvPr id="30" name="Freeform 30"/>
              <p:cNvSpPr/>
              <p:nvPr/>
            </p:nvSpPr>
            <p:spPr>
              <a:xfrm>
                <a:off x="0" y="9454896"/>
                <a:ext cx="2791204" cy="1084187"/>
              </a:xfrm>
              <a:custGeom>
                <a:avLst/>
                <a:gdLst/>
                <a:ahLst/>
                <a:cxnLst/>
                <a:rect l="l" t="t" r="r" b="b"/>
                <a:pathLst>
                  <a:path w="2791204" h="1084187">
                    <a:moveTo>
                      <a:pt x="0" y="0"/>
                    </a:moveTo>
                    <a:lnTo>
                      <a:pt x="2704469" y="0"/>
                    </a:lnTo>
                    <a:cubicBezTo>
                      <a:pt x="2752372" y="0"/>
                      <a:pt x="2791204" y="38832"/>
                      <a:pt x="2791204" y="86735"/>
                    </a:cubicBezTo>
                    <a:lnTo>
                      <a:pt x="2791204" y="997452"/>
                    </a:lnTo>
                    <a:cubicBezTo>
                      <a:pt x="2791204" y="1045355"/>
                      <a:pt x="2752372" y="1084187"/>
                      <a:pt x="2704469" y="1084187"/>
                    </a:cubicBezTo>
                    <a:lnTo>
                      <a:pt x="0" y="1084187"/>
                    </a:lnTo>
                    <a:close/>
                  </a:path>
                </a:pathLst>
              </a:custGeom>
              <a:solidFill>
                <a:srgbClr val="ED8031"/>
              </a:solidFill>
            </p:spPr>
          </p:sp>
          <p:sp>
            <p:nvSpPr>
              <p:cNvPr id="31" name="Freeform 31"/>
              <p:cNvSpPr/>
              <p:nvPr/>
            </p:nvSpPr>
            <p:spPr>
              <a:xfrm>
                <a:off x="0" y="10636758"/>
                <a:ext cx="1166706" cy="1084187"/>
              </a:xfrm>
              <a:custGeom>
                <a:avLst/>
                <a:gdLst/>
                <a:ahLst/>
                <a:cxnLst/>
                <a:rect l="l" t="t" r="r" b="b"/>
                <a:pathLst>
                  <a:path w="1166706" h="1084187">
                    <a:moveTo>
                      <a:pt x="0" y="0"/>
                    </a:moveTo>
                    <a:lnTo>
                      <a:pt x="1079971" y="0"/>
                    </a:lnTo>
                    <a:cubicBezTo>
                      <a:pt x="1102975" y="0"/>
                      <a:pt x="1125036" y="9138"/>
                      <a:pt x="1141302" y="25404"/>
                    </a:cubicBezTo>
                    <a:cubicBezTo>
                      <a:pt x="1157568" y="41670"/>
                      <a:pt x="1166706" y="63731"/>
                      <a:pt x="1166706" y="86735"/>
                    </a:cubicBezTo>
                    <a:lnTo>
                      <a:pt x="1166706" y="997452"/>
                    </a:lnTo>
                    <a:cubicBezTo>
                      <a:pt x="1166706" y="1020455"/>
                      <a:pt x="1157568" y="1042517"/>
                      <a:pt x="1141302" y="1058783"/>
                    </a:cubicBezTo>
                    <a:cubicBezTo>
                      <a:pt x="1125036" y="1075049"/>
                      <a:pt x="1102975" y="1084187"/>
                      <a:pt x="1079971" y="1084187"/>
                    </a:cubicBezTo>
                    <a:lnTo>
                      <a:pt x="0" y="1084187"/>
                    </a:lnTo>
                    <a:close/>
                  </a:path>
                </a:pathLst>
              </a:custGeom>
              <a:solidFill>
                <a:srgbClr val="ED8031"/>
              </a:solidFill>
            </p:spPr>
          </p:sp>
        </p:grpSp>
      </p:grpSp>
      <p:sp>
        <p:nvSpPr>
          <p:cNvPr id="32" name="AutoShape 32"/>
          <p:cNvSpPr/>
          <p:nvPr/>
        </p:nvSpPr>
        <p:spPr>
          <a:xfrm>
            <a:off x="0" y="0"/>
            <a:ext cx="9594741" cy="10287000"/>
          </a:xfrm>
          <a:prstGeom prst="rect">
            <a:avLst/>
          </a:prstGeom>
          <a:solidFill>
            <a:srgbClr val="ED8031"/>
          </a:solidFill>
        </p:spPr>
      </p:sp>
      <p:grpSp>
        <p:nvGrpSpPr>
          <p:cNvPr id="33" name="Group 33"/>
          <p:cNvGrpSpPr/>
          <p:nvPr/>
        </p:nvGrpSpPr>
        <p:grpSpPr>
          <a:xfrm>
            <a:off x="315001" y="1174034"/>
            <a:ext cx="8964738" cy="4665098"/>
            <a:chOff x="0" y="0"/>
            <a:chExt cx="11952984" cy="6220131"/>
          </a:xfrm>
        </p:grpSpPr>
        <p:sp>
          <p:nvSpPr>
            <p:cNvPr id="34" name="TextBox 34"/>
            <p:cNvSpPr txBox="1"/>
            <p:nvPr/>
          </p:nvSpPr>
          <p:spPr>
            <a:xfrm>
              <a:off x="0" y="-57150"/>
              <a:ext cx="11952984" cy="3917950"/>
            </a:xfrm>
            <a:prstGeom prst="rect">
              <a:avLst/>
            </a:prstGeom>
          </p:spPr>
          <p:txBody>
            <a:bodyPr lIns="0" tIns="0" rIns="0" bIns="0" rtlCol="0" anchor="t">
              <a:spAutoFit/>
            </a:bodyPr>
            <a:lstStyle/>
            <a:p>
              <a:pPr>
                <a:lnSpc>
                  <a:spcPts val="5760"/>
                </a:lnSpc>
              </a:pPr>
              <a:r>
                <a:rPr lang="en-US" sz="4800">
                  <a:solidFill>
                    <a:srgbClr val="000000"/>
                  </a:solidFill>
                  <a:latin typeface="Horizon"/>
                </a:rPr>
                <a:t>Crisis Fatigue and Stress leads to Burn Out</a:t>
              </a:r>
            </a:p>
          </p:txBody>
        </p:sp>
        <p:sp>
          <p:nvSpPr>
            <p:cNvPr id="35" name="TextBox 35"/>
            <p:cNvSpPr txBox="1"/>
            <p:nvPr/>
          </p:nvSpPr>
          <p:spPr>
            <a:xfrm>
              <a:off x="0" y="4242106"/>
              <a:ext cx="10588058" cy="1978025"/>
            </a:xfrm>
            <a:prstGeom prst="rect">
              <a:avLst/>
            </a:prstGeom>
          </p:spPr>
          <p:txBody>
            <a:bodyPr lIns="0" tIns="0" rIns="0" bIns="0" rtlCol="0" anchor="t">
              <a:spAutoFit/>
            </a:bodyPr>
            <a:lstStyle/>
            <a:p>
              <a:pPr>
                <a:lnSpc>
                  <a:spcPts val="3900"/>
                </a:lnSpc>
              </a:pPr>
              <a:r>
                <a:rPr lang="en-US" sz="3000">
                  <a:solidFill>
                    <a:srgbClr val="000000"/>
                  </a:solidFill>
                  <a:latin typeface="Public Sans"/>
                </a:rPr>
                <a:t>Mental health and well-being over the past two years have made significant negative impacts to personnel</a:t>
              </a:r>
            </a:p>
          </p:txBody>
        </p:sp>
      </p:grpSp>
      <p:grpSp>
        <p:nvGrpSpPr>
          <p:cNvPr id="36" name="Group 36"/>
          <p:cNvGrpSpPr/>
          <p:nvPr/>
        </p:nvGrpSpPr>
        <p:grpSpPr>
          <a:xfrm>
            <a:off x="10320759" y="1219364"/>
            <a:ext cx="6754221" cy="2287219"/>
            <a:chOff x="0" y="0"/>
            <a:chExt cx="9005628" cy="3049625"/>
          </a:xfrm>
        </p:grpSpPr>
        <p:sp>
          <p:nvSpPr>
            <p:cNvPr id="37" name="TextBox 37"/>
            <p:cNvSpPr txBox="1"/>
            <p:nvPr/>
          </p:nvSpPr>
          <p:spPr>
            <a:xfrm>
              <a:off x="0" y="2166559"/>
              <a:ext cx="9005628" cy="883066"/>
            </a:xfrm>
            <a:prstGeom prst="rect">
              <a:avLst/>
            </a:prstGeom>
          </p:spPr>
          <p:txBody>
            <a:bodyPr lIns="0" tIns="0" rIns="0" bIns="0" rtlCol="0" anchor="t">
              <a:spAutoFit/>
            </a:bodyPr>
            <a:lstStyle/>
            <a:p>
              <a:pPr algn="r">
                <a:lnSpc>
                  <a:spcPts val="2649"/>
                </a:lnSpc>
              </a:pPr>
              <a:r>
                <a:rPr lang="en-US" sz="2037">
                  <a:solidFill>
                    <a:srgbClr val="000000"/>
                  </a:solidFill>
                  <a:latin typeface="Public Sans"/>
                </a:rPr>
                <a:t>Microsoft's  2021 Work Trend Index</a:t>
              </a:r>
            </a:p>
            <a:p>
              <a:pPr algn="r">
                <a:lnSpc>
                  <a:spcPts val="2649"/>
                </a:lnSpc>
              </a:pPr>
              <a:r>
                <a:rPr lang="en-US" sz="2037">
                  <a:solidFill>
                    <a:srgbClr val="000000"/>
                  </a:solidFill>
                  <a:latin typeface="Public Sans"/>
                </a:rPr>
                <a:t>September 7, 2022</a:t>
              </a:r>
            </a:p>
          </p:txBody>
        </p:sp>
        <p:sp>
          <p:nvSpPr>
            <p:cNvPr id="38" name="TextBox 38"/>
            <p:cNvSpPr txBox="1"/>
            <p:nvPr/>
          </p:nvSpPr>
          <p:spPr>
            <a:xfrm>
              <a:off x="0" y="-47625"/>
              <a:ext cx="8870575" cy="2008537"/>
            </a:xfrm>
            <a:prstGeom prst="rect">
              <a:avLst/>
            </a:prstGeom>
          </p:spPr>
          <p:txBody>
            <a:bodyPr lIns="0" tIns="0" rIns="0" bIns="0" rtlCol="0" anchor="t">
              <a:spAutoFit/>
            </a:bodyPr>
            <a:lstStyle/>
            <a:p>
              <a:pPr>
                <a:lnSpc>
                  <a:spcPts val="3961"/>
                </a:lnSpc>
              </a:pPr>
              <a:r>
                <a:rPr lang="en-US" sz="3047">
                  <a:solidFill>
                    <a:srgbClr val="000000"/>
                  </a:solidFill>
                  <a:latin typeface="Public Sans"/>
                </a:rPr>
                <a:t>Highest occupations with highest amount of burnout-related job turnover</a:t>
              </a:r>
              <a:r>
                <a:rPr lang="en-US" sz="3047">
                  <a:solidFill>
                    <a:srgbClr val="000000"/>
                  </a:solidFill>
                  <a:latin typeface="Public Sans Bold"/>
                </a:rPr>
                <a: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897</Words>
  <Application>Microsoft Office PowerPoint</Application>
  <PresentationFormat>Custom</PresentationFormat>
  <Paragraphs>146</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Archivo Black</vt:lpstr>
      <vt:lpstr>Public Sans Bold</vt:lpstr>
      <vt:lpstr>Cooper Hewitt</vt:lpstr>
      <vt:lpstr>Anton</vt:lpstr>
      <vt:lpstr>Noto Serif</vt:lpstr>
      <vt:lpstr>Horizon</vt:lpstr>
      <vt:lpstr>Libre Baskerville</vt:lpstr>
      <vt:lpstr>Calibri</vt:lpstr>
      <vt:lpstr>Amaranth</vt:lpstr>
      <vt:lpstr>Arial</vt:lpstr>
      <vt:lpstr>Agrandir</vt:lpstr>
      <vt:lpstr>Kollektif</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White Bold Presentation Skills Workshop Webinar Keynote Presentation</dc:title>
  <dc:creator>OHSEP\Rubby.Douglas</dc:creator>
  <cp:lastModifiedBy>Carol A Walton </cp:lastModifiedBy>
  <cp:revision>11</cp:revision>
  <dcterms:created xsi:type="dcterms:W3CDTF">2006-08-16T00:00:00Z</dcterms:created>
  <dcterms:modified xsi:type="dcterms:W3CDTF">2023-04-14T13:46:47Z</dcterms:modified>
  <dc:identifier>DAFNoPopVrg</dc:identifier>
</cp:coreProperties>
</file>