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handoutMasterIdLst>
    <p:handoutMasterId r:id="rId10"/>
  </p:handoutMasterIdLst>
  <p:sldIdLst>
    <p:sldId id="401" r:id="rId2"/>
    <p:sldId id="404" r:id="rId3"/>
    <p:sldId id="403" r:id="rId4"/>
    <p:sldId id="405" r:id="rId5"/>
    <p:sldId id="406" r:id="rId6"/>
    <p:sldId id="408" r:id="rId7"/>
    <p:sldId id="257"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7992" autoAdjust="0"/>
    <p:restoredTop sz="97742" autoAdjust="0"/>
  </p:normalViewPr>
  <p:slideViewPr>
    <p:cSldViewPr snapToGrid="0">
      <p:cViewPr varScale="1">
        <p:scale>
          <a:sx n="118" d="100"/>
          <a:sy n="118" d="100"/>
        </p:scale>
        <p:origin x="132" y="1482"/>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snapToGrid="0">
      <p:cViewPr varScale="1">
        <p:scale>
          <a:sx n="140" d="100"/>
          <a:sy n="140" d="100"/>
        </p:scale>
        <p:origin x="2688"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6BCD8B4F-49DE-4A3E-B282-28C87E06AE72}"/>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6F762BCB-DC86-4DE2-8063-9C0F012FA2B7}"/>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4B3EFFD9-5E88-4CA5-A591-215687C0D2CF}" type="datetimeFigureOut">
              <a:rPr lang="en-US" smtClean="0"/>
              <a:t>3/19/2025</a:t>
            </a:fld>
            <a:endParaRPr lang="en-US"/>
          </a:p>
        </p:txBody>
      </p:sp>
      <p:sp>
        <p:nvSpPr>
          <p:cNvPr id="4" name="Footer Placeholder 3">
            <a:extLst>
              <a:ext uri="{FF2B5EF4-FFF2-40B4-BE49-F238E27FC236}">
                <a16:creationId xmlns:a16="http://schemas.microsoft.com/office/drawing/2014/main" id="{82AEFCB9-59F7-47DD-8429-68D48AE57F89}"/>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DA436C81-992D-40CF-9B57-1F425823BCC7}"/>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6E216A0A-993A-4538-8AE0-084D2CCD1E48}" type="slidenum">
              <a:rPr lang="en-US" smtClean="0"/>
              <a:t>‹#›</a:t>
            </a:fld>
            <a:endParaRPr lang="en-US"/>
          </a:p>
        </p:txBody>
      </p:sp>
    </p:spTree>
    <p:extLst>
      <p:ext uri="{BB962C8B-B14F-4D97-AF65-F5344CB8AC3E}">
        <p14:creationId xmlns:p14="http://schemas.microsoft.com/office/powerpoint/2010/main" val="336101791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0DF9BFC-23FB-4CD3-AFB0-8F54F3B89926}" type="datetimeFigureOut">
              <a:rPr lang="en-US" smtClean="0"/>
              <a:t>3/19/2025</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9E9BAC4-5036-4BF9-963C-1802D6FF5229}" type="slidenum">
              <a:rPr lang="en-US" smtClean="0"/>
              <a:t>‹#›</a:t>
            </a:fld>
            <a:endParaRPr lang="en-US" dirty="0"/>
          </a:p>
        </p:txBody>
      </p:sp>
    </p:spTree>
    <p:extLst>
      <p:ext uri="{BB962C8B-B14F-4D97-AF65-F5344CB8AC3E}">
        <p14:creationId xmlns:p14="http://schemas.microsoft.com/office/powerpoint/2010/main" val="152628015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85750" indent="-285750">
              <a:buFont typeface="Arial" panose="020B0604020202020204" pitchFamily="34" charset="0"/>
              <a:buChar char="•"/>
            </a:pPr>
            <a:endParaRPr lang="en-US" sz="1200" dirty="0">
              <a:cs typeface="Calibri"/>
            </a:endParaRPr>
          </a:p>
        </p:txBody>
      </p:sp>
      <p:sp>
        <p:nvSpPr>
          <p:cNvPr id="4" name="Slide Number Placeholder 3"/>
          <p:cNvSpPr>
            <a:spLocks noGrp="1"/>
          </p:cNvSpPr>
          <p:nvPr>
            <p:ph type="sldNum" sz="quarter" idx="5"/>
          </p:nvPr>
        </p:nvSpPr>
        <p:spPr/>
        <p:txBody>
          <a:bodyPr/>
          <a:lstStyle/>
          <a:p>
            <a:fld id="{E90C1806-72EE-8249-A041-CAE9B254F4DD}" type="slidenum">
              <a:rPr lang="en-US" smtClean="0"/>
              <a:t>1</a:t>
            </a:fld>
            <a:endParaRPr lang="en-US" dirty="0"/>
          </a:p>
        </p:txBody>
      </p:sp>
    </p:spTree>
    <p:extLst>
      <p:ext uri="{BB962C8B-B14F-4D97-AF65-F5344CB8AC3E}">
        <p14:creationId xmlns:p14="http://schemas.microsoft.com/office/powerpoint/2010/main" val="137996243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85750" indent="-285750">
              <a:buFont typeface="Arial" panose="020B0604020202020204" pitchFamily="34" charset="0"/>
              <a:buChar char="•"/>
            </a:pPr>
            <a:endParaRPr lang="en-US" sz="1200" dirty="0">
              <a:cs typeface="Calibri"/>
            </a:endParaRPr>
          </a:p>
        </p:txBody>
      </p:sp>
      <p:sp>
        <p:nvSpPr>
          <p:cNvPr id="4" name="Slide Number Placeholder 3"/>
          <p:cNvSpPr>
            <a:spLocks noGrp="1"/>
          </p:cNvSpPr>
          <p:nvPr>
            <p:ph type="sldNum" sz="quarter" idx="5"/>
          </p:nvPr>
        </p:nvSpPr>
        <p:spPr/>
        <p:txBody>
          <a:bodyPr/>
          <a:lstStyle/>
          <a:p>
            <a:fld id="{E90C1806-72EE-8249-A041-CAE9B254F4DD}" type="slidenum">
              <a:rPr lang="en-US" smtClean="0"/>
              <a:t>2</a:t>
            </a:fld>
            <a:endParaRPr lang="en-US" dirty="0"/>
          </a:p>
        </p:txBody>
      </p:sp>
    </p:spTree>
    <p:extLst>
      <p:ext uri="{BB962C8B-B14F-4D97-AF65-F5344CB8AC3E}">
        <p14:creationId xmlns:p14="http://schemas.microsoft.com/office/powerpoint/2010/main" val="37912969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85750" indent="-285750">
              <a:buFont typeface="Arial" panose="020B0604020202020204" pitchFamily="34" charset="0"/>
              <a:buChar char="•"/>
            </a:pPr>
            <a:endParaRPr lang="en-US" sz="1200" dirty="0">
              <a:cs typeface="Calibri"/>
            </a:endParaRPr>
          </a:p>
        </p:txBody>
      </p:sp>
      <p:sp>
        <p:nvSpPr>
          <p:cNvPr id="4" name="Slide Number Placeholder 3"/>
          <p:cNvSpPr>
            <a:spLocks noGrp="1"/>
          </p:cNvSpPr>
          <p:nvPr>
            <p:ph type="sldNum" sz="quarter" idx="5"/>
          </p:nvPr>
        </p:nvSpPr>
        <p:spPr/>
        <p:txBody>
          <a:bodyPr/>
          <a:lstStyle/>
          <a:p>
            <a:fld id="{E90C1806-72EE-8249-A041-CAE9B254F4DD}" type="slidenum">
              <a:rPr lang="en-US" smtClean="0"/>
              <a:t>3</a:t>
            </a:fld>
            <a:endParaRPr lang="en-US" dirty="0"/>
          </a:p>
        </p:txBody>
      </p:sp>
    </p:spTree>
    <p:extLst>
      <p:ext uri="{BB962C8B-B14F-4D97-AF65-F5344CB8AC3E}">
        <p14:creationId xmlns:p14="http://schemas.microsoft.com/office/powerpoint/2010/main" val="68310566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85750" indent="-285750">
              <a:buFont typeface="Arial" panose="020B0604020202020204" pitchFamily="34" charset="0"/>
              <a:buChar char="•"/>
            </a:pPr>
            <a:endParaRPr lang="en-US" sz="1200" dirty="0">
              <a:cs typeface="Calibri"/>
            </a:endParaRPr>
          </a:p>
        </p:txBody>
      </p:sp>
      <p:sp>
        <p:nvSpPr>
          <p:cNvPr id="4" name="Slide Number Placeholder 3"/>
          <p:cNvSpPr>
            <a:spLocks noGrp="1"/>
          </p:cNvSpPr>
          <p:nvPr>
            <p:ph type="sldNum" sz="quarter" idx="5"/>
          </p:nvPr>
        </p:nvSpPr>
        <p:spPr/>
        <p:txBody>
          <a:bodyPr/>
          <a:lstStyle/>
          <a:p>
            <a:fld id="{E90C1806-72EE-8249-A041-CAE9B254F4DD}" type="slidenum">
              <a:rPr lang="en-US" smtClean="0"/>
              <a:t>4</a:t>
            </a:fld>
            <a:endParaRPr lang="en-US" dirty="0"/>
          </a:p>
        </p:txBody>
      </p:sp>
    </p:spTree>
    <p:extLst>
      <p:ext uri="{BB962C8B-B14F-4D97-AF65-F5344CB8AC3E}">
        <p14:creationId xmlns:p14="http://schemas.microsoft.com/office/powerpoint/2010/main" val="191792882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85750" indent="-285750">
              <a:buFont typeface="Arial" panose="020B0604020202020204" pitchFamily="34" charset="0"/>
              <a:buChar char="•"/>
            </a:pPr>
            <a:endParaRPr lang="en-US" sz="1200" dirty="0">
              <a:cs typeface="Calibri"/>
            </a:endParaRPr>
          </a:p>
        </p:txBody>
      </p:sp>
      <p:sp>
        <p:nvSpPr>
          <p:cNvPr id="4" name="Slide Number Placeholder 3"/>
          <p:cNvSpPr>
            <a:spLocks noGrp="1"/>
          </p:cNvSpPr>
          <p:nvPr>
            <p:ph type="sldNum" sz="quarter" idx="5"/>
          </p:nvPr>
        </p:nvSpPr>
        <p:spPr/>
        <p:txBody>
          <a:bodyPr/>
          <a:lstStyle/>
          <a:p>
            <a:fld id="{E90C1806-72EE-8249-A041-CAE9B254F4DD}" type="slidenum">
              <a:rPr lang="en-US" smtClean="0"/>
              <a:t>5</a:t>
            </a:fld>
            <a:endParaRPr lang="en-US" dirty="0"/>
          </a:p>
        </p:txBody>
      </p:sp>
    </p:spTree>
    <p:extLst>
      <p:ext uri="{BB962C8B-B14F-4D97-AF65-F5344CB8AC3E}">
        <p14:creationId xmlns:p14="http://schemas.microsoft.com/office/powerpoint/2010/main" val="63531821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85750" indent="-285750">
              <a:buFont typeface="Arial" panose="020B0604020202020204" pitchFamily="34" charset="0"/>
              <a:buChar char="•"/>
            </a:pPr>
            <a:r>
              <a:rPr lang="en-US" sz="1200" dirty="0">
                <a:cs typeface="Calibri"/>
              </a:rPr>
              <a:t>For my report this month, I would like to take a look back on the 2023-24 academic year through the lens of the ATU 2025 Strategic Plan</a:t>
            </a:r>
          </a:p>
          <a:p>
            <a:pPr marL="285750" indent="-285750">
              <a:buFont typeface="Arial" panose="020B0604020202020204" pitchFamily="34" charset="0"/>
              <a:buChar char="•"/>
            </a:pPr>
            <a:endParaRPr lang="en-US" sz="1200" dirty="0">
              <a:cs typeface="Calibri"/>
            </a:endParaRPr>
          </a:p>
          <a:p>
            <a:pPr marL="285750" indent="-285750">
              <a:buFont typeface="Arial" panose="020B0604020202020204" pitchFamily="34" charset="0"/>
              <a:buChar char="•"/>
            </a:pPr>
            <a:r>
              <a:rPr lang="en-US" sz="1200" dirty="0">
                <a:cs typeface="Calibri"/>
              </a:rPr>
              <a:t>I am pleased to report that Arkansas Tech University made significant strides in its strategic goals during the past year </a:t>
            </a:r>
          </a:p>
          <a:p>
            <a:pPr marL="285750" indent="-285750">
              <a:buFont typeface="Arial" panose="020B0604020202020204" pitchFamily="34" charset="0"/>
              <a:buChar char="•"/>
            </a:pPr>
            <a:endParaRPr lang="en-US" sz="1200" dirty="0">
              <a:cs typeface="Calibri"/>
            </a:endParaRPr>
          </a:p>
          <a:p>
            <a:pPr marL="285750" indent="-285750">
              <a:buFont typeface="Arial" panose="020B0604020202020204" pitchFamily="34" charset="0"/>
              <a:buChar char="•"/>
            </a:pPr>
            <a:r>
              <a:rPr lang="en-US" sz="1200" dirty="0">
                <a:cs typeface="Calibri"/>
              </a:rPr>
              <a:t>The achievements and progress I am about to report to you are a direct result of the hard work and dedication of Arkansas Tech students, faculty and staff as well as the alumni and friends of the university who support us in so many ways, including those of you who give of your time to serve on the Board of Trustees</a:t>
            </a:r>
          </a:p>
        </p:txBody>
      </p:sp>
      <p:sp>
        <p:nvSpPr>
          <p:cNvPr id="4" name="Slide Number Placeholder 3"/>
          <p:cNvSpPr>
            <a:spLocks noGrp="1"/>
          </p:cNvSpPr>
          <p:nvPr>
            <p:ph type="sldNum" sz="quarter" idx="5"/>
          </p:nvPr>
        </p:nvSpPr>
        <p:spPr/>
        <p:txBody>
          <a:bodyPr/>
          <a:lstStyle/>
          <a:p>
            <a:fld id="{E90C1806-72EE-8249-A041-CAE9B254F4DD}" type="slidenum">
              <a:rPr lang="en-US" smtClean="0"/>
              <a:t>6</a:t>
            </a:fld>
            <a:endParaRPr lang="en-US" dirty="0"/>
          </a:p>
        </p:txBody>
      </p:sp>
    </p:spTree>
    <p:extLst>
      <p:ext uri="{BB962C8B-B14F-4D97-AF65-F5344CB8AC3E}">
        <p14:creationId xmlns:p14="http://schemas.microsoft.com/office/powerpoint/2010/main" val="96287707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4913" indent="-174913">
              <a:buFont typeface="Arial" panose="020B0604020202020204" pitchFamily="34" charset="0"/>
              <a:buChar char="•"/>
            </a:pPr>
            <a:endParaRPr lang="en-US" dirty="0"/>
          </a:p>
        </p:txBody>
      </p:sp>
      <p:sp>
        <p:nvSpPr>
          <p:cNvPr id="4" name="Slide Number Placeholder 3"/>
          <p:cNvSpPr>
            <a:spLocks noGrp="1"/>
          </p:cNvSpPr>
          <p:nvPr>
            <p:ph type="sldNum" sz="quarter" idx="5"/>
          </p:nvPr>
        </p:nvSpPr>
        <p:spPr/>
        <p:txBody>
          <a:bodyPr/>
          <a:lstStyle/>
          <a:p>
            <a:fld id="{DC430D11-B584-4235-9036-594E835562F9}" type="slidenum">
              <a:rPr lang="en-US" smtClean="0"/>
              <a:t>7</a:t>
            </a:fld>
            <a:endParaRPr lang="en-US" dirty="0"/>
          </a:p>
        </p:txBody>
      </p:sp>
    </p:spTree>
    <p:extLst>
      <p:ext uri="{BB962C8B-B14F-4D97-AF65-F5344CB8AC3E}">
        <p14:creationId xmlns:p14="http://schemas.microsoft.com/office/powerpoint/2010/main" val="12838304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92E944-60BF-472D-8436-EAF7A87A0CA8}"/>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A3AC538C-BB0D-4CA4-8FE3-58E965F8DCB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21E108FF-930A-40C6-A297-30031A945AEC}"/>
              </a:ext>
            </a:extLst>
          </p:cNvPr>
          <p:cNvSpPr>
            <a:spLocks noGrp="1"/>
          </p:cNvSpPr>
          <p:nvPr>
            <p:ph type="dt" sz="half" idx="10"/>
          </p:nvPr>
        </p:nvSpPr>
        <p:spPr/>
        <p:txBody>
          <a:bodyPr/>
          <a:lstStyle/>
          <a:p>
            <a:fld id="{BC643666-7E00-44BF-998D-46676A9383DE}" type="datetimeFigureOut">
              <a:rPr lang="en-US" smtClean="0"/>
              <a:t>3/19/2025</a:t>
            </a:fld>
            <a:endParaRPr lang="en-US" dirty="0"/>
          </a:p>
        </p:txBody>
      </p:sp>
      <p:sp>
        <p:nvSpPr>
          <p:cNvPr id="5" name="Footer Placeholder 4">
            <a:extLst>
              <a:ext uri="{FF2B5EF4-FFF2-40B4-BE49-F238E27FC236}">
                <a16:creationId xmlns:a16="http://schemas.microsoft.com/office/drawing/2014/main" id="{6E53D938-4534-46B5-80ED-0A7354BDD261}"/>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3BF8DA2B-94E9-4835-9EF2-677B30FD2DC2}"/>
              </a:ext>
            </a:extLst>
          </p:cNvPr>
          <p:cNvSpPr>
            <a:spLocks noGrp="1"/>
          </p:cNvSpPr>
          <p:nvPr>
            <p:ph type="sldNum" sz="quarter" idx="12"/>
          </p:nvPr>
        </p:nvSpPr>
        <p:spPr/>
        <p:txBody>
          <a:bodyPr/>
          <a:lstStyle/>
          <a:p>
            <a:fld id="{F78A564F-0198-4FEB-B4EF-B7CE9992F6AF}" type="slidenum">
              <a:rPr lang="en-US" smtClean="0"/>
              <a:t>‹#›</a:t>
            </a:fld>
            <a:endParaRPr lang="en-US" dirty="0"/>
          </a:p>
        </p:txBody>
      </p:sp>
    </p:spTree>
    <p:extLst>
      <p:ext uri="{BB962C8B-B14F-4D97-AF65-F5344CB8AC3E}">
        <p14:creationId xmlns:p14="http://schemas.microsoft.com/office/powerpoint/2010/main" val="2961460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087929-6A44-48C9-BA15-43DA9C744F33}"/>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A8BECC87-876A-4F97-8401-E89CC0BBE554}"/>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6220523-E172-42AB-86AD-3364BF41C31E}"/>
              </a:ext>
            </a:extLst>
          </p:cNvPr>
          <p:cNvSpPr>
            <a:spLocks noGrp="1"/>
          </p:cNvSpPr>
          <p:nvPr>
            <p:ph type="dt" sz="half" idx="10"/>
          </p:nvPr>
        </p:nvSpPr>
        <p:spPr/>
        <p:txBody>
          <a:bodyPr/>
          <a:lstStyle/>
          <a:p>
            <a:fld id="{BC643666-7E00-44BF-998D-46676A9383DE}" type="datetimeFigureOut">
              <a:rPr lang="en-US" smtClean="0"/>
              <a:t>3/19/2025</a:t>
            </a:fld>
            <a:endParaRPr lang="en-US" dirty="0"/>
          </a:p>
        </p:txBody>
      </p:sp>
      <p:sp>
        <p:nvSpPr>
          <p:cNvPr id="5" name="Footer Placeholder 4">
            <a:extLst>
              <a:ext uri="{FF2B5EF4-FFF2-40B4-BE49-F238E27FC236}">
                <a16:creationId xmlns:a16="http://schemas.microsoft.com/office/drawing/2014/main" id="{6BF3AE44-FE46-4CD4-BD5E-2CCE307197B4}"/>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2828E9FF-82C3-44DB-981D-F52DB0C9043B}"/>
              </a:ext>
            </a:extLst>
          </p:cNvPr>
          <p:cNvSpPr>
            <a:spLocks noGrp="1"/>
          </p:cNvSpPr>
          <p:nvPr>
            <p:ph type="sldNum" sz="quarter" idx="12"/>
          </p:nvPr>
        </p:nvSpPr>
        <p:spPr/>
        <p:txBody>
          <a:bodyPr/>
          <a:lstStyle/>
          <a:p>
            <a:fld id="{F78A564F-0198-4FEB-B4EF-B7CE9992F6AF}" type="slidenum">
              <a:rPr lang="en-US" smtClean="0"/>
              <a:t>‹#›</a:t>
            </a:fld>
            <a:endParaRPr lang="en-US" dirty="0"/>
          </a:p>
        </p:txBody>
      </p:sp>
    </p:spTree>
    <p:extLst>
      <p:ext uri="{BB962C8B-B14F-4D97-AF65-F5344CB8AC3E}">
        <p14:creationId xmlns:p14="http://schemas.microsoft.com/office/powerpoint/2010/main" val="288561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416468F-7155-4B34-852C-021EFF6A19A1}"/>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D87E4F82-B2DE-4ECB-A9B2-613D5AEF870A}"/>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E9A6835-C259-4272-B71E-70CF83D76EF4}"/>
              </a:ext>
            </a:extLst>
          </p:cNvPr>
          <p:cNvSpPr>
            <a:spLocks noGrp="1"/>
          </p:cNvSpPr>
          <p:nvPr>
            <p:ph type="dt" sz="half" idx="10"/>
          </p:nvPr>
        </p:nvSpPr>
        <p:spPr/>
        <p:txBody>
          <a:bodyPr/>
          <a:lstStyle/>
          <a:p>
            <a:fld id="{BC643666-7E00-44BF-998D-46676A9383DE}" type="datetimeFigureOut">
              <a:rPr lang="en-US" smtClean="0"/>
              <a:t>3/19/2025</a:t>
            </a:fld>
            <a:endParaRPr lang="en-US" dirty="0"/>
          </a:p>
        </p:txBody>
      </p:sp>
      <p:sp>
        <p:nvSpPr>
          <p:cNvPr id="5" name="Footer Placeholder 4">
            <a:extLst>
              <a:ext uri="{FF2B5EF4-FFF2-40B4-BE49-F238E27FC236}">
                <a16:creationId xmlns:a16="http://schemas.microsoft.com/office/drawing/2014/main" id="{AA7E8BEE-47D6-454C-9653-F25AA71CCB46}"/>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EC90D053-EC61-4A45-8E21-4428DAF2D729}"/>
              </a:ext>
            </a:extLst>
          </p:cNvPr>
          <p:cNvSpPr>
            <a:spLocks noGrp="1"/>
          </p:cNvSpPr>
          <p:nvPr>
            <p:ph type="sldNum" sz="quarter" idx="12"/>
          </p:nvPr>
        </p:nvSpPr>
        <p:spPr/>
        <p:txBody>
          <a:bodyPr/>
          <a:lstStyle/>
          <a:p>
            <a:fld id="{F78A564F-0198-4FEB-B4EF-B7CE9992F6AF}" type="slidenum">
              <a:rPr lang="en-US" smtClean="0"/>
              <a:t>‹#›</a:t>
            </a:fld>
            <a:endParaRPr lang="en-US" dirty="0"/>
          </a:p>
        </p:txBody>
      </p:sp>
    </p:spTree>
    <p:extLst>
      <p:ext uri="{BB962C8B-B14F-4D97-AF65-F5344CB8AC3E}">
        <p14:creationId xmlns:p14="http://schemas.microsoft.com/office/powerpoint/2010/main" val="19039499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677186-CD5A-4D51-9EED-F8C47664B8A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23AA2FC-0D32-4F35-89FD-18572C87D8CC}"/>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5EED77C-6751-4303-903F-DD495D5689F1}"/>
              </a:ext>
            </a:extLst>
          </p:cNvPr>
          <p:cNvSpPr>
            <a:spLocks noGrp="1"/>
          </p:cNvSpPr>
          <p:nvPr>
            <p:ph type="dt" sz="half" idx="10"/>
          </p:nvPr>
        </p:nvSpPr>
        <p:spPr/>
        <p:txBody>
          <a:bodyPr/>
          <a:lstStyle/>
          <a:p>
            <a:fld id="{BC643666-7E00-44BF-998D-46676A9383DE}" type="datetimeFigureOut">
              <a:rPr lang="en-US" smtClean="0"/>
              <a:t>3/19/2025</a:t>
            </a:fld>
            <a:endParaRPr lang="en-US" dirty="0"/>
          </a:p>
        </p:txBody>
      </p:sp>
      <p:sp>
        <p:nvSpPr>
          <p:cNvPr id="5" name="Footer Placeholder 4">
            <a:extLst>
              <a:ext uri="{FF2B5EF4-FFF2-40B4-BE49-F238E27FC236}">
                <a16:creationId xmlns:a16="http://schemas.microsoft.com/office/drawing/2014/main" id="{217FA0B3-0323-4423-A17E-643715BDC084}"/>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D41D7A2F-59CE-4567-A1F8-FA8943A44F1C}"/>
              </a:ext>
            </a:extLst>
          </p:cNvPr>
          <p:cNvSpPr>
            <a:spLocks noGrp="1"/>
          </p:cNvSpPr>
          <p:nvPr>
            <p:ph type="sldNum" sz="quarter" idx="12"/>
          </p:nvPr>
        </p:nvSpPr>
        <p:spPr/>
        <p:txBody>
          <a:bodyPr/>
          <a:lstStyle/>
          <a:p>
            <a:fld id="{F78A564F-0198-4FEB-B4EF-B7CE9992F6AF}" type="slidenum">
              <a:rPr lang="en-US" smtClean="0"/>
              <a:t>‹#›</a:t>
            </a:fld>
            <a:endParaRPr lang="en-US" dirty="0"/>
          </a:p>
        </p:txBody>
      </p:sp>
    </p:spTree>
    <p:extLst>
      <p:ext uri="{BB962C8B-B14F-4D97-AF65-F5344CB8AC3E}">
        <p14:creationId xmlns:p14="http://schemas.microsoft.com/office/powerpoint/2010/main" val="2315363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E6494B-2025-40B1-B4D0-A2339430709E}"/>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894CEF3A-1BB3-43C1-896E-FCC8E33A9DA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1D9F6E60-8BB9-4324-B3C8-C12343DB973E}"/>
              </a:ext>
            </a:extLst>
          </p:cNvPr>
          <p:cNvSpPr>
            <a:spLocks noGrp="1"/>
          </p:cNvSpPr>
          <p:nvPr>
            <p:ph type="dt" sz="half" idx="10"/>
          </p:nvPr>
        </p:nvSpPr>
        <p:spPr/>
        <p:txBody>
          <a:bodyPr/>
          <a:lstStyle/>
          <a:p>
            <a:fld id="{BC643666-7E00-44BF-998D-46676A9383DE}" type="datetimeFigureOut">
              <a:rPr lang="en-US" smtClean="0"/>
              <a:t>3/19/2025</a:t>
            </a:fld>
            <a:endParaRPr lang="en-US" dirty="0"/>
          </a:p>
        </p:txBody>
      </p:sp>
      <p:sp>
        <p:nvSpPr>
          <p:cNvPr id="5" name="Footer Placeholder 4">
            <a:extLst>
              <a:ext uri="{FF2B5EF4-FFF2-40B4-BE49-F238E27FC236}">
                <a16:creationId xmlns:a16="http://schemas.microsoft.com/office/drawing/2014/main" id="{52629723-51B8-469C-B63E-B402605E99C4}"/>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00F40D67-5E33-45B0-AA38-AF24C96EFC60}"/>
              </a:ext>
            </a:extLst>
          </p:cNvPr>
          <p:cNvSpPr>
            <a:spLocks noGrp="1"/>
          </p:cNvSpPr>
          <p:nvPr>
            <p:ph type="sldNum" sz="quarter" idx="12"/>
          </p:nvPr>
        </p:nvSpPr>
        <p:spPr/>
        <p:txBody>
          <a:bodyPr/>
          <a:lstStyle/>
          <a:p>
            <a:fld id="{F78A564F-0198-4FEB-B4EF-B7CE9992F6AF}" type="slidenum">
              <a:rPr lang="en-US" smtClean="0"/>
              <a:t>‹#›</a:t>
            </a:fld>
            <a:endParaRPr lang="en-US" dirty="0"/>
          </a:p>
        </p:txBody>
      </p:sp>
    </p:spTree>
    <p:extLst>
      <p:ext uri="{BB962C8B-B14F-4D97-AF65-F5344CB8AC3E}">
        <p14:creationId xmlns:p14="http://schemas.microsoft.com/office/powerpoint/2010/main" val="20989281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C8BB83-1F45-4024-BD53-DB5D6353C72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1477BC2-0A34-465A-A70B-770FEA94B4D8}"/>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10D7BC60-AE58-4488-BF3D-751841AC93C2}"/>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9C7098BF-CBA1-4561-9AD1-BDC0F258F3DB}"/>
              </a:ext>
            </a:extLst>
          </p:cNvPr>
          <p:cNvSpPr>
            <a:spLocks noGrp="1"/>
          </p:cNvSpPr>
          <p:nvPr>
            <p:ph type="dt" sz="half" idx="10"/>
          </p:nvPr>
        </p:nvSpPr>
        <p:spPr/>
        <p:txBody>
          <a:bodyPr/>
          <a:lstStyle/>
          <a:p>
            <a:fld id="{BC643666-7E00-44BF-998D-46676A9383DE}" type="datetimeFigureOut">
              <a:rPr lang="en-US" smtClean="0"/>
              <a:t>3/19/2025</a:t>
            </a:fld>
            <a:endParaRPr lang="en-US" dirty="0"/>
          </a:p>
        </p:txBody>
      </p:sp>
      <p:sp>
        <p:nvSpPr>
          <p:cNvPr id="6" name="Footer Placeholder 5">
            <a:extLst>
              <a:ext uri="{FF2B5EF4-FFF2-40B4-BE49-F238E27FC236}">
                <a16:creationId xmlns:a16="http://schemas.microsoft.com/office/drawing/2014/main" id="{98D96CBF-3298-4A75-A203-F23311371336}"/>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3E6AFF57-0D93-4CB9-8286-AE546CF344D1}"/>
              </a:ext>
            </a:extLst>
          </p:cNvPr>
          <p:cNvSpPr>
            <a:spLocks noGrp="1"/>
          </p:cNvSpPr>
          <p:nvPr>
            <p:ph type="sldNum" sz="quarter" idx="12"/>
          </p:nvPr>
        </p:nvSpPr>
        <p:spPr/>
        <p:txBody>
          <a:bodyPr/>
          <a:lstStyle/>
          <a:p>
            <a:fld id="{F78A564F-0198-4FEB-B4EF-B7CE9992F6AF}" type="slidenum">
              <a:rPr lang="en-US" smtClean="0"/>
              <a:t>‹#›</a:t>
            </a:fld>
            <a:endParaRPr lang="en-US" dirty="0"/>
          </a:p>
        </p:txBody>
      </p:sp>
    </p:spTree>
    <p:extLst>
      <p:ext uri="{BB962C8B-B14F-4D97-AF65-F5344CB8AC3E}">
        <p14:creationId xmlns:p14="http://schemas.microsoft.com/office/powerpoint/2010/main" val="9825157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9FE87C-42A4-4F22-8A96-72A5842814D3}"/>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D0FC56FD-ED20-4EE8-9CB0-D45F1AE868D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2F349B81-A83A-4837-BABF-5F27AD3891E1}"/>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3F4CF4DF-2E39-443C-B57E-9443EE35DD6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05991D8B-5A27-4897-BBE4-038EE23D7E6A}"/>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AFB971D4-F342-4375-B1C7-02E1BBBB9C50}"/>
              </a:ext>
            </a:extLst>
          </p:cNvPr>
          <p:cNvSpPr>
            <a:spLocks noGrp="1"/>
          </p:cNvSpPr>
          <p:nvPr>
            <p:ph type="dt" sz="half" idx="10"/>
          </p:nvPr>
        </p:nvSpPr>
        <p:spPr/>
        <p:txBody>
          <a:bodyPr/>
          <a:lstStyle/>
          <a:p>
            <a:fld id="{BC643666-7E00-44BF-998D-46676A9383DE}" type="datetimeFigureOut">
              <a:rPr lang="en-US" smtClean="0"/>
              <a:t>3/19/2025</a:t>
            </a:fld>
            <a:endParaRPr lang="en-US" dirty="0"/>
          </a:p>
        </p:txBody>
      </p:sp>
      <p:sp>
        <p:nvSpPr>
          <p:cNvPr id="8" name="Footer Placeholder 7">
            <a:extLst>
              <a:ext uri="{FF2B5EF4-FFF2-40B4-BE49-F238E27FC236}">
                <a16:creationId xmlns:a16="http://schemas.microsoft.com/office/drawing/2014/main" id="{DC0FAEF5-1B9A-4442-ADBB-AE6DA87E79C8}"/>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025AE22E-1617-4A82-9E64-91D3F8D702C5}"/>
              </a:ext>
            </a:extLst>
          </p:cNvPr>
          <p:cNvSpPr>
            <a:spLocks noGrp="1"/>
          </p:cNvSpPr>
          <p:nvPr>
            <p:ph type="sldNum" sz="quarter" idx="12"/>
          </p:nvPr>
        </p:nvSpPr>
        <p:spPr/>
        <p:txBody>
          <a:bodyPr/>
          <a:lstStyle/>
          <a:p>
            <a:fld id="{F78A564F-0198-4FEB-B4EF-B7CE9992F6AF}" type="slidenum">
              <a:rPr lang="en-US" smtClean="0"/>
              <a:t>‹#›</a:t>
            </a:fld>
            <a:endParaRPr lang="en-US" dirty="0"/>
          </a:p>
        </p:txBody>
      </p:sp>
    </p:spTree>
    <p:extLst>
      <p:ext uri="{BB962C8B-B14F-4D97-AF65-F5344CB8AC3E}">
        <p14:creationId xmlns:p14="http://schemas.microsoft.com/office/powerpoint/2010/main" val="33260927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F1D300-D163-4679-AC35-ACBC78DFB9A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FF012321-596F-4332-BEF2-004699CD96EC}"/>
              </a:ext>
            </a:extLst>
          </p:cNvPr>
          <p:cNvSpPr>
            <a:spLocks noGrp="1"/>
          </p:cNvSpPr>
          <p:nvPr>
            <p:ph type="dt" sz="half" idx="10"/>
          </p:nvPr>
        </p:nvSpPr>
        <p:spPr/>
        <p:txBody>
          <a:bodyPr/>
          <a:lstStyle/>
          <a:p>
            <a:fld id="{BC643666-7E00-44BF-998D-46676A9383DE}" type="datetimeFigureOut">
              <a:rPr lang="en-US" smtClean="0"/>
              <a:t>3/19/2025</a:t>
            </a:fld>
            <a:endParaRPr lang="en-US" dirty="0"/>
          </a:p>
        </p:txBody>
      </p:sp>
      <p:sp>
        <p:nvSpPr>
          <p:cNvPr id="4" name="Footer Placeholder 3">
            <a:extLst>
              <a:ext uri="{FF2B5EF4-FFF2-40B4-BE49-F238E27FC236}">
                <a16:creationId xmlns:a16="http://schemas.microsoft.com/office/drawing/2014/main" id="{9C68ED6A-88C9-4A91-B8AB-28B4AF90575F}"/>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7A1584ED-6E8F-479E-97F8-250F17AEC34A}"/>
              </a:ext>
            </a:extLst>
          </p:cNvPr>
          <p:cNvSpPr>
            <a:spLocks noGrp="1"/>
          </p:cNvSpPr>
          <p:nvPr>
            <p:ph type="sldNum" sz="quarter" idx="12"/>
          </p:nvPr>
        </p:nvSpPr>
        <p:spPr/>
        <p:txBody>
          <a:bodyPr/>
          <a:lstStyle/>
          <a:p>
            <a:fld id="{F78A564F-0198-4FEB-B4EF-B7CE9992F6AF}" type="slidenum">
              <a:rPr lang="en-US" smtClean="0"/>
              <a:t>‹#›</a:t>
            </a:fld>
            <a:endParaRPr lang="en-US" dirty="0"/>
          </a:p>
        </p:txBody>
      </p:sp>
    </p:spTree>
    <p:extLst>
      <p:ext uri="{BB962C8B-B14F-4D97-AF65-F5344CB8AC3E}">
        <p14:creationId xmlns:p14="http://schemas.microsoft.com/office/powerpoint/2010/main" val="31044924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B416433-32C7-480C-BB1A-6B7A601E4447}"/>
              </a:ext>
            </a:extLst>
          </p:cNvPr>
          <p:cNvSpPr>
            <a:spLocks noGrp="1"/>
          </p:cNvSpPr>
          <p:nvPr>
            <p:ph type="dt" sz="half" idx="10"/>
          </p:nvPr>
        </p:nvSpPr>
        <p:spPr/>
        <p:txBody>
          <a:bodyPr/>
          <a:lstStyle/>
          <a:p>
            <a:fld id="{BC643666-7E00-44BF-998D-46676A9383DE}" type="datetimeFigureOut">
              <a:rPr lang="en-US" smtClean="0"/>
              <a:t>3/19/2025</a:t>
            </a:fld>
            <a:endParaRPr lang="en-US" dirty="0"/>
          </a:p>
        </p:txBody>
      </p:sp>
      <p:sp>
        <p:nvSpPr>
          <p:cNvPr id="3" name="Footer Placeholder 2">
            <a:extLst>
              <a:ext uri="{FF2B5EF4-FFF2-40B4-BE49-F238E27FC236}">
                <a16:creationId xmlns:a16="http://schemas.microsoft.com/office/drawing/2014/main" id="{3F87F8A2-3E73-4C4F-A1BA-9781EADFF4E3}"/>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3AA2B84C-0ABF-4D93-8AAE-363AE1D66A3B}"/>
              </a:ext>
            </a:extLst>
          </p:cNvPr>
          <p:cNvSpPr>
            <a:spLocks noGrp="1"/>
          </p:cNvSpPr>
          <p:nvPr>
            <p:ph type="sldNum" sz="quarter" idx="12"/>
          </p:nvPr>
        </p:nvSpPr>
        <p:spPr/>
        <p:txBody>
          <a:bodyPr/>
          <a:lstStyle/>
          <a:p>
            <a:fld id="{F78A564F-0198-4FEB-B4EF-B7CE9992F6AF}" type="slidenum">
              <a:rPr lang="en-US" smtClean="0"/>
              <a:t>‹#›</a:t>
            </a:fld>
            <a:endParaRPr lang="en-US" dirty="0"/>
          </a:p>
        </p:txBody>
      </p:sp>
    </p:spTree>
    <p:extLst>
      <p:ext uri="{BB962C8B-B14F-4D97-AF65-F5344CB8AC3E}">
        <p14:creationId xmlns:p14="http://schemas.microsoft.com/office/powerpoint/2010/main" val="32563725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8F786E-E3FD-4A2A-B25A-76F011D3449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31A5DF90-ABD5-41E5-BB5B-A47CEC7AEA5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7E1D41F4-8179-439E-A8B9-5F6C4D727C1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C8D2ED0-901F-4DED-A0D2-83F5603358A2}"/>
              </a:ext>
            </a:extLst>
          </p:cNvPr>
          <p:cNvSpPr>
            <a:spLocks noGrp="1"/>
          </p:cNvSpPr>
          <p:nvPr>
            <p:ph type="dt" sz="half" idx="10"/>
          </p:nvPr>
        </p:nvSpPr>
        <p:spPr/>
        <p:txBody>
          <a:bodyPr/>
          <a:lstStyle/>
          <a:p>
            <a:fld id="{BC643666-7E00-44BF-998D-46676A9383DE}" type="datetimeFigureOut">
              <a:rPr lang="en-US" smtClean="0"/>
              <a:t>3/19/2025</a:t>
            </a:fld>
            <a:endParaRPr lang="en-US" dirty="0"/>
          </a:p>
        </p:txBody>
      </p:sp>
      <p:sp>
        <p:nvSpPr>
          <p:cNvPr id="6" name="Footer Placeholder 5">
            <a:extLst>
              <a:ext uri="{FF2B5EF4-FFF2-40B4-BE49-F238E27FC236}">
                <a16:creationId xmlns:a16="http://schemas.microsoft.com/office/drawing/2014/main" id="{6AE994E4-0828-4D05-9711-90EA9BFB2F1A}"/>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39CB88AC-2ED8-487B-B54E-1D75DA4813F4}"/>
              </a:ext>
            </a:extLst>
          </p:cNvPr>
          <p:cNvSpPr>
            <a:spLocks noGrp="1"/>
          </p:cNvSpPr>
          <p:nvPr>
            <p:ph type="sldNum" sz="quarter" idx="12"/>
          </p:nvPr>
        </p:nvSpPr>
        <p:spPr/>
        <p:txBody>
          <a:bodyPr/>
          <a:lstStyle/>
          <a:p>
            <a:fld id="{F78A564F-0198-4FEB-B4EF-B7CE9992F6AF}" type="slidenum">
              <a:rPr lang="en-US" smtClean="0"/>
              <a:t>‹#›</a:t>
            </a:fld>
            <a:endParaRPr lang="en-US" dirty="0"/>
          </a:p>
        </p:txBody>
      </p:sp>
    </p:spTree>
    <p:extLst>
      <p:ext uri="{BB962C8B-B14F-4D97-AF65-F5344CB8AC3E}">
        <p14:creationId xmlns:p14="http://schemas.microsoft.com/office/powerpoint/2010/main" val="35832621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4F5847-078C-4841-AC74-6A2EC2256D1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5A1A64AE-E592-4404-B749-3D2B83CE6B9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a:extLst>
              <a:ext uri="{FF2B5EF4-FFF2-40B4-BE49-F238E27FC236}">
                <a16:creationId xmlns:a16="http://schemas.microsoft.com/office/drawing/2014/main" id="{373C2ABC-00F6-4692-BF50-F163549F5C2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84B13D1-DB4B-41B3-AB07-3B8F5B4DA425}"/>
              </a:ext>
            </a:extLst>
          </p:cNvPr>
          <p:cNvSpPr>
            <a:spLocks noGrp="1"/>
          </p:cNvSpPr>
          <p:nvPr>
            <p:ph type="dt" sz="half" idx="10"/>
          </p:nvPr>
        </p:nvSpPr>
        <p:spPr/>
        <p:txBody>
          <a:bodyPr/>
          <a:lstStyle/>
          <a:p>
            <a:fld id="{BC643666-7E00-44BF-998D-46676A9383DE}" type="datetimeFigureOut">
              <a:rPr lang="en-US" smtClean="0"/>
              <a:t>3/19/2025</a:t>
            </a:fld>
            <a:endParaRPr lang="en-US" dirty="0"/>
          </a:p>
        </p:txBody>
      </p:sp>
      <p:sp>
        <p:nvSpPr>
          <p:cNvPr id="6" name="Footer Placeholder 5">
            <a:extLst>
              <a:ext uri="{FF2B5EF4-FFF2-40B4-BE49-F238E27FC236}">
                <a16:creationId xmlns:a16="http://schemas.microsoft.com/office/drawing/2014/main" id="{22A43D6A-837A-4439-88A1-901484FAC3F2}"/>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03E478D8-57CF-4C23-9EB3-364264E6AF85}"/>
              </a:ext>
            </a:extLst>
          </p:cNvPr>
          <p:cNvSpPr>
            <a:spLocks noGrp="1"/>
          </p:cNvSpPr>
          <p:nvPr>
            <p:ph type="sldNum" sz="quarter" idx="12"/>
          </p:nvPr>
        </p:nvSpPr>
        <p:spPr/>
        <p:txBody>
          <a:bodyPr/>
          <a:lstStyle/>
          <a:p>
            <a:fld id="{F78A564F-0198-4FEB-B4EF-B7CE9992F6AF}" type="slidenum">
              <a:rPr lang="en-US" smtClean="0"/>
              <a:t>‹#›</a:t>
            </a:fld>
            <a:endParaRPr lang="en-US" dirty="0"/>
          </a:p>
        </p:txBody>
      </p:sp>
    </p:spTree>
    <p:extLst>
      <p:ext uri="{BB962C8B-B14F-4D97-AF65-F5344CB8AC3E}">
        <p14:creationId xmlns:p14="http://schemas.microsoft.com/office/powerpoint/2010/main" val="15321472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8B27AC5-EF88-40F1-88E0-ECC8E191CCC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922BBFEA-8E19-4A82-AEEB-499DC48EADB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9DA7C14-F0C4-414F-93F4-CB00829D368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C643666-7E00-44BF-998D-46676A9383DE}" type="datetimeFigureOut">
              <a:rPr lang="en-US" smtClean="0"/>
              <a:t>3/19/2025</a:t>
            </a:fld>
            <a:endParaRPr lang="en-US" dirty="0"/>
          </a:p>
        </p:txBody>
      </p:sp>
      <p:sp>
        <p:nvSpPr>
          <p:cNvPr id="5" name="Footer Placeholder 4">
            <a:extLst>
              <a:ext uri="{FF2B5EF4-FFF2-40B4-BE49-F238E27FC236}">
                <a16:creationId xmlns:a16="http://schemas.microsoft.com/office/drawing/2014/main" id="{B1AFF96C-65BB-4B68-BBEA-2379F791869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37F7F625-3C10-420E-9A04-2684035473C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78A564F-0198-4FEB-B4EF-B7CE9992F6AF}" type="slidenum">
              <a:rPr lang="en-US" smtClean="0"/>
              <a:t>‹#›</a:t>
            </a:fld>
            <a:endParaRPr lang="en-US" dirty="0"/>
          </a:p>
        </p:txBody>
      </p:sp>
    </p:spTree>
    <p:extLst>
      <p:ext uri="{BB962C8B-B14F-4D97-AF65-F5344CB8AC3E}">
        <p14:creationId xmlns:p14="http://schemas.microsoft.com/office/powerpoint/2010/main" val="96996358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5.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255391B1-94EB-174A-8DC2-833260943486}"/>
              </a:ext>
            </a:extLst>
          </p:cNvPr>
          <p:cNvPicPr>
            <a:picLocks noChangeAspect="1"/>
          </p:cNvPicPr>
          <p:nvPr/>
        </p:nvPicPr>
        <p:blipFill>
          <a:blip r:embed="rId3"/>
          <a:srcRect/>
          <a:stretch/>
        </p:blipFill>
        <p:spPr>
          <a:xfrm>
            <a:off x="2979" y="0"/>
            <a:ext cx="12189021" cy="6857998"/>
          </a:xfrm>
          <a:prstGeom prst="rect">
            <a:avLst/>
          </a:prstGeom>
        </p:spPr>
      </p:pic>
      <p:sp>
        <p:nvSpPr>
          <p:cNvPr id="2" name="TextBox 1">
            <a:extLst>
              <a:ext uri="{FF2B5EF4-FFF2-40B4-BE49-F238E27FC236}">
                <a16:creationId xmlns:a16="http://schemas.microsoft.com/office/drawing/2014/main" id="{B5C1F184-D76D-4360-98BB-543C543AA8BC}"/>
              </a:ext>
            </a:extLst>
          </p:cNvPr>
          <p:cNvSpPr txBox="1"/>
          <p:nvPr/>
        </p:nvSpPr>
        <p:spPr>
          <a:xfrm>
            <a:off x="2265770" y="1885444"/>
            <a:ext cx="8221225" cy="923330"/>
          </a:xfrm>
          <a:prstGeom prst="rect">
            <a:avLst/>
          </a:prstGeom>
          <a:noFill/>
        </p:spPr>
        <p:txBody>
          <a:bodyPr wrap="none" rtlCol="0">
            <a:spAutoFit/>
          </a:bodyPr>
          <a:lstStyle/>
          <a:p>
            <a:pPr algn="ctr"/>
            <a:r>
              <a:rPr lang="en-US" sz="5400" dirty="0">
                <a:solidFill>
                  <a:schemeClr val="accent6">
                    <a:lumMod val="50000"/>
                  </a:schemeClr>
                </a:solidFill>
              </a:rPr>
              <a:t>Budget Advisory Committee </a:t>
            </a:r>
          </a:p>
        </p:txBody>
      </p:sp>
      <p:sp>
        <p:nvSpPr>
          <p:cNvPr id="4" name="TextBox 3">
            <a:extLst>
              <a:ext uri="{FF2B5EF4-FFF2-40B4-BE49-F238E27FC236}">
                <a16:creationId xmlns:a16="http://schemas.microsoft.com/office/drawing/2014/main" id="{5D987A76-1ACA-4A3A-AE8F-058E72778C6F}"/>
              </a:ext>
            </a:extLst>
          </p:cNvPr>
          <p:cNvSpPr txBox="1"/>
          <p:nvPr/>
        </p:nvSpPr>
        <p:spPr>
          <a:xfrm>
            <a:off x="8859915" y="5770485"/>
            <a:ext cx="1654427" cy="369332"/>
          </a:xfrm>
          <a:prstGeom prst="rect">
            <a:avLst/>
          </a:prstGeom>
          <a:noFill/>
        </p:spPr>
        <p:txBody>
          <a:bodyPr wrap="none" rtlCol="0">
            <a:spAutoFit/>
          </a:bodyPr>
          <a:lstStyle/>
          <a:p>
            <a:r>
              <a:rPr lang="en-US" dirty="0"/>
              <a:t>March 19, 2025</a:t>
            </a:r>
          </a:p>
        </p:txBody>
      </p:sp>
    </p:spTree>
    <p:extLst>
      <p:ext uri="{BB962C8B-B14F-4D97-AF65-F5344CB8AC3E}">
        <p14:creationId xmlns:p14="http://schemas.microsoft.com/office/powerpoint/2010/main" val="23441347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255391B1-94EB-174A-8DC2-833260943486}"/>
              </a:ext>
            </a:extLst>
          </p:cNvPr>
          <p:cNvPicPr>
            <a:picLocks noChangeAspect="1"/>
          </p:cNvPicPr>
          <p:nvPr/>
        </p:nvPicPr>
        <p:blipFill>
          <a:blip r:embed="rId3"/>
          <a:srcRect/>
          <a:stretch/>
        </p:blipFill>
        <p:spPr>
          <a:xfrm>
            <a:off x="2979" y="0"/>
            <a:ext cx="12189021" cy="6857998"/>
          </a:xfrm>
          <a:prstGeom prst="rect">
            <a:avLst/>
          </a:prstGeom>
        </p:spPr>
      </p:pic>
      <p:sp>
        <p:nvSpPr>
          <p:cNvPr id="2" name="TextBox 1">
            <a:extLst>
              <a:ext uri="{FF2B5EF4-FFF2-40B4-BE49-F238E27FC236}">
                <a16:creationId xmlns:a16="http://schemas.microsoft.com/office/drawing/2014/main" id="{FFCD1C3D-F1D4-494A-8BC6-17F70932B883}"/>
              </a:ext>
            </a:extLst>
          </p:cNvPr>
          <p:cNvSpPr txBox="1"/>
          <p:nvPr/>
        </p:nvSpPr>
        <p:spPr>
          <a:xfrm>
            <a:off x="2176758" y="655455"/>
            <a:ext cx="8104078" cy="830997"/>
          </a:xfrm>
          <a:prstGeom prst="rect">
            <a:avLst/>
          </a:prstGeom>
          <a:noFill/>
        </p:spPr>
        <p:txBody>
          <a:bodyPr wrap="none" rtlCol="0">
            <a:spAutoFit/>
          </a:bodyPr>
          <a:lstStyle/>
          <a:p>
            <a:r>
              <a:rPr lang="en-US" sz="4800" u="sng" dirty="0">
                <a:solidFill>
                  <a:schemeClr val="accent6">
                    <a:lumMod val="50000"/>
                  </a:schemeClr>
                </a:solidFill>
              </a:rPr>
              <a:t>Anticipated</a:t>
            </a:r>
            <a:r>
              <a:rPr lang="en-US" sz="4800" dirty="0">
                <a:solidFill>
                  <a:schemeClr val="accent6">
                    <a:lumMod val="50000"/>
                  </a:schemeClr>
                </a:solidFill>
              </a:rPr>
              <a:t> FY26 Cost Increases</a:t>
            </a:r>
          </a:p>
        </p:txBody>
      </p:sp>
      <p:sp>
        <p:nvSpPr>
          <p:cNvPr id="3" name="TextBox 2">
            <a:extLst>
              <a:ext uri="{FF2B5EF4-FFF2-40B4-BE49-F238E27FC236}">
                <a16:creationId xmlns:a16="http://schemas.microsoft.com/office/drawing/2014/main" id="{B437F249-256E-4E9E-9D35-B52CEA84CF1C}"/>
              </a:ext>
            </a:extLst>
          </p:cNvPr>
          <p:cNvSpPr txBox="1"/>
          <p:nvPr/>
        </p:nvSpPr>
        <p:spPr>
          <a:xfrm>
            <a:off x="898216" y="2006825"/>
            <a:ext cx="11083740" cy="2031325"/>
          </a:xfrm>
          <a:prstGeom prst="rect">
            <a:avLst/>
          </a:prstGeom>
          <a:noFill/>
        </p:spPr>
        <p:txBody>
          <a:bodyPr wrap="none" rtlCol="0">
            <a:spAutoFit/>
          </a:bodyPr>
          <a:lstStyle/>
          <a:p>
            <a:pPr marL="285750" indent="-285750">
              <a:buFont typeface="Arial" panose="020B0604020202020204" pitchFamily="34" charset="0"/>
              <a:buChar char="•"/>
            </a:pPr>
            <a:r>
              <a:rPr lang="en-US" dirty="0"/>
              <a:t>Property Insurance is projected to increase by $100,000</a:t>
            </a:r>
          </a:p>
          <a:p>
            <a:endParaRPr lang="en-US" dirty="0"/>
          </a:p>
          <a:p>
            <a:pPr marL="285750" indent="-285750">
              <a:buFont typeface="Arial" panose="020B0604020202020204" pitchFamily="34" charset="0"/>
              <a:buChar char="•"/>
            </a:pPr>
            <a:r>
              <a:rPr lang="en-US" dirty="0"/>
              <a:t>Entergy Arkansas has announced a 3% increase for all Arkansas residents utility expense</a:t>
            </a:r>
          </a:p>
          <a:p>
            <a:endParaRPr lang="en-US" dirty="0"/>
          </a:p>
          <a:p>
            <a:pPr marL="285750" indent="-285750">
              <a:buFont typeface="Arial" panose="020B0604020202020204" pitchFamily="34" charset="0"/>
              <a:buChar char="•"/>
            </a:pPr>
            <a:r>
              <a:rPr lang="en-US" dirty="0"/>
              <a:t>ADHE announced a $727,121 ($673,075.53 RSVL and $54,045.47 Ozark) reduction in ATU state appropriation</a:t>
            </a:r>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r>
              <a:rPr lang="en-US" dirty="0"/>
              <a:t>CUPA salary and benefit increase for the Russellville campus: $1,110,903 ($926,153 salary and $184,750 benefits)</a:t>
            </a:r>
          </a:p>
        </p:txBody>
      </p:sp>
    </p:spTree>
    <p:extLst>
      <p:ext uri="{BB962C8B-B14F-4D97-AF65-F5344CB8AC3E}">
        <p14:creationId xmlns:p14="http://schemas.microsoft.com/office/powerpoint/2010/main" val="27777077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255391B1-94EB-174A-8DC2-833260943486}"/>
              </a:ext>
            </a:extLst>
          </p:cNvPr>
          <p:cNvPicPr>
            <a:picLocks noChangeAspect="1"/>
          </p:cNvPicPr>
          <p:nvPr/>
        </p:nvPicPr>
        <p:blipFill>
          <a:blip r:embed="rId3"/>
          <a:srcRect/>
          <a:stretch/>
        </p:blipFill>
        <p:spPr>
          <a:xfrm>
            <a:off x="2979" y="0"/>
            <a:ext cx="12189021" cy="6857998"/>
          </a:xfrm>
          <a:prstGeom prst="rect">
            <a:avLst/>
          </a:prstGeom>
        </p:spPr>
      </p:pic>
      <p:sp>
        <p:nvSpPr>
          <p:cNvPr id="2" name="TextBox 1">
            <a:extLst>
              <a:ext uri="{FF2B5EF4-FFF2-40B4-BE49-F238E27FC236}">
                <a16:creationId xmlns:a16="http://schemas.microsoft.com/office/drawing/2014/main" id="{BC09F519-51C1-4FFC-9FF5-1CADE0C9C008}"/>
              </a:ext>
            </a:extLst>
          </p:cNvPr>
          <p:cNvSpPr txBox="1"/>
          <p:nvPr/>
        </p:nvSpPr>
        <p:spPr>
          <a:xfrm>
            <a:off x="1792033" y="639271"/>
            <a:ext cx="8607934" cy="923330"/>
          </a:xfrm>
          <a:prstGeom prst="rect">
            <a:avLst/>
          </a:prstGeom>
          <a:noFill/>
        </p:spPr>
        <p:txBody>
          <a:bodyPr wrap="none" rtlCol="0">
            <a:spAutoFit/>
          </a:bodyPr>
          <a:lstStyle/>
          <a:p>
            <a:r>
              <a:rPr lang="en-US" sz="5400" u="sng" dirty="0">
                <a:solidFill>
                  <a:schemeClr val="accent6">
                    <a:lumMod val="50000"/>
                  </a:schemeClr>
                </a:solidFill>
              </a:rPr>
              <a:t>Anticipated</a:t>
            </a:r>
            <a:r>
              <a:rPr lang="en-US" sz="5400" dirty="0">
                <a:solidFill>
                  <a:schemeClr val="accent6">
                    <a:lumMod val="50000"/>
                  </a:schemeClr>
                </a:solidFill>
              </a:rPr>
              <a:t> Funding Increases</a:t>
            </a:r>
          </a:p>
        </p:txBody>
      </p:sp>
      <p:sp>
        <p:nvSpPr>
          <p:cNvPr id="3" name="TextBox 2">
            <a:extLst>
              <a:ext uri="{FF2B5EF4-FFF2-40B4-BE49-F238E27FC236}">
                <a16:creationId xmlns:a16="http://schemas.microsoft.com/office/drawing/2014/main" id="{A1F009B7-B004-4BD2-912C-93A5A22BA581}"/>
              </a:ext>
            </a:extLst>
          </p:cNvPr>
          <p:cNvSpPr txBox="1"/>
          <p:nvPr/>
        </p:nvSpPr>
        <p:spPr>
          <a:xfrm>
            <a:off x="663547" y="1974457"/>
            <a:ext cx="10359695" cy="3693319"/>
          </a:xfrm>
          <a:prstGeom prst="rect">
            <a:avLst/>
          </a:prstGeom>
          <a:noFill/>
        </p:spPr>
        <p:txBody>
          <a:bodyPr wrap="none" rtlCol="0">
            <a:spAutoFit/>
          </a:bodyPr>
          <a:lstStyle/>
          <a:p>
            <a:pPr marL="285750" indent="-285750">
              <a:buFont typeface="Arial" panose="020B0604020202020204" pitchFamily="34" charset="0"/>
              <a:buChar char="•"/>
            </a:pPr>
            <a:r>
              <a:rPr lang="en-US" dirty="0"/>
              <a:t>Enrollment increase of 1.2% - </a:t>
            </a:r>
            <a:r>
              <a:rPr lang="en-US" sz="1100" dirty="0"/>
              <a:t>(1)</a:t>
            </a:r>
            <a:endParaRPr lang="en-US" dirty="0"/>
          </a:p>
          <a:p>
            <a:endParaRPr lang="en-US" dirty="0"/>
          </a:p>
          <a:p>
            <a:pPr marL="285750" indent="-285750">
              <a:buFont typeface="Arial" panose="020B0604020202020204" pitchFamily="34" charset="0"/>
              <a:buChar char="•"/>
            </a:pPr>
            <a:r>
              <a:rPr lang="en-US" dirty="0"/>
              <a:t>Estimated a slight tuition Increase (if approved by BOT in April) – </a:t>
            </a:r>
            <a:r>
              <a:rPr lang="en-US" sz="1100" dirty="0"/>
              <a:t>(1)</a:t>
            </a:r>
            <a:endParaRPr lang="en-US" dirty="0"/>
          </a:p>
          <a:p>
            <a:endParaRPr lang="en-US" dirty="0"/>
          </a:p>
          <a:p>
            <a:pPr marL="285750" indent="-285750">
              <a:buFont typeface="Arial" panose="020B0604020202020204" pitchFamily="34" charset="0"/>
              <a:buChar char="•"/>
            </a:pPr>
            <a:r>
              <a:rPr lang="en-US" dirty="0"/>
              <a:t>Identified savings from debt service issuance – </a:t>
            </a:r>
            <a:r>
              <a:rPr lang="en-US" sz="1100" dirty="0"/>
              <a:t>(2)</a:t>
            </a:r>
            <a:endParaRPr lang="en-US" dirty="0"/>
          </a:p>
          <a:p>
            <a:endParaRPr lang="en-US" dirty="0"/>
          </a:p>
          <a:p>
            <a:endParaRPr lang="en-US" dirty="0"/>
          </a:p>
          <a:p>
            <a:r>
              <a:rPr lang="en-US" sz="1100" dirty="0"/>
              <a:t>(1) </a:t>
            </a:r>
            <a:r>
              <a:rPr lang="en-US" dirty="0"/>
              <a:t>The enrollment and tuition increase will result in the University tuition and fee budget to remain flat with</a:t>
            </a:r>
          </a:p>
          <a:p>
            <a:r>
              <a:rPr lang="en-US" dirty="0"/>
              <a:t>    FY25 budgeted numbers. </a:t>
            </a:r>
          </a:p>
          <a:p>
            <a:endParaRPr lang="en-US" dirty="0"/>
          </a:p>
          <a:p>
            <a:r>
              <a:rPr lang="en-US" sz="1100" dirty="0"/>
              <a:t>(2)</a:t>
            </a:r>
            <a:r>
              <a:rPr lang="en-US" dirty="0"/>
              <a:t> The FY25 budget for the 2024 Student Fee Bond was budgeted at the projected 7% interest rate. After the </a:t>
            </a:r>
          </a:p>
          <a:p>
            <a:r>
              <a:rPr lang="en-US" sz="1100" dirty="0"/>
              <a:t>        </a:t>
            </a:r>
            <a:r>
              <a:rPr lang="en-US" dirty="0"/>
              <a:t>FY25 budget was completed, the bonds were sold for an actual interest rate of 4.1%. This created savings </a:t>
            </a:r>
          </a:p>
          <a:p>
            <a:r>
              <a:rPr lang="en-US" sz="1100" dirty="0"/>
              <a:t>     </a:t>
            </a:r>
            <a:r>
              <a:rPr lang="en-US" dirty="0"/>
              <a:t>  that the University plans on using to offset the decrease in the amount of state appropriation. </a:t>
            </a:r>
            <a:endParaRPr lang="en-US" sz="1100" dirty="0"/>
          </a:p>
        </p:txBody>
      </p:sp>
    </p:spTree>
    <p:extLst>
      <p:ext uri="{BB962C8B-B14F-4D97-AF65-F5344CB8AC3E}">
        <p14:creationId xmlns:p14="http://schemas.microsoft.com/office/powerpoint/2010/main" val="18993859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255391B1-94EB-174A-8DC2-833260943486}"/>
              </a:ext>
            </a:extLst>
          </p:cNvPr>
          <p:cNvPicPr>
            <a:picLocks noChangeAspect="1"/>
          </p:cNvPicPr>
          <p:nvPr/>
        </p:nvPicPr>
        <p:blipFill>
          <a:blip r:embed="rId3"/>
          <a:srcRect/>
          <a:stretch/>
        </p:blipFill>
        <p:spPr>
          <a:xfrm>
            <a:off x="2979" y="0"/>
            <a:ext cx="12189021" cy="6857998"/>
          </a:xfrm>
          <a:prstGeom prst="rect">
            <a:avLst/>
          </a:prstGeom>
        </p:spPr>
      </p:pic>
      <p:sp>
        <p:nvSpPr>
          <p:cNvPr id="2" name="TextBox 1">
            <a:extLst>
              <a:ext uri="{FF2B5EF4-FFF2-40B4-BE49-F238E27FC236}">
                <a16:creationId xmlns:a16="http://schemas.microsoft.com/office/drawing/2014/main" id="{5FC18151-6495-4ED2-BB8F-58C60B586390}"/>
              </a:ext>
            </a:extLst>
          </p:cNvPr>
          <p:cNvSpPr txBox="1"/>
          <p:nvPr/>
        </p:nvSpPr>
        <p:spPr>
          <a:xfrm>
            <a:off x="2624504" y="606903"/>
            <a:ext cx="6942991" cy="923330"/>
          </a:xfrm>
          <a:prstGeom prst="rect">
            <a:avLst/>
          </a:prstGeom>
          <a:noFill/>
        </p:spPr>
        <p:txBody>
          <a:bodyPr wrap="none" rtlCol="0">
            <a:spAutoFit/>
          </a:bodyPr>
          <a:lstStyle/>
          <a:p>
            <a:r>
              <a:rPr lang="en-US" sz="5400" u="sng" dirty="0">
                <a:solidFill>
                  <a:schemeClr val="accent6">
                    <a:lumMod val="50000"/>
                  </a:schemeClr>
                </a:solidFill>
              </a:rPr>
              <a:t>Proposed</a:t>
            </a:r>
            <a:r>
              <a:rPr lang="en-US" sz="5400" dirty="0">
                <a:solidFill>
                  <a:schemeClr val="accent6">
                    <a:lumMod val="50000"/>
                  </a:schemeClr>
                </a:solidFill>
              </a:rPr>
              <a:t> Fee Increases </a:t>
            </a:r>
          </a:p>
        </p:txBody>
      </p:sp>
      <p:sp>
        <p:nvSpPr>
          <p:cNvPr id="3" name="TextBox 2">
            <a:extLst>
              <a:ext uri="{FF2B5EF4-FFF2-40B4-BE49-F238E27FC236}">
                <a16:creationId xmlns:a16="http://schemas.microsoft.com/office/drawing/2014/main" id="{38E019E6-4128-4F5B-B82F-281CFB4863FD}"/>
              </a:ext>
            </a:extLst>
          </p:cNvPr>
          <p:cNvSpPr txBox="1"/>
          <p:nvPr/>
        </p:nvSpPr>
        <p:spPr>
          <a:xfrm>
            <a:off x="833480" y="1828800"/>
            <a:ext cx="184731" cy="369332"/>
          </a:xfrm>
          <a:prstGeom prst="rect">
            <a:avLst/>
          </a:prstGeom>
          <a:noFill/>
        </p:spPr>
        <p:txBody>
          <a:bodyPr wrap="none" rtlCol="0">
            <a:spAutoFit/>
          </a:bodyPr>
          <a:lstStyle/>
          <a:p>
            <a:endParaRPr lang="en-US" dirty="0"/>
          </a:p>
        </p:txBody>
      </p:sp>
      <p:sp>
        <p:nvSpPr>
          <p:cNvPr id="4" name="TextBox 3">
            <a:extLst>
              <a:ext uri="{FF2B5EF4-FFF2-40B4-BE49-F238E27FC236}">
                <a16:creationId xmlns:a16="http://schemas.microsoft.com/office/drawing/2014/main" id="{CD6301EE-E724-4BB3-9D1D-8AAEDEDA8BE0}"/>
              </a:ext>
            </a:extLst>
          </p:cNvPr>
          <p:cNvSpPr txBox="1"/>
          <p:nvPr/>
        </p:nvSpPr>
        <p:spPr>
          <a:xfrm>
            <a:off x="710214" y="1828800"/>
            <a:ext cx="10418365" cy="3970318"/>
          </a:xfrm>
          <a:prstGeom prst="rect">
            <a:avLst/>
          </a:prstGeom>
          <a:noFill/>
        </p:spPr>
        <p:txBody>
          <a:bodyPr wrap="none" rtlCol="0">
            <a:spAutoFit/>
          </a:bodyPr>
          <a:lstStyle/>
          <a:p>
            <a:r>
              <a:rPr lang="en-US" u="sng" dirty="0">
                <a:solidFill>
                  <a:schemeClr val="accent6">
                    <a:lumMod val="50000"/>
                  </a:schemeClr>
                </a:solidFill>
              </a:rPr>
              <a:t>Ozark Fees: Non-Mandatory Fees</a:t>
            </a:r>
          </a:p>
          <a:p>
            <a:r>
              <a:rPr lang="en-US" dirty="0">
                <a:solidFill>
                  <a:schemeClr val="accent6">
                    <a:lumMod val="50000"/>
                  </a:schemeClr>
                </a:solidFill>
              </a:rPr>
              <a:t>CTE General Technology Fee – $17.00 to $18.50 per credit hour resulting in projected new revenue of $8,637.</a:t>
            </a:r>
          </a:p>
          <a:p>
            <a:r>
              <a:rPr lang="en-US" dirty="0">
                <a:solidFill>
                  <a:schemeClr val="accent6">
                    <a:lumMod val="50000"/>
                  </a:schemeClr>
                </a:solidFill>
              </a:rPr>
              <a:t>Allied Health Fee - $31.00 to $32.50 per credit hour resulting in projected new revenue of $14,597.</a:t>
            </a:r>
          </a:p>
          <a:p>
            <a:r>
              <a:rPr lang="en-US" dirty="0">
                <a:solidFill>
                  <a:schemeClr val="accent6">
                    <a:lumMod val="50000"/>
                  </a:schemeClr>
                </a:solidFill>
              </a:rPr>
              <a:t>LGM2033 Course Fee - $186.00 to $191.00 resulting in projected new revenue of $180.00</a:t>
            </a:r>
          </a:p>
          <a:p>
            <a:r>
              <a:rPr lang="en-US" dirty="0">
                <a:solidFill>
                  <a:schemeClr val="accent6">
                    <a:lumMod val="50000"/>
                  </a:schemeClr>
                </a:solidFill>
              </a:rPr>
              <a:t>LPN 1133 Clinical I - $402.00 to $655.00 resulting in projected new revenue of $6,831.00</a:t>
            </a:r>
          </a:p>
          <a:p>
            <a:r>
              <a:rPr lang="en-US" dirty="0">
                <a:solidFill>
                  <a:schemeClr val="accent6">
                    <a:lumMod val="50000"/>
                  </a:schemeClr>
                </a:solidFill>
              </a:rPr>
              <a:t>LPN 1205 Clinical II - $402.00 to $655.00 resulting in projected new revenue of $6,831.00</a:t>
            </a:r>
          </a:p>
          <a:p>
            <a:r>
              <a:rPr lang="en-US" dirty="0">
                <a:solidFill>
                  <a:schemeClr val="accent6">
                    <a:lumMod val="50000"/>
                  </a:schemeClr>
                </a:solidFill>
              </a:rPr>
              <a:t>LPN 1308 Clinical III - $402.00 to $655.00 resulting in projected new revenue of $6,831.00</a:t>
            </a:r>
          </a:p>
          <a:p>
            <a:endParaRPr lang="en-US" dirty="0">
              <a:solidFill>
                <a:schemeClr val="accent6">
                  <a:lumMod val="50000"/>
                </a:schemeClr>
              </a:solidFill>
            </a:endParaRPr>
          </a:p>
          <a:p>
            <a:r>
              <a:rPr lang="en-US" u="sng" dirty="0">
                <a:solidFill>
                  <a:schemeClr val="accent6">
                    <a:lumMod val="50000"/>
                  </a:schemeClr>
                </a:solidFill>
              </a:rPr>
              <a:t>Student Affairs: Non-Mandatory Fees</a:t>
            </a:r>
          </a:p>
          <a:p>
            <a:r>
              <a:rPr lang="en-US" dirty="0">
                <a:solidFill>
                  <a:schemeClr val="accent6">
                    <a:lumMod val="50000"/>
                  </a:schemeClr>
                </a:solidFill>
              </a:rPr>
              <a:t>Student Activity Fee - $1.00 per credit hour resulting in a projected new revenue of $116,305</a:t>
            </a:r>
          </a:p>
          <a:p>
            <a:endParaRPr lang="en-US" dirty="0">
              <a:solidFill>
                <a:schemeClr val="accent6">
                  <a:lumMod val="50000"/>
                </a:schemeClr>
              </a:solidFill>
            </a:endParaRPr>
          </a:p>
          <a:p>
            <a:r>
              <a:rPr lang="en-US" u="sng" dirty="0">
                <a:solidFill>
                  <a:schemeClr val="accent6">
                    <a:lumMod val="50000"/>
                  </a:schemeClr>
                </a:solidFill>
              </a:rPr>
              <a:t>Administration and Finance: Mandatory Fees</a:t>
            </a:r>
          </a:p>
          <a:p>
            <a:r>
              <a:rPr lang="en-US" dirty="0">
                <a:solidFill>
                  <a:schemeClr val="accent6">
                    <a:lumMod val="50000"/>
                  </a:schemeClr>
                </a:solidFill>
              </a:rPr>
              <a:t>Technology Fee - $1.00 per credit hour resulting in a projected new revenue of $142,729</a:t>
            </a:r>
          </a:p>
          <a:p>
            <a:endParaRPr lang="en-US" dirty="0"/>
          </a:p>
        </p:txBody>
      </p:sp>
    </p:spTree>
    <p:extLst>
      <p:ext uri="{BB962C8B-B14F-4D97-AF65-F5344CB8AC3E}">
        <p14:creationId xmlns:p14="http://schemas.microsoft.com/office/powerpoint/2010/main" val="5297314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255391B1-94EB-174A-8DC2-833260943486}"/>
              </a:ext>
            </a:extLst>
          </p:cNvPr>
          <p:cNvPicPr>
            <a:picLocks noChangeAspect="1"/>
          </p:cNvPicPr>
          <p:nvPr/>
        </p:nvPicPr>
        <p:blipFill>
          <a:blip r:embed="rId3"/>
          <a:srcRect/>
          <a:stretch/>
        </p:blipFill>
        <p:spPr>
          <a:xfrm>
            <a:off x="2979" y="0"/>
            <a:ext cx="12189021" cy="6857998"/>
          </a:xfrm>
          <a:prstGeom prst="rect">
            <a:avLst/>
          </a:prstGeom>
        </p:spPr>
      </p:pic>
      <p:pic>
        <p:nvPicPr>
          <p:cNvPr id="3" name="Picture 2">
            <a:extLst>
              <a:ext uri="{FF2B5EF4-FFF2-40B4-BE49-F238E27FC236}">
                <a16:creationId xmlns:a16="http://schemas.microsoft.com/office/drawing/2014/main" id="{6447C00C-684E-4D3C-B7E5-8F2D8EF7F9E9}"/>
              </a:ext>
            </a:extLst>
          </p:cNvPr>
          <p:cNvPicPr>
            <a:picLocks noChangeAspect="1"/>
          </p:cNvPicPr>
          <p:nvPr/>
        </p:nvPicPr>
        <p:blipFill>
          <a:blip r:embed="rId4"/>
          <a:stretch>
            <a:fillRect/>
          </a:stretch>
        </p:blipFill>
        <p:spPr>
          <a:xfrm>
            <a:off x="1785937" y="1790700"/>
            <a:ext cx="8620125" cy="3276600"/>
          </a:xfrm>
          <a:prstGeom prst="rect">
            <a:avLst/>
          </a:prstGeom>
        </p:spPr>
      </p:pic>
      <p:sp>
        <p:nvSpPr>
          <p:cNvPr id="4" name="TextBox 3">
            <a:extLst>
              <a:ext uri="{FF2B5EF4-FFF2-40B4-BE49-F238E27FC236}">
                <a16:creationId xmlns:a16="http://schemas.microsoft.com/office/drawing/2014/main" id="{753ED9EF-9AD0-4C74-9133-6ACAB7C5E66D}"/>
              </a:ext>
            </a:extLst>
          </p:cNvPr>
          <p:cNvSpPr txBox="1"/>
          <p:nvPr/>
        </p:nvSpPr>
        <p:spPr>
          <a:xfrm>
            <a:off x="1189608" y="532660"/>
            <a:ext cx="9729926" cy="1015663"/>
          </a:xfrm>
          <a:prstGeom prst="rect">
            <a:avLst/>
          </a:prstGeom>
          <a:noFill/>
        </p:spPr>
        <p:txBody>
          <a:bodyPr wrap="square" rtlCol="0">
            <a:spAutoFit/>
          </a:bodyPr>
          <a:lstStyle/>
          <a:p>
            <a:pPr algn="ctr"/>
            <a:r>
              <a:rPr lang="en-US" sz="6000" dirty="0">
                <a:solidFill>
                  <a:schemeClr val="accent6">
                    <a:lumMod val="50000"/>
                  </a:schemeClr>
                </a:solidFill>
              </a:rPr>
              <a:t>Scholarships</a:t>
            </a:r>
          </a:p>
        </p:txBody>
      </p:sp>
    </p:spTree>
    <p:extLst>
      <p:ext uri="{BB962C8B-B14F-4D97-AF65-F5344CB8AC3E}">
        <p14:creationId xmlns:p14="http://schemas.microsoft.com/office/powerpoint/2010/main" val="15999224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255391B1-94EB-174A-8DC2-833260943486}"/>
              </a:ext>
            </a:extLst>
          </p:cNvPr>
          <p:cNvPicPr>
            <a:picLocks noChangeAspect="1"/>
          </p:cNvPicPr>
          <p:nvPr/>
        </p:nvPicPr>
        <p:blipFill>
          <a:blip r:embed="rId3"/>
          <a:srcRect/>
          <a:stretch/>
        </p:blipFill>
        <p:spPr>
          <a:xfrm>
            <a:off x="0" y="0"/>
            <a:ext cx="12189021" cy="6857998"/>
          </a:xfrm>
          <a:prstGeom prst="rect">
            <a:avLst/>
          </a:prstGeom>
        </p:spPr>
      </p:pic>
      <p:sp>
        <p:nvSpPr>
          <p:cNvPr id="2" name="TextBox 1">
            <a:extLst>
              <a:ext uri="{FF2B5EF4-FFF2-40B4-BE49-F238E27FC236}">
                <a16:creationId xmlns:a16="http://schemas.microsoft.com/office/drawing/2014/main" id="{C1936B67-E723-4D21-8EBA-7C6CB2682877}"/>
              </a:ext>
            </a:extLst>
          </p:cNvPr>
          <p:cNvSpPr txBox="1"/>
          <p:nvPr/>
        </p:nvSpPr>
        <p:spPr>
          <a:xfrm>
            <a:off x="2228295" y="1793289"/>
            <a:ext cx="184731" cy="369332"/>
          </a:xfrm>
          <a:prstGeom prst="rect">
            <a:avLst/>
          </a:prstGeom>
          <a:noFill/>
        </p:spPr>
        <p:txBody>
          <a:bodyPr wrap="none" rtlCol="0">
            <a:spAutoFit/>
          </a:bodyPr>
          <a:lstStyle/>
          <a:p>
            <a:endParaRPr lang="en-US" dirty="0"/>
          </a:p>
        </p:txBody>
      </p:sp>
      <p:sp>
        <p:nvSpPr>
          <p:cNvPr id="3" name="TextBox 2">
            <a:extLst>
              <a:ext uri="{FF2B5EF4-FFF2-40B4-BE49-F238E27FC236}">
                <a16:creationId xmlns:a16="http://schemas.microsoft.com/office/drawing/2014/main" id="{3574F703-1434-4F45-8ED7-B5E1964A646E}"/>
              </a:ext>
            </a:extLst>
          </p:cNvPr>
          <p:cNvSpPr txBox="1"/>
          <p:nvPr/>
        </p:nvSpPr>
        <p:spPr>
          <a:xfrm>
            <a:off x="834501" y="763480"/>
            <a:ext cx="10439140" cy="707886"/>
          </a:xfrm>
          <a:prstGeom prst="rect">
            <a:avLst/>
          </a:prstGeom>
          <a:noFill/>
        </p:spPr>
        <p:txBody>
          <a:bodyPr wrap="none" rtlCol="0">
            <a:spAutoFit/>
          </a:bodyPr>
          <a:lstStyle/>
          <a:p>
            <a:r>
              <a:rPr lang="en-US" sz="4000" dirty="0">
                <a:solidFill>
                  <a:schemeClr val="accent6">
                    <a:lumMod val="50000"/>
                  </a:schemeClr>
                </a:solidFill>
              </a:rPr>
              <a:t>Looking Forward: FY27 and Zero Based Budgeting</a:t>
            </a:r>
          </a:p>
        </p:txBody>
      </p:sp>
      <p:sp>
        <p:nvSpPr>
          <p:cNvPr id="6" name="TextBox 5">
            <a:extLst>
              <a:ext uri="{FF2B5EF4-FFF2-40B4-BE49-F238E27FC236}">
                <a16:creationId xmlns:a16="http://schemas.microsoft.com/office/drawing/2014/main" id="{270C88F3-CF85-48C2-AD27-1FDF1B9410A5}"/>
              </a:ext>
            </a:extLst>
          </p:cNvPr>
          <p:cNvSpPr txBox="1"/>
          <p:nvPr/>
        </p:nvSpPr>
        <p:spPr>
          <a:xfrm>
            <a:off x="674703" y="1793289"/>
            <a:ext cx="10347128" cy="4247317"/>
          </a:xfrm>
          <a:prstGeom prst="rect">
            <a:avLst/>
          </a:prstGeom>
          <a:noFill/>
        </p:spPr>
        <p:txBody>
          <a:bodyPr wrap="none" rtlCol="0">
            <a:spAutoFit/>
          </a:bodyPr>
          <a:lstStyle/>
          <a:p>
            <a:endParaRPr lang="en-US" dirty="0"/>
          </a:p>
          <a:p>
            <a:r>
              <a:rPr lang="en-US" b="1" i="1" u="sng" dirty="0"/>
              <a:t>Purpose:</a:t>
            </a:r>
            <a:r>
              <a:rPr lang="en-US" dirty="0"/>
              <a:t> A zero-based budget (ZBB) is built from scratch to help verify that the supply budgets are cost-</a:t>
            </a:r>
          </a:p>
          <a:p>
            <a:r>
              <a:rPr lang="en-US" dirty="0"/>
              <a:t>	effective, relevant, and the use of resources align with the University mission and priorities. </a:t>
            </a:r>
          </a:p>
          <a:p>
            <a:endParaRPr lang="en-US" dirty="0"/>
          </a:p>
          <a:p>
            <a:r>
              <a:rPr lang="en-US" b="1" i="1" u="sng" dirty="0"/>
              <a:t>Benefits:</a:t>
            </a:r>
            <a:r>
              <a:rPr lang="en-US" dirty="0"/>
              <a:t> Each department starts its supply budget at zero and must work with your Vice-President to justify </a:t>
            </a:r>
          </a:p>
          <a:p>
            <a:r>
              <a:rPr lang="en-US" dirty="0"/>
              <a:t>their supply budget, every year. This will create a more transparent and accountable system, ensuring every </a:t>
            </a:r>
          </a:p>
          <a:p>
            <a:r>
              <a:rPr lang="en-US" dirty="0"/>
              <a:t>dollar spent is directly tied to student outcomes and the University’s mission. All money allocated to a </a:t>
            </a:r>
          </a:p>
          <a:p>
            <a:r>
              <a:rPr lang="en-US" dirty="0"/>
              <a:t>department will have a purpose and keep waste and discretionary spending to a minimum.</a:t>
            </a:r>
          </a:p>
          <a:p>
            <a:endParaRPr lang="en-US" dirty="0"/>
          </a:p>
          <a:p>
            <a:r>
              <a:rPr lang="en-US" b="1" i="1" u="sng" dirty="0"/>
              <a:t>Timeline:</a:t>
            </a:r>
            <a:r>
              <a:rPr lang="en-US" dirty="0"/>
              <a:t> Fall 2025, each Vice-President will be given their budget amount and will start working with their </a:t>
            </a:r>
          </a:p>
          <a:p>
            <a:r>
              <a:rPr lang="en-US" dirty="0"/>
              <a:t>departments in how those funds will be allocated between them based on the actual need and goals of </a:t>
            </a:r>
          </a:p>
          <a:p>
            <a:r>
              <a:rPr lang="en-US" dirty="0"/>
              <a:t>that department to the University. </a:t>
            </a:r>
          </a:p>
          <a:p>
            <a:endParaRPr lang="en-US" dirty="0"/>
          </a:p>
          <a:p>
            <a:r>
              <a:rPr lang="en-US" dirty="0"/>
              <a:t>*Salaries, benefits, and debt service are fixed cost and will not be affected.</a:t>
            </a:r>
          </a:p>
          <a:p>
            <a:endParaRPr lang="en-US" dirty="0"/>
          </a:p>
        </p:txBody>
      </p:sp>
    </p:spTree>
    <p:extLst>
      <p:ext uri="{BB962C8B-B14F-4D97-AF65-F5344CB8AC3E}">
        <p14:creationId xmlns:p14="http://schemas.microsoft.com/office/powerpoint/2010/main" val="9542112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364A8F23-590D-4FBF-B6DC-3C69C978A48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extBox 1">
            <a:extLst>
              <a:ext uri="{FF2B5EF4-FFF2-40B4-BE49-F238E27FC236}">
                <a16:creationId xmlns:a16="http://schemas.microsoft.com/office/drawing/2014/main" id="{20B62948-7E80-4622-8A2A-DF1120CB7371}"/>
              </a:ext>
            </a:extLst>
          </p:cNvPr>
          <p:cNvSpPr txBox="1"/>
          <p:nvPr/>
        </p:nvSpPr>
        <p:spPr>
          <a:xfrm>
            <a:off x="3071674" y="2121763"/>
            <a:ext cx="5545621" cy="1446550"/>
          </a:xfrm>
          <a:prstGeom prst="rect">
            <a:avLst/>
          </a:prstGeom>
          <a:noFill/>
        </p:spPr>
        <p:txBody>
          <a:bodyPr wrap="none" rtlCol="0">
            <a:spAutoFit/>
          </a:bodyPr>
          <a:lstStyle/>
          <a:p>
            <a:r>
              <a:rPr lang="en-US" sz="8800" dirty="0">
                <a:solidFill>
                  <a:schemeClr val="bg1">
                    <a:lumMod val="95000"/>
                  </a:schemeClr>
                </a:solidFill>
              </a:rPr>
              <a:t>QUESTIONS</a:t>
            </a:r>
          </a:p>
        </p:txBody>
      </p:sp>
    </p:spTree>
    <p:extLst>
      <p:ext uri="{BB962C8B-B14F-4D97-AF65-F5344CB8AC3E}">
        <p14:creationId xmlns:p14="http://schemas.microsoft.com/office/powerpoint/2010/main" val="58707001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2612</TotalTime>
  <Words>665</Words>
  <Application>Microsoft Office PowerPoint</Application>
  <PresentationFormat>Widescreen</PresentationFormat>
  <Paragraphs>67</Paragraphs>
  <Slides>7</Slides>
  <Notes>7</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Jennifer Fleming</dc:creator>
  <cp:lastModifiedBy>McCall, Suzanne Elizabeth</cp:lastModifiedBy>
  <cp:revision>24</cp:revision>
  <dcterms:created xsi:type="dcterms:W3CDTF">2025-02-17T20:56:48Z</dcterms:created>
  <dcterms:modified xsi:type="dcterms:W3CDTF">2025-03-19T20:23:08Z</dcterms:modified>
</cp:coreProperties>
</file>