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278" r:id="rId3"/>
    <p:sldId id="279" r:id="rId4"/>
    <p:sldId id="280" r:id="rId5"/>
    <p:sldId id="260" r:id="rId6"/>
    <p:sldId id="281" r:id="rId7"/>
    <p:sldId id="282" r:id="rId8"/>
    <p:sldId id="283" r:id="rId9"/>
    <p:sldId id="261" r:id="rId10"/>
    <p:sldId id="265" r:id="rId11"/>
    <p:sldId id="285" r:id="rId12"/>
    <p:sldId id="267" r:id="rId13"/>
    <p:sldId id="266" r:id="rId14"/>
    <p:sldId id="277" r:id="rId15"/>
    <p:sldId id="284" r:id="rId16"/>
  </p:sldIdLst>
  <p:sldSz cx="9144000" cy="6858000" type="screen4x3"/>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2" autoAdjust="0"/>
    <p:restoredTop sz="94660"/>
  </p:normalViewPr>
  <p:slideViewPr>
    <p:cSldViewPr>
      <p:cViewPr varScale="1">
        <p:scale>
          <a:sx n="109" d="100"/>
          <a:sy n="109" d="100"/>
        </p:scale>
        <p:origin x="162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6"/>
          </a:xfrm>
          <a:prstGeom prst="rect">
            <a:avLst/>
          </a:prstGeom>
        </p:spPr>
        <p:txBody>
          <a:bodyPr vert="horz" lIns="91851" tIns="45926" rIns="91851" bIns="45926" rtlCol="0"/>
          <a:lstStyle>
            <a:lvl1pPr algn="l">
              <a:defRPr sz="1200"/>
            </a:lvl1pPr>
          </a:lstStyle>
          <a:p>
            <a:endParaRPr lang="en-US"/>
          </a:p>
        </p:txBody>
      </p:sp>
      <p:sp>
        <p:nvSpPr>
          <p:cNvPr id="3" name="Date Placeholder 2"/>
          <p:cNvSpPr>
            <a:spLocks noGrp="1"/>
          </p:cNvSpPr>
          <p:nvPr>
            <p:ph type="dt" sz="quarter" idx="1"/>
          </p:nvPr>
        </p:nvSpPr>
        <p:spPr>
          <a:xfrm>
            <a:off x="3905295" y="0"/>
            <a:ext cx="2987622" cy="459026"/>
          </a:xfrm>
          <a:prstGeom prst="rect">
            <a:avLst/>
          </a:prstGeom>
        </p:spPr>
        <p:txBody>
          <a:bodyPr vert="horz" lIns="91851" tIns="45926" rIns="91851" bIns="45926" rtlCol="0"/>
          <a:lstStyle>
            <a:lvl1pPr algn="r">
              <a:defRPr sz="1200"/>
            </a:lvl1pPr>
          </a:lstStyle>
          <a:p>
            <a:fld id="{D51F5CB8-F5AE-4070-9A2A-92459B6E437B}" type="datetimeFigureOut">
              <a:rPr lang="en-US" smtClean="0"/>
              <a:t>11/28/2018</a:t>
            </a:fld>
            <a:endParaRPr lang="en-US"/>
          </a:p>
        </p:txBody>
      </p:sp>
      <p:sp>
        <p:nvSpPr>
          <p:cNvPr id="4" name="Footer Placeholder 3"/>
          <p:cNvSpPr>
            <a:spLocks noGrp="1"/>
          </p:cNvSpPr>
          <p:nvPr>
            <p:ph type="ftr" sz="quarter" idx="2"/>
          </p:nvPr>
        </p:nvSpPr>
        <p:spPr>
          <a:xfrm>
            <a:off x="0" y="8719894"/>
            <a:ext cx="2987622" cy="459026"/>
          </a:xfrm>
          <a:prstGeom prst="rect">
            <a:avLst/>
          </a:prstGeom>
        </p:spPr>
        <p:txBody>
          <a:bodyPr vert="horz" lIns="91851" tIns="45926" rIns="91851" bIns="45926" rtlCol="0" anchor="b"/>
          <a:lstStyle>
            <a:lvl1pPr algn="l">
              <a:defRPr sz="1200"/>
            </a:lvl1pPr>
          </a:lstStyle>
          <a:p>
            <a:endParaRPr lang="en-US"/>
          </a:p>
        </p:txBody>
      </p:sp>
      <p:sp>
        <p:nvSpPr>
          <p:cNvPr id="5" name="Slide Number Placeholder 4"/>
          <p:cNvSpPr>
            <a:spLocks noGrp="1"/>
          </p:cNvSpPr>
          <p:nvPr>
            <p:ph type="sldNum" sz="quarter" idx="3"/>
          </p:nvPr>
        </p:nvSpPr>
        <p:spPr>
          <a:xfrm>
            <a:off x="3905295" y="8719894"/>
            <a:ext cx="2987622" cy="459026"/>
          </a:xfrm>
          <a:prstGeom prst="rect">
            <a:avLst/>
          </a:prstGeom>
        </p:spPr>
        <p:txBody>
          <a:bodyPr vert="horz" lIns="91851" tIns="45926" rIns="91851" bIns="45926" rtlCol="0" anchor="b"/>
          <a:lstStyle>
            <a:lvl1pPr algn="r">
              <a:defRPr sz="1200"/>
            </a:lvl1pPr>
          </a:lstStyle>
          <a:p>
            <a:fld id="{30CDE0BC-E985-48BF-AB94-72024EB51BB7}" type="slidenum">
              <a:rPr lang="en-US" smtClean="0"/>
              <a:t>‹#›</a:t>
            </a:fld>
            <a:endParaRPr lang="en-US"/>
          </a:p>
        </p:txBody>
      </p:sp>
    </p:spTree>
    <p:extLst>
      <p:ext uri="{BB962C8B-B14F-4D97-AF65-F5344CB8AC3E}">
        <p14:creationId xmlns:p14="http://schemas.microsoft.com/office/powerpoint/2010/main" val="3844213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75"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5250" y="0"/>
            <a:ext cx="2987675" cy="460375"/>
          </a:xfrm>
          <a:prstGeom prst="rect">
            <a:avLst/>
          </a:prstGeom>
        </p:spPr>
        <p:txBody>
          <a:bodyPr vert="horz" lIns="91440" tIns="45720" rIns="91440" bIns="45720" rtlCol="0"/>
          <a:lstStyle>
            <a:lvl1pPr algn="r">
              <a:defRPr sz="1200"/>
            </a:lvl1pPr>
          </a:lstStyle>
          <a:p>
            <a:fld id="{94ABB96D-2B08-44B2-80C8-EBA1FAB294FA}" type="datetimeFigureOut">
              <a:rPr lang="en-US" smtClean="0"/>
              <a:t>11/28/2018</a:t>
            </a:fld>
            <a:endParaRPr lang="en-US"/>
          </a:p>
        </p:txBody>
      </p:sp>
      <p:sp>
        <p:nvSpPr>
          <p:cNvPr id="4" name="Slide Image Placeholder 3"/>
          <p:cNvSpPr>
            <a:spLocks noGrp="1" noRot="1" noChangeAspect="1"/>
          </p:cNvSpPr>
          <p:nvPr>
            <p:ph type="sldImg" idx="2"/>
          </p:nvPr>
        </p:nvSpPr>
        <p:spPr>
          <a:xfrm>
            <a:off x="1381125" y="1147763"/>
            <a:ext cx="4132263" cy="3098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8013"/>
            <a:ext cx="5516563" cy="36147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20138"/>
            <a:ext cx="2987675"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5250" y="8720138"/>
            <a:ext cx="2987675" cy="460375"/>
          </a:xfrm>
          <a:prstGeom prst="rect">
            <a:avLst/>
          </a:prstGeom>
        </p:spPr>
        <p:txBody>
          <a:bodyPr vert="horz" lIns="91440" tIns="45720" rIns="91440" bIns="45720" rtlCol="0" anchor="b"/>
          <a:lstStyle>
            <a:lvl1pPr algn="r">
              <a:defRPr sz="1200"/>
            </a:lvl1pPr>
          </a:lstStyle>
          <a:p>
            <a:fld id="{F4E035B6-D18E-4F35-914A-BC213FAA79C2}" type="slidenum">
              <a:rPr lang="en-US" smtClean="0"/>
              <a:t>‹#›</a:t>
            </a:fld>
            <a:endParaRPr lang="en-US"/>
          </a:p>
        </p:txBody>
      </p:sp>
    </p:spTree>
    <p:extLst>
      <p:ext uri="{BB962C8B-B14F-4D97-AF65-F5344CB8AC3E}">
        <p14:creationId xmlns:p14="http://schemas.microsoft.com/office/powerpoint/2010/main" val="384762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Governor’s schools began in North Carolina</a:t>
            </a:r>
            <a:r>
              <a:rPr lang="en-US" baseline="0" dirty="0" smtClean="0"/>
              <a:t> in the 1960s. They served many purposes, but among the most important were to retain creative leaders and economic generators in the home states, provide innovative approaches to learning, and challenge the best and brightest young citizens to confront contemporary challenges.</a:t>
            </a:r>
            <a:endParaRPr lang="en-US" dirty="0"/>
          </a:p>
        </p:txBody>
      </p:sp>
      <p:sp>
        <p:nvSpPr>
          <p:cNvPr id="4" name="Slide Number Placeholder 3"/>
          <p:cNvSpPr>
            <a:spLocks noGrp="1"/>
          </p:cNvSpPr>
          <p:nvPr>
            <p:ph type="sldNum" sz="quarter" idx="10"/>
          </p:nvPr>
        </p:nvSpPr>
        <p:spPr/>
        <p:txBody>
          <a:bodyPr/>
          <a:lstStyle/>
          <a:p>
            <a:fld id="{F4E035B6-D18E-4F35-914A-BC213FAA79C2}" type="slidenum">
              <a:rPr lang="en-US" smtClean="0"/>
              <a:t>2</a:t>
            </a:fld>
            <a:endParaRPr lang="en-US"/>
          </a:p>
        </p:txBody>
      </p:sp>
    </p:spTree>
    <p:extLst>
      <p:ext uri="{BB962C8B-B14F-4D97-AF65-F5344CB8AC3E}">
        <p14:creationId xmlns:p14="http://schemas.microsoft.com/office/powerpoint/2010/main" val="39713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Clinton</a:t>
            </a:r>
            <a:r>
              <a:rPr lang="en-US" baseline="0" dirty="0" smtClean="0"/>
              <a:t> started the governor’s school in Arkansas in 1979.</a:t>
            </a:r>
            <a:endParaRPr lang="en-US" dirty="0"/>
          </a:p>
        </p:txBody>
      </p:sp>
      <p:sp>
        <p:nvSpPr>
          <p:cNvPr id="4" name="Slide Number Placeholder 3"/>
          <p:cNvSpPr>
            <a:spLocks noGrp="1"/>
          </p:cNvSpPr>
          <p:nvPr>
            <p:ph type="sldNum" sz="quarter" idx="10"/>
          </p:nvPr>
        </p:nvSpPr>
        <p:spPr/>
        <p:txBody>
          <a:bodyPr/>
          <a:lstStyle/>
          <a:p>
            <a:fld id="{F4E035B6-D18E-4F35-914A-BC213FAA79C2}" type="slidenum">
              <a:rPr lang="en-US" smtClean="0"/>
              <a:t>3</a:t>
            </a:fld>
            <a:endParaRPr lang="en-US"/>
          </a:p>
        </p:txBody>
      </p:sp>
    </p:spTree>
    <p:extLst>
      <p:ext uri="{BB962C8B-B14F-4D97-AF65-F5344CB8AC3E}">
        <p14:creationId xmlns:p14="http://schemas.microsoft.com/office/powerpoint/2010/main" val="383684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recruits 400 rising</a:t>
            </a:r>
            <a:r>
              <a:rPr lang="en-US" baseline="0" dirty="0" smtClean="0"/>
              <a:t> seniors in high school in nine fields in what’s called Area I: Art, Drama, Choral Music, Instrumental Music, English/Language Arts, Mathematics, Natural Science, Social Science, and a Specialty Area (ours this year is Cybersecurity). Students apply directly for each area and are accepted through a selection process involving teachers, ADE officials, governor’s office representatives, and AGS staff. The school also involves Area II which concentrates on epistemology/the nature of knowledge and Area III which concentrates on personal and social development. All classes are designed to be open, experiential and test free.</a:t>
            </a:r>
            <a:endParaRPr lang="en-US" dirty="0"/>
          </a:p>
        </p:txBody>
      </p:sp>
      <p:sp>
        <p:nvSpPr>
          <p:cNvPr id="4" name="Slide Number Placeholder 3"/>
          <p:cNvSpPr>
            <a:spLocks noGrp="1"/>
          </p:cNvSpPr>
          <p:nvPr>
            <p:ph type="sldNum" sz="quarter" idx="10"/>
          </p:nvPr>
        </p:nvSpPr>
        <p:spPr/>
        <p:txBody>
          <a:bodyPr/>
          <a:lstStyle/>
          <a:p>
            <a:fld id="{F4E035B6-D18E-4F35-914A-BC213FAA79C2}" type="slidenum">
              <a:rPr lang="en-US" smtClean="0"/>
              <a:t>4</a:t>
            </a:fld>
            <a:endParaRPr lang="en-US"/>
          </a:p>
        </p:txBody>
      </p:sp>
    </p:spTree>
    <p:extLst>
      <p:ext uri="{BB962C8B-B14F-4D97-AF65-F5344CB8AC3E}">
        <p14:creationId xmlns:p14="http://schemas.microsoft.com/office/powerpoint/2010/main" val="110179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year’s governor’s school</a:t>
            </a:r>
            <a:r>
              <a:rPr lang="en-US" baseline="0" dirty="0" smtClean="0"/>
              <a:t> adds a touch of technology to each curricular area of the program. </a:t>
            </a:r>
            <a:endParaRPr lang="en-US" dirty="0"/>
          </a:p>
        </p:txBody>
      </p:sp>
      <p:sp>
        <p:nvSpPr>
          <p:cNvPr id="4" name="Slide Number Placeholder 3"/>
          <p:cNvSpPr>
            <a:spLocks noGrp="1"/>
          </p:cNvSpPr>
          <p:nvPr>
            <p:ph type="sldNum" sz="quarter" idx="10"/>
          </p:nvPr>
        </p:nvSpPr>
        <p:spPr/>
        <p:txBody>
          <a:bodyPr/>
          <a:lstStyle/>
          <a:p>
            <a:fld id="{F4E035B6-D18E-4F35-914A-BC213FAA79C2}" type="slidenum">
              <a:rPr lang="en-US" smtClean="0"/>
              <a:t>5</a:t>
            </a:fld>
            <a:endParaRPr lang="en-US"/>
          </a:p>
        </p:txBody>
      </p:sp>
    </p:spTree>
    <p:extLst>
      <p:ext uri="{BB962C8B-B14F-4D97-AF65-F5344CB8AC3E}">
        <p14:creationId xmlns:p14="http://schemas.microsoft.com/office/powerpoint/2010/main" val="394626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English we will engage in discussions of writing for film,</a:t>
            </a:r>
            <a:r>
              <a:rPr lang="en-US" baseline="0" dirty="0" smtClean="0"/>
              <a:t> social media, and the internet.</a:t>
            </a:r>
          </a:p>
          <a:p>
            <a:r>
              <a:rPr lang="en-US" baseline="0" dirty="0" smtClean="0"/>
              <a:t>In Social Science, we will study cyber-societies and deviant behavior online.</a:t>
            </a:r>
          </a:p>
          <a:p>
            <a:r>
              <a:rPr lang="en-US" baseline="0" dirty="0" smtClean="0"/>
              <a:t>In Math, we will explore cryptography and fractals.</a:t>
            </a:r>
          </a:p>
          <a:p>
            <a:r>
              <a:rPr lang="en-US" baseline="0" dirty="0" smtClean="0"/>
              <a:t>In Music, we will debate the pros and cons of digital editing.</a:t>
            </a:r>
          </a:p>
          <a:p>
            <a:r>
              <a:rPr lang="en-US" baseline="0" dirty="0" smtClean="0"/>
              <a:t>In Drama, we will produce cinema for handheld media consumption.</a:t>
            </a:r>
          </a:p>
          <a:p>
            <a:r>
              <a:rPr lang="en-US" baseline="0" dirty="0" smtClean="0"/>
              <a:t>In Natural Science, we will examine genomics and holograms.</a:t>
            </a:r>
          </a:p>
          <a:p>
            <a:r>
              <a:rPr lang="en-US" baseline="0" dirty="0" smtClean="0"/>
              <a:t>In Visual Art, we will work with 3D printers, motion capture software, and game engines.</a:t>
            </a:r>
          </a:p>
          <a:p>
            <a:r>
              <a:rPr lang="en-US" baseline="0" dirty="0" smtClean="0"/>
              <a:t>In Cybersecurity, we will learn about encryption and global network vulnerabilities.</a:t>
            </a:r>
          </a:p>
        </p:txBody>
      </p:sp>
      <p:sp>
        <p:nvSpPr>
          <p:cNvPr id="4" name="Slide Number Placeholder 3"/>
          <p:cNvSpPr>
            <a:spLocks noGrp="1"/>
          </p:cNvSpPr>
          <p:nvPr>
            <p:ph type="sldNum" sz="quarter" idx="10"/>
          </p:nvPr>
        </p:nvSpPr>
        <p:spPr/>
        <p:txBody>
          <a:bodyPr/>
          <a:lstStyle/>
          <a:p>
            <a:fld id="{F4E035B6-D18E-4F35-914A-BC213FAA79C2}" type="slidenum">
              <a:rPr lang="en-US" smtClean="0"/>
              <a:t>6</a:t>
            </a:fld>
            <a:endParaRPr lang="en-US"/>
          </a:p>
        </p:txBody>
      </p:sp>
    </p:spTree>
    <p:extLst>
      <p:ext uri="{BB962C8B-B14F-4D97-AF65-F5344CB8AC3E}">
        <p14:creationId xmlns:p14="http://schemas.microsoft.com/office/powerpoint/2010/main" val="345314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consideration of technology carries over into</a:t>
            </a:r>
            <a:r>
              <a:rPr lang="en-US" baseline="0" dirty="0" smtClean="0"/>
              <a:t> Area II where all students will grapple with the nature of truth in a connected and information accessible world. We will continue to focus on traditional questions of philosophy and ethics, but we will confront the idea that we are all essentially cyborgs. We will study how technology like the smart phone enhances the abilities of human beings that came before us. Speakers in the areas of science, philosophy, and science fiction will also offer insights into the practical, moral and philosophical technologies.</a:t>
            </a:r>
            <a:endParaRPr lang="en-US" dirty="0"/>
          </a:p>
        </p:txBody>
      </p:sp>
      <p:sp>
        <p:nvSpPr>
          <p:cNvPr id="4" name="Slide Number Placeholder 3"/>
          <p:cNvSpPr>
            <a:spLocks noGrp="1"/>
          </p:cNvSpPr>
          <p:nvPr>
            <p:ph type="sldNum" sz="quarter" idx="10"/>
          </p:nvPr>
        </p:nvSpPr>
        <p:spPr/>
        <p:txBody>
          <a:bodyPr/>
          <a:lstStyle/>
          <a:p>
            <a:fld id="{F4E035B6-D18E-4F35-914A-BC213FAA79C2}" type="slidenum">
              <a:rPr lang="en-US" smtClean="0"/>
              <a:t>7</a:t>
            </a:fld>
            <a:endParaRPr lang="en-US"/>
          </a:p>
        </p:txBody>
      </p:sp>
    </p:spTree>
    <p:extLst>
      <p:ext uri="{BB962C8B-B14F-4D97-AF65-F5344CB8AC3E}">
        <p14:creationId xmlns:p14="http://schemas.microsoft.com/office/powerpoint/2010/main" val="326926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the final step to personal and social development, Governor’s School Area III, students will face real-world</a:t>
            </a:r>
            <a:r>
              <a:rPr lang="en-US" baseline="0" dirty="0" smtClean="0"/>
              <a:t> challenges arising from a “connected world.” Students will confront issues such as cyber-bullying, social media based mass protest, and internet troll factories, and will have opportunities for civic engagement and community development. Finally, there is plenty of time for students to go on field trips, socialize, have fun, and explore.</a:t>
            </a:r>
            <a:endParaRPr lang="en-US" dirty="0"/>
          </a:p>
        </p:txBody>
      </p:sp>
      <p:sp>
        <p:nvSpPr>
          <p:cNvPr id="4" name="Slide Number Placeholder 3"/>
          <p:cNvSpPr>
            <a:spLocks noGrp="1"/>
          </p:cNvSpPr>
          <p:nvPr>
            <p:ph type="sldNum" sz="quarter" idx="10"/>
          </p:nvPr>
        </p:nvSpPr>
        <p:spPr/>
        <p:txBody>
          <a:bodyPr/>
          <a:lstStyle/>
          <a:p>
            <a:fld id="{F4E035B6-D18E-4F35-914A-BC213FAA79C2}" type="slidenum">
              <a:rPr lang="en-US" smtClean="0"/>
              <a:t>8</a:t>
            </a:fld>
            <a:endParaRPr lang="en-US"/>
          </a:p>
        </p:txBody>
      </p:sp>
    </p:spTree>
    <p:extLst>
      <p:ext uri="{BB962C8B-B14F-4D97-AF65-F5344CB8AC3E}">
        <p14:creationId xmlns:p14="http://schemas.microsoft.com/office/powerpoint/2010/main" val="131503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Governor’s School will be on the Russellville campus of Arkansas Tech University from July</a:t>
            </a:r>
            <a:r>
              <a:rPr lang="en-US" baseline="0" dirty="0" smtClean="0"/>
              <a:t> 7 – August 3, 2019. </a:t>
            </a:r>
            <a:endParaRPr lang="en-US" dirty="0"/>
          </a:p>
        </p:txBody>
      </p:sp>
      <p:sp>
        <p:nvSpPr>
          <p:cNvPr id="4" name="Slide Number Placeholder 3"/>
          <p:cNvSpPr>
            <a:spLocks noGrp="1"/>
          </p:cNvSpPr>
          <p:nvPr>
            <p:ph type="sldNum" sz="quarter" idx="10"/>
          </p:nvPr>
        </p:nvSpPr>
        <p:spPr/>
        <p:txBody>
          <a:bodyPr/>
          <a:lstStyle/>
          <a:p>
            <a:fld id="{F4E035B6-D18E-4F35-914A-BC213FAA79C2}" type="slidenum">
              <a:rPr lang="en-US" smtClean="0"/>
              <a:t>9</a:t>
            </a:fld>
            <a:endParaRPr lang="en-US"/>
          </a:p>
        </p:txBody>
      </p:sp>
    </p:spTree>
    <p:extLst>
      <p:ext uri="{BB962C8B-B14F-4D97-AF65-F5344CB8AC3E}">
        <p14:creationId xmlns:p14="http://schemas.microsoft.com/office/powerpoint/2010/main" val="138593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Classes will be led by about 30-40 faculty. 15-20 staff will also be helping out. </a:t>
            </a:r>
            <a:r>
              <a:rPr lang="en-US" smtClean="0"/>
              <a:t>High school students can get information and apply at https//www.atu.edu/ags/.</a:t>
            </a:r>
          </a:p>
          <a:p>
            <a:endParaRPr lang="en-US" dirty="0"/>
          </a:p>
        </p:txBody>
      </p:sp>
      <p:sp>
        <p:nvSpPr>
          <p:cNvPr id="4" name="Slide Number Placeholder 3"/>
          <p:cNvSpPr>
            <a:spLocks noGrp="1"/>
          </p:cNvSpPr>
          <p:nvPr>
            <p:ph type="sldNum" sz="quarter" idx="10"/>
          </p:nvPr>
        </p:nvSpPr>
        <p:spPr/>
        <p:txBody>
          <a:bodyPr/>
          <a:lstStyle/>
          <a:p>
            <a:fld id="{F4E035B6-D18E-4F35-914A-BC213FAA79C2}" type="slidenum">
              <a:rPr lang="en-US" smtClean="0"/>
              <a:t>15</a:t>
            </a:fld>
            <a:endParaRPr lang="en-US"/>
          </a:p>
        </p:txBody>
      </p:sp>
    </p:spTree>
    <p:extLst>
      <p:ext uri="{BB962C8B-B14F-4D97-AF65-F5344CB8AC3E}">
        <p14:creationId xmlns:p14="http://schemas.microsoft.com/office/powerpoint/2010/main" val="323732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92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54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18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28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41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99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9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9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47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92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C0002-926B-4C41-B2E2-08E3A2FC6A7E}" type="datetimeFigureOut">
              <a:rPr lang="en-US" smtClean="0">
                <a:solidFill>
                  <a:prstClr val="black">
                    <a:tint val="75000"/>
                  </a:prstClr>
                </a:solidFill>
              </a:rPr>
              <a:pPr/>
              <a:t>11/28/2018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10FDD-729A-2F47-95AF-45E4EF9B0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72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1CC0002-926B-4C41-B2E2-08E3A2FC6A7E}" type="datetimeFigureOut">
              <a:rPr lang="en-US" smtClean="0">
                <a:solidFill>
                  <a:prstClr val="black">
                    <a:tint val="75000"/>
                  </a:prstClr>
                </a:solidFill>
              </a:rPr>
              <a:pPr defTabSz="457200"/>
              <a:t>11/28/2018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3610FDD-729A-2F47-95AF-45E4EF9B0BF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092850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918" b="3333"/>
          <a:stretch/>
        </p:blipFill>
        <p:spPr>
          <a:xfrm>
            <a:off x="0" y="457200"/>
            <a:ext cx="9144000" cy="5410200"/>
          </a:xfrm>
          <a:prstGeom prst="rect">
            <a:avLst/>
          </a:prstGeom>
        </p:spPr>
      </p:pic>
      <p:sp>
        <p:nvSpPr>
          <p:cNvPr id="3" name="TextBox 2"/>
          <p:cNvSpPr txBox="1"/>
          <p:nvPr/>
        </p:nvSpPr>
        <p:spPr>
          <a:xfrm>
            <a:off x="0" y="42446"/>
            <a:ext cx="9144000" cy="338554"/>
          </a:xfrm>
          <a:prstGeom prst="rect">
            <a:avLst/>
          </a:prstGeom>
          <a:noFill/>
        </p:spPr>
        <p:txBody>
          <a:bodyPr wrap="square" rtlCol="0">
            <a:spAutoFit/>
          </a:bodyPr>
          <a:lstStyle/>
          <a:p>
            <a:pPr algn="ctr"/>
            <a:r>
              <a:rPr lang="en-US" sz="1600" dirty="0" smtClean="0">
                <a:solidFill>
                  <a:schemeClr val="bg1"/>
                </a:solidFill>
                <a:latin typeface="Luxury Gold" panose="02000605040000020004" pitchFamily="50" charset="0"/>
              </a:rPr>
              <a:t>40</a:t>
            </a:r>
            <a:r>
              <a:rPr lang="en-US" sz="1600" baseline="30000" dirty="0" smtClean="0">
                <a:solidFill>
                  <a:schemeClr val="bg1"/>
                </a:solidFill>
                <a:latin typeface="Luxury Gold" panose="02000605040000020004" pitchFamily="50" charset="0"/>
              </a:rPr>
              <a:t>th</a:t>
            </a:r>
            <a:r>
              <a:rPr lang="en-US" sz="1600" dirty="0" smtClean="0">
                <a:solidFill>
                  <a:schemeClr val="bg1"/>
                </a:solidFill>
                <a:latin typeface="Luxury Gold" panose="02000605040000020004" pitchFamily="50" charset="0"/>
              </a:rPr>
              <a:t> Arkansas Governor’s School	July 7-August 3, 2019</a:t>
            </a:r>
            <a:endParaRPr lang="en-US" sz="1600" dirty="0">
              <a:solidFill>
                <a:schemeClr val="bg1"/>
              </a:solidFill>
              <a:latin typeface="Luxury Gold" panose="02000605040000020004" pitchFamily="50" charset="0"/>
            </a:endParaRPr>
          </a:p>
        </p:txBody>
      </p:sp>
    </p:spTree>
    <p:extLst>
      <p:ext uri="{BB962C8B-B14F-4D97-AF65-F5344CB8AC3E}">
        <p14:creationId xmlns:p14="http://schemas.microsoft.com/office/powerpoint/2010/main" val="321329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Food Services</a:t>
            </a:r>
            <a:endParaRPr lang="en-US" sz="4800" dirty="0">
              <a:latin typeface="Gill Sans MT" panose="020B0502020104020203"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057400"/>
            <a:ext cx="4114800"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836" y="2057401"/>
            <a:ext cx="4126873" cy="2743200"/>
          </a:xfrm>
          <a:prstGeom prst="rect">
            <a:avLst/>
          </a:prstGeom>
        </p:spPr>
      </p:pic>
      <p:sp>
        <p:nvSpPr>
          <p:cNvPr id="6" name="TextBox 5"/>
          <p:cNvSpPr txBox="1"/>
          <p:nvPr/>
        </p:nvSpPr>
        <p:spPr>
          <a:xfrm>
            <a:off x="0" y="5105400"/>
            <a:ext cx="9144000" cy="646331"/>
          </a:xfrm>
          <a:prstGeom prst="rect">
            <a:avLst/>
          </a:prstGeom>
          <a:noFill/>
        </p:spPr>
        <p:txBody>
          <a:bodyPr wrap="square" rtlCol="0">
            <a:spAutoFit/>
          </a:bodyPr>
          <a:lstStyle/>
          <a:p>
            <a:pPr algn="ctr"/>
            <a:r>
              <a:rPr lang="en-US" sz="3600" dirty="0" smtClean="0">
                <a:latin typeface="Gill Sans MT" panose="020B0502020104020203" pitchFamily="34" charset="0"/>
              </a:rPr>
              <a:t>Chambers Cafeteria</a:t>
            </a:r>
            <a:endParaRPr lang="en-US" sz="3600" dirty="0">
              <a:latin typeface="Gill Sans MT" panose="020B0502020104020203" pitchFamily="34" charset="0"/>
            </a:endParaRPr>
          </a:p>
        </p:txBody>
      </p:sp>
    </p:spTree>
    <p:extLst>
      <p:ext uri="{BB962C8B-B14F-4D97-AF65-F5344CB8AC3E}">
        <p14:creationId xmlns:p14="http://schemas.microsoft.com/office/powerpoint/2010/main" val="50303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Food Services</a:t>
            </a:r>
            <a:endParaRPr lang="en-US" sz="4800" dirty="0">
              <a:latin typeface="Gill Sans MT" panose="020B0502020104020203" pitchFamily="34" charset="0"/>
              <a:cs typeface="Arial" panose="020B0604020202020204" pitchFamily="34" charset="0"/>
            </a:endParaRPr>
          </a:p>
        </p:txBody>
      </p:sp>
      <p:sp>
        <p:nvSpPr>
          <p:cNvPr id="6" name="TextBox 5"/>
          <p:cNvSpPr txBox="1"/>
          <p:nvPr/>
        </p:nvSpPr>
        <p:spPr>
          <a:xfrm>
            <a:off x="0" y="5105400"/>
            <a:ext cx="9144000" cy="646331"/>
          </a:xfrm>
          <a:prstGeom prst="rect">
            <a:avLst/>
          </a:prstGeom>
          <a:noFill/>
        </p:spPr>
        <p:txBody>
          <a:bodyPr wrap="square" rtlCol="0">
            <a:spAutoFit/>
          </a:bodyPr>
          <a:lstStyle/>
          <a:p>
            <a:pPr algn="ctr"/>
            <a:r>
              <a:rPr lang="en-US" sz="3600" dirty="0" err="1" smtClean="0">
                <a:latin typeface="Gill Sans MT" panose="020B0502020104020203" pitchFamily="34" charset="0"/>
              </a:rPr>
              <a:t>Baswell</a:t>
            </a:r>
            <a:r>
              <a:rPr lang="en-US" sz="3600" dirty="0" smtClean="0">
                <a:latin typeface="Gill Sans MT" panose="020B0502020104020203" pitchFamily="34" charset="0"/>
              </a:rPr>
              <a:t> </a:t>
            </a:r>
            <a:r>
              <a:rPr lang="en-US" sz="3600" dirty="0" err="1" smtClean="0">
                <a:latin typeface="Gill Sans MT" panose="020B0502020104020203" pitchFamily="34" charset="0"/>
              </a:rPr>
              <a:t>Techionery</a:t>
            </a:r>
            <a:endParaRPr lang="en-US" sz="3600" dirty="0">
              <a:latin typeface="Gill Sans MT" panose="020B05020201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94" y="1988126"/>
            <a:ext cx="4239905" cy="28266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981200"/>
            <a:ext cx="4250294" cy="2833529"/>
          </a:xfrm>
          <a:prstGeom prst="rect">
            <a:avLst/>
          </a:prstGeom>
        </p:spPr>
      </p:pic>
    </p:spTree>
    <p:extLst>
      <p:ext uri="{BB962C8B-B14F-4D97-AF65-F5344CB8AC3E}">
        <p14:creationId xmlns:p14="http://schemas.microsoft.com/office/powerpoint/2010/main" val="496950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Residence Halls</a:t>
            </a:r>
            <a:endParaRPr lang="en-US" sz="4800" dirty="0">
              <a:latin typeface="Gill Sans MT" panose="020B0502020104020203" pitchFamily="34" charset="0"/>
              <a:cs typeface="Arial" panose="020B0604020202020204" pitchFamily="34" charset="0"/>
            </a:endParaRPr>
          </a:p>
        </p:txBody>
      </p:sp>
      <p:sp>
        <p:nvSpPr>
          <p:cNvPr id="3" name="TextBox 2"/>
          <p:cNvSpPr txBox="1"/>
          <p:nvPr/>
        </p:nvSpPr>
        <p:spPr>
          <a:xfrm>
            <a:off x="0" y="5181600"/>
            <a:ext cx="9144000" cy="584775"/>
          </a:xfrm>
          <a:prstGeom prst="rect">
            <a:avLst/>
          </a:prstGeom>
          <a:noFill/>
        </p:spPr>
        <p:txBody>
          <a:bodyPr wrap="square" rtlCol="0">
            <a:spAutoFit/>
          </a:bodyPr>
          <a:lstStyle/>
          <a:p>
            <a:pPr algn="ctr"/>
            <a:r>
              <a:rPr lang="en-US" sz="3200" dirty="0" smtClean="0">
                <a:latin typeface="Gill Sans MT" panose="020B0502020104020203" pitchFamily="34" charset="0"/>
              </a:rPr>
              <a:t>Nutt Residence Hall and </a:t>
            </a:r>
            <a:r>
              <a:rPr lang="en-US" sz="3200" dirty="0">
                <a:latin typeface="Gill Sans MT" panose="020B0502020104020203" pitchFamily="34" charset="0"/>
              </a:rPr>
              <a:t>M Street Residence Hall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91898"/>
            <a:ext cx="4000500" cy="2667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088434"/>
            <a:ext cx="4005696" cy="2670464"/>
          </a:xfrm>
          <a:prstGeom prst="rect">
            <a:avLst/>
          </a:prstGeom>
        </p:spPr>
      </p:pic>
    </p:spTree>
    <p:extLst>
      <p:ext uri="{BB962C8B-B14F-4D97-AF65-F5344CB8AC3E}">
        <p14:creationId xmlns:p14="http://schemas.microsoft.com/office/powerpoint/2010/main" val="1162402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Library</a:t>
            </a:r>
            <a:endParaRPr lang="en-US" sz="4800" dirty="0">
              <a:latin typeface="Gill Sans MT" panose="020B0502020104020203" pitchFamily="34" charset="0"/>
              <a:cs typeface="Arial" panose="020B0604020202020204" pitchFamily="34" charset="0"/>
            </a:endParaRPr>
          </a:p>
        </p:txBody>
      </p:sp>
      <p:sp>
        <p:nvSpPr>
          <p:cNvPr id="4" name="TextBox 3"/>
          <p:cNvSpPr txBox="1"/>
          <p:nvPr/>
        </p:nvSpPr>
        <p:spPr>
          <a:xfrm>
            <a:off x="0" y="5105400"/>
            <a:ext cx="9144000" cy="615553"/>
          </a:xfrm>
          <a:prstGeom prst="rect">
            <a:avLst/>
          </a:prstGeom>
          <a:noFill/>
        </p:spPr>
        <p:txBody>
          <a:bodyPr wrap="square" rtlCol="0">
            <a:spAutoFit/>
          </a:bodyPr>
          <a:lstStyle/>
          <a:p>
            <a:pPr algn="ctr"/>
            <a:r>
              <a:rPr lang="en-US" sz="3400" dirty="0" smtClean="0">
                <a:latin typeface="Gill Sans MT" panose="020B0502020104020203" pitchFamily="34" charset="0"/>
              </a:rPr>
              <a:t>Ross </a:t>
            </a:r>
            <a:r>
              <a:rPr lang="en-US" sz="3400" dirty="0" err="1" smtClean="0">
                <a:latin typeface="Gill Sans MT" panose="020B0502020104020203" pitchFamily="34" charset="0"/>
              </a:rPr>
              <a:t>Pendergraft</a:t>
            </a:r>
            <a:r>
              <a:rPr lang="en-US" sz="3400" dirty="0" smtClean="0">
                <a:latin typeface="Gill Sans MT" panose="020B0502020104020203" pitchFamily="34" charset="0"/>
              </a:rPr>
              <a:t> Library and Technology Center</a:t>
            </a:r>
            <a:endParaRPr lang="en-US" sz="3400" dirty="0">
              <a:latin typeface="Gill Sans MT" panose="020B05020201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94" y="1905001"/>
            <a:ext cx="4343400" cy="2895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198" y="1905000"/>
            <a:ext cx="4343402" cy="2895601"/>
          </a:xfrm>
          <a:prstGeom prst="rect">
            <a:avLst/>
          </a:prstGeom>
        </p:spPr>
      </p:pic>
    </p:spTree>
    <p:extLst>
      <p:ext uri="{BB962C8B-B14F-4D97-AF65-F5344CB8AC3E}">
        <p14:creationId xmlns:p14="http://schemas.microsoft.com/office/powerpoint/2010/main" val="2415626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784830"/>
          </a:xfrm>
          <a:prstGeom prst="rect">
            <a:avLst/>
          </a:prstGeom>
          <a:noFill/>
        </p:spPr>
        <p:txBody>
          <a:bodyPr wrap="square" rtlCol="0">
            <a:spAutoFit/>
          </a:bodyPr>
          <a:lstStyle/>
          <a:p>
            <a:pPr algn="ctr"/>
            <a:r>
              <a:rPr lang="en-US" sz="4500" dirty="0" smtClean="0">
                <a:latin typeface="Gill Sans MT" panose="020B0502020104020203" pitchFamily="34" charset="0"/>
                <a:cs typeface="Arial" panose="020B0604020202020204" pitchFamily="34" charset="0"/>
              </a:rPr>
              <a:t>Recreational Facilities</a:t>
            </a:r>
            <a:endParaRPr lang="en-US" sz="4500" dirty="0">
              <a:latin typeface="Gill Sans MT" panose="020B0502020104020203" pitchFamily="34" charset="0"/>
              <a:cs typeface="Arial" panose="020B0604020202020204" pitchFamily="34" charset="0"/>
            </a:endParaRPr>
          </a:p>
        </p:txBody>
      </p:sp>
      <p:sp>
        <p:nvSpPr>
          <p:cNvPr id="4" name="TextBox 3"/>
          <p:cNvSpPr txBox="1"/>
          <p:nvPr/>
        </p:nvSpPr>
        <p:spPr>
          <a:xfrm>
            <a:off x="0" y="4724400"/>
            <a:ext cx="9144000" cy="584775"/>
          </a:xfrm>
          <a:prstGeom prst="rect">
            <a:avLst/>
          </a:prstGeom>
          <a:noFill/>
        </p:spPr>
        <p:txBody>
          <a:bodyPr wrap="square" rtlCol="0">
            <a:spAutoFit/>
          </a:bodyPr>
          <a:lstStyle/>
          <a:p>
            <a:pPr algn="ctr"/>
            <a:r>
              <a:rPr lang="en-US" sz="3200" dirty="0" smtClean="0">
                <a:latin typeface="Gill Sans MT" panose="020B0502020104020203" pitchFamily="34" charset="0"/>
              </a:rPr>
              <a:t>Russellville Aquatic Center (Adjacent to Campus)</a:t>
            </a:r>
            <a:endParaRPr lang="en-US" sz="3200" dirty="0">
              <a:latin typeface="Gill Sans MT" panose="020B05020201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05000"/>
            <a:ext cx="4114800" cy="27426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905059"/>
            <a:ext cx="4114712" cy="2742614"/>
          </a:xfrm>
          <a:prstGeom prst="rect">
            <a:avLst/>
          </a:prstGeom>
        </p:spPr>
      </p:pic>
    </p:spTree>
    <p:extLst>
      <p:ext uri="{BB962C8B-B14F-4D97-AF65-F5344CB8AC3E}">
        <p14:creationId xmlns:p14="http://schemas.microsoft.com/office/powerpoint/2010/main" val="139179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69507"/>
            <a:ext cx="8077200" cy="4555093"/>
          </a:xfrm>
          <a:prstGeom prst="rect">
            <a:avLst/>
          </a:prstGeom>
          <a:noFill/>
        </p:spPr>
        <p:txBody>
          <a:bodyPr wrap="square" rtlCol="0">
            <a:spAutoFit/>
          </a:bodyPr>
          <a:lstStyle/>
          <a:p>
            <a:pPr marL="457200" indent="-457200">
              <a:buFont typeface="Arial" panose="020B0604020202020204" pitchFamily="34" charset="0"/>
              <a:buChar char="•"/>
            </a:pPr>
            <a:r>
              <a:rPr lang="en-US" sz="3400" dirty="0" smtClean="0">
                <a:latin typeface="Gill Sans MT" panose="020B0502020104020203" pitchFamily="34" charset="0"/>
              </a:rPr>
              <a:t>July 7-August 3, 2019</a:t>
            </a:r>
            <a:br>
              <a:rPr lang="en-US" sz="3400" dirty="0" smtClean="0">
                <a:latin typeface="Gill Sans MT" panose="020B0502020104020203" pitchFamily="34" charset="0"/>
              </a:rPr>
            </a:br>
            <a:r>
              <a:rPr lang="en-US" sz="3400" dirty="0" smtClean="0">
                <a:latin typeface="Gill Sans MT" panose="020B0502020104020203" pitchFamily="34" charset="0"/>
              </a:rPr>
              <a:t>Arkansas Tech University</a:t>
            </a:r>
            <a:br>
              <a:rPr lang="en-US" sz="3400" dirty="0" smtClean="0">
                <a:latin typeface="Gill Sans MT" panose="020B0502020104020203" pitchFamily="34" charset="0"/>
              </a:rPr>
            </a:br>
            <a:r>
              <a:rPr lang="en-US" sz="3400" dirty="0" smtClean="0">
                <a:latin typeface="Gill Sans MT" panose="020B0502020104020203" pitchFamily="34" charset="0"/>
              </a:rPr>
              <a:t>Russellville</a:t>
            </a:r>
          </a:p>
          <a:p>
            <a:pPr marL="457200" indent="-457200">
              <a:buFont typeface="Arial" panose="020B0604020202020204" pitchFamily="34" charset="0"/>
              <a:buChar char="•"/>
            </a:pPr>
            <a:endParaRPr lang="en-US" sz="3400" dirty="0">
              <a:latin typeface="Gill Sans MT" panose="020B0502020104020203" pitchFamily="34" charset="0"/>
            </a:endParaRPr>
          </a:p>
          <a:p>
            <a:pPr marL="457200" indent="-457200">
              <a:buFont typeface="Arial" panose="020B0604020202020204" pitchFamily="34" charset="0"/>
              <a:buChar char="•"/>
            </a:pPr>
            <a:r>
              <a:rPr lang="en-US" sz="3400" dirty="0" smtClean="0">
                <a:latin typeface="Gill Sans MT" panose="020B0502020104020203" pitchFamily="34" charset="0"/>
              </a:rPr>
              <a:t>Apply at www.atu.edu/ags</a:t>
            </a:r>
          </a:p>
          <a:p>
            <a:pPr marL="457200" indent="-457200">
              <a:buFont typeface="Arial" panose="020B0604020202020204" pitchFamily="34" charset="0"/>
              <a:buChar char="•"/>
            </a:pPr>
            <a:endParaRPr lang="en-US" sz="3400" dirty="0">
              <a:latin typeface="Gill Sans MT" panose="020B0502020104020203" pitchFamily="34" charset="0"/>
            </a:endParaRPr>
          </a:p>
          <a:p>
            <a:pPr marL="457200" indent="-457200">
              <a:buFont typeface="Arial" panose="020B0604020202020204" pitchFamily="34" charset="0"/>
              <a:buChar char="•"/>
            </a:pPr>
            <a:r>
              <a:rPr lang="en-US" sz="3400" dirty="0" smtClean="0">
                <a:latin typeface="Gill Sans MT" panose="020B0502020104020203" pitchFamily="34" charset="0"/>
              </a:rPr>
              <a:t>Questions? Send e-mail to ags@atu.edu</a:t>
            </a:r>
          </a:p>
          <a:p>
            <a:endParaRPr lang="en-US" sz="2600" dirty="0" smtClean="0">
              <a:latin typeface="Gill Sans MT" panose="020B0502020104020203" pitchFamily="34" charset="0"/>
            </a:endParaRPr>
          </a:p>
          <a:p>
            <a:endParaRPr lang="en-US" sz="2600" dirty="0">
              <a:latin typeface="Gill Sans MT" panose="020B0502020104020203" pitchFamily="34" charset="0"/>
            </a:endParaRPr>
          </a:p>
        </p:txBody>
      </p:sp>
      <p:sp>
        <p:nvSpPr>
          <p:cNvPr id="3" name="TextBox 2"/>
          <p:cNvSpPr txBox="1"/>
          <p:nvPr/>
        </p:nvSpPr>
        <p:spPr>
          <a:xfrm>
            <a:off x="0" y="6858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40</a:t>
            </a:r>
            <a:r>
              <a:rPr lang="en-US" sz="4800" baseline="30000" dirty="0" smtClean="0">
                <a:latin typeface="Gill Sans MT" panose="020B0502020104020203" pitchFamily="34" charset="0"/>
                <a:cs typeface="Arial" panose="020B0604020202020204" pitchFamily="34" charset="0"/>
              </a:rPr>
              <a:t>th</a:t>
            </a:r>
            <a:r>
              <a:rPr lang="en-US" sz="4800" dirty="0" smtClean="0">
                <a:latin typeface="Gill Sans MT" panose="020B0502020104020203" pitchFamily="34" charset="0"/>
                <a:cs typeface="Arial" panose="020B0604020202020204" pitchFamily="34" charset="0"/>
              </a:rPr>
              <a:t> Arkansas Governor’s School</a:t>
            </a:r>
            <a:endParaRPr lang="en-US" sz="48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73882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905000"/>
            <a:ext cx="7391400" cy="2092881"/>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Gill Sans MT" panose="020B0502020104020203" pitchFamily="34" charset="0"/>
              </a:rPr>
              <a:t>Idea developed in North Carolina in 1960s</a:t>
            </a:r>
          </a:p>
          <a:p>
            <a:pPr marL="457200" indent="-457200">
              <a:buFont typeface="Arial" panose="020B0604020202020204" pitchFamily="34" charset="0"/>
              <a:buChar char="•"/>
            </a:pPr>
            <a:r>
              <a:rPr lang="en-US" sz="2600" dirty="0" smtClean="0">
                <a:latin typeface="Gill Sans MT" panose="020B0502020104020203" pitchFamily="34" charset="0"/>
              </a:rPr>
              <a:t>Retain creative leaders and economic generators</a:t>
            </a:r>
          </a:p>
          <a:p>
            <a:pPr marL="457200" indent="-457200">
              <a:buFont typeface="Arial" panose="020B0604020202020204" pitchFamily="34" charset="0"/>
              <a:buChar char="•"/>
            </a:pPr>
            <a:r>
              <a:rPr lang="en-US" sz="2600" dirty="0" smtClean="0">
                <a:latin typeface="Gill Sans MT" panose="020B0502020104020203" pitchFamily="34" charset="0"/>
              </a:rPr>
              <a:t>Innovative approaches to learning</a:t>
            </a:r>
          </a:p>
          <a:p>
            <a:pPr marL="457200" indent="-457200">
              <a:buFont typeface="Arial" panose="020B0604020202020204" pitchFamily="34" charset="0"/>
              <a:buChar char="•"/>
            </a:pPr>
            <a:r>
              <a:rPr lang="en-US" sz="2600" dirty="0" smtClean="0">
                <a:latin typeface="Gill Sans MT" panose="020B0502020104020203" pitchFamily="34" charset="0"/>
              </a:rPr>
              <a:t>Challenge best and brightest to solve problems</a:t>
            </a:r>
          </a:p>
          <a:p>
            <a:endParaRPr lang="en-US" sz="2600" dirty="0">
              <a:latin typeface="Gill Sans MT" panose="020B0502020104020203" pitchFamily="34" charset="0"/>
            </a:endParaRPr>
          </a:p>
        </p:txBody>
      </p:sp>
      <p:sp>
        <p:nvSpPr>
          <p:cNvPr id="5" name="TextBox 4"/>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Origins of Governor’s School</a:t>
            </a:r>
            <a:endParaRPr lang="en-US" sz="48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03364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3276600"/>
            <a:ext cx="4572000" cy="1292662"/>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Gill Sans MT" panose="020B0502020104020203" pitchFamily="34" charset="0"/>
              </a:rPr>
              <a:t>Started by Gov. Bill Clinton </a:t>
            </a:r>
          </a:p>
          <a:p>
            <a:pPr marL="457200" indent="-457200">
              <a:buFont typeface="Arial" panose="020B0604020202020204" pitchFamily="34" charset="0"/>
              <a:buChar char="•"/>
            </a:pPr>
            <a:r>
              <a:rPr lang="en-US" sz="2600" dirty="0" smtClean="0">
                <a:latin typeface="Gill Sans MT" panose="020B0502020104020203" pitchFamily="34" charset="0"/>
              </a:rPr>
              <a:t>First session was conducted in summer 1980</a:t>
            </a:r>
          </a:p>
        </p:txBody>
      </p:sp>
      <p:sp>
        <p:nvSpPr>
          <p:cNvPr id="5" name="TextBox 4"/>
          <p:cNvSpPr txBox="1"/>
          <p:nvPr/>
        </p:nvSpPr>
        <p:spPr>
          <a:xfrm>
            <a:off x="5029200" y="838200"/>
            <a:ext cx="3657600" cy="2308324"/>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Arkansas Governor’s School</a:t>
            </a:r>
            <a:endParaRPr lang="en-US" sz="4800" dirty="0">
              <a:latin typeface="Gill Sans MT" panose="020B0502020104020203"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54367"/>
            <a:ext cx="4259322" cy="4984313"/>
          </a:xfrm>
          <a:prstGeom prst="rect">
            <a:avLst/>
          </a:prstGeom>
        </p:spPr>
      </p:pic>
    </p:spTree>
    <p:extLst>
      <p:ext uri="{BB962C8B-B14F-4D97-AF65-F5344CB8AC3E}">
        <p14:creationId xmlns:p14="http://schemas.microsoft.com/office/powerpoint/2010/main" val="426153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905000"/>
            <a:ext cx="7391400" cy="350865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Gill Sans MT" panose="020B0502020104020203" pitchFamily="34" charset="0"/>
              </a:rPr>
              <a:t>400 rising high school </a:t>
            </a:r>
            <a:r>
              <a:rPr lang="en-US" sz="2800" dirty="0" smtClean="0">
                <a:latin typeface="Gill Sans MT" panose="020B0502020104020203" pitchFamily="34" charset="0"/>
              </a:rPr>
              <a:t>seniors</a:t>
            </a:r>
          </a:p>
          <a:p>
            <a:pPr marL="457200" indent="-457200">
              <a:buFont typeface="Arial" panose="020B0604020202020204" pitchFamily="34" charset="0"/>
              <a:buChar char="•"/>
            </a:pPr>
            <a:endParaRPr lang="en-US" sz="2800" dirty="0">
              <a:latin typeface="Gill Sans MT" panose="020B0502020104020203" pitchFamily="34" charset="0"/>
            </a:endParaRPr>
          </a:p>
          <a:p>
            <a:pPr marL="457200" indent="-457200">
              <a:buFont typeface="Arial" panose="020B0604020202020204" pitchFamily="34" charset="0"/>
              <a:buChar char="•"/>
            </a:pPr>
            <a:r>
              <a:rPr lang="en-US" sz="2800" dirty="0">
                <a:latin typeface="Gill Sans MT" panose="020B0502020104020203" pitchFamily="34" charset="0"/>
              </a:rPr>
              <a:t>Each specializing in one of the nine disciplines in AGS Area 1: Art, Drama, Choral Music, Instrumental Music, English/Language Arts, Mathematics, Natural Science, Social Science or Cybersecurity</a:t>
            </a:r>
          </a:p>
          <a:p>
            <a:endParaRPr lang="en-US" sz="2600" dirty="0">
              <a:latin typeface="Gill Sans MT" panose="020B0502020104020203" pitchFamily="34" charset="0"/>
            </a:endParaRPr>
          </a:p>
        </p:txBody>
      </p:sp>
      <p:sp>
        <p:nvSpPr>
          <p:cNvPr id="5" name="TextBox 4"/>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AGS Areas of Study</a:t>
            </a:r>
            <a:endParaRPr lang="en-US" sz="48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412761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905000"/>
            <a:ext cx="8915400" cy="1692771"/>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Gill Sans MT" panose="020B0502020104020203" pitchFamily="34" charset="0"/>
              </a:rPr>
              <a:t>Maintaining </a:t>
            </a:r>
            <a:r>
              <a:rPr lang="en-US" sz="2600" dirty="0">
                <a:latin typeface="Gill Sans MT" panose="020B0502020104020203" pitchFamily="34" charset="0"/>
              </a:rPr>
              <a:t>the </a:t>
            </a:r>
            <a:r>
              <a:rPr lang="en-US" sz="2600" dirty="0" smtClean="0">
                <a:latin typeface="Gill Sans MT" panose="020B0502020104020203" pitchFamily="34" charset="0"/>
              </a:rPr>
              <a:t>traditional </a:t>
            </a:r>
            <a:r>
              <a:rPr lang="en-US" sz="2600" dirty="0">
                <a:latin typeface="Gill Sans MT" panose="020B0502020104020203" pitchFamily="34" charset="0"/>
              </a:rPr>
              <a:t>AGS </a:t>
            </a:r>
            <a:r>
              <a:rPr lang="en-US" sz="2600" dirty="0" smtClean="0">
                <a:latin typeface="Gill Sans MT" panose="020B0502020104020203" pitchFamily="34" charset="0"/>
              </a:rPr>
              <a:t>focus on arts </a:t>
            </a:r>
            <a:r>
              <a:rPr lang="en-US" sz="2600" dirty="0">
                <a:latin typeface="Gill Sans MT" panose="020B0502020104020203" pitchFamily="34" charset="0"/>
              </a:rPr>
              <a:t>and h</a:t>
            </a:r>
            <a:r>
              <a:rPr lang="en-US" sz="2600" dirty="0" smtClean="0">
                <a:latin typeface="Gill Sans MT" panose="020B0502020104020203" pitchFamily="34" charset="0"/>
              </a:rPr>
              <a:t>umanities</a:t>
            </a:r>
          </a:p>
          <a:p>
            <a:pPr marL="457200" indent="-457200">
              <a:buFont typeface="Arial" panose="020B0604020202020204" pitchFamily="34" charset="0"/>
              <a:buChar char="•"/>
            </a:pPr>
            <a:r>
              <a:rPr lang="en-US" sz="2600" dirty="0" smtClean="0">
                <a:latin typeface="Gill Sans MT" panose="020B0502020104020203" pitchFamily="34" charset="0"/>
              </a:rPr>
              <a:t>Unifying </a:t>
            </a:r>
            <a:r>
              <a:rPr lang="en-US" sz="2600" dirty="0">
                <a:latin typeface="Gill Sans MT" panose="020B0502020104020203" pitchFamily="34" charset="0"/>
              </a:rPr>
              <a:t>t</a:t>
            </a:r>
            <a:r>
              <a:rPr lang="en-US" sz="2600" dirty="0" smtClean="0">
                <a:latin typeface="Gill Sans MT" panose="020B0502020104020203" pitchFamily="34" charset="0"/>
              </a:rPr>
              <a:t>heme </a:t>
            </a:r>
            <a:r>
              <a:rPr lang="en-US" sz="2600" dirty="0">
                <a:latin typeface="Gill Sans MT" panose="020B0502020104020203" pitchFamily="34" charset="0"/>
              </a:rPr>
              <a:t>of </a:t>
            </a:r>
            <a:r>
              <a:rPr lang="en-US" sz="2600" dirty="0" smtClean="0">
                <a:latin typeface="Gill Sans MT" panose="020B0502020104020203" pitchFamily="34" charset="0"/>
              </a:rPr>
              <a:t>technology</a:t>
            </a:r>
          </a:p>
          <a:p>
            <a:pPr marL="457200" indent="-457200">
              <a:buFont typeface="Arial" panose="020B0604020202020204" pitchFamily="34" charset="0"/>
              <a:buChar char="•"/>
            </a:pPr>
            <a:r>
              <a:rPr lang="en-US" sz="2600" dirty="0" smtClean="0">
                <a:latin typeface="Gill Sans MT" panose="020B0502020104020203" pitchFamily="34" charset="0"/>
              </a:rPr>
              <a:t>Cutting </a:t>
            </a:r>
            <a:r>
              <a:rPr lang="en-US" sz="2600" dirty="0">
                <a:latin typeface="Gill Sans MT" panose="020B0502020104020203" pitchFamily="34" charset="0"/>
              </a:rPr>
              <a:t>edge tools in modern classrooms and labs</a:t>
            </a:r>
          </a:p>
          <a:p>
            <a:pPr marL="457200" indent="-457200">
              <a:buFont typeface="Arial" panose="020B0604020202020204" pitchFamily="34" charset="0"/>
              <a:buChar char="•"/>
            </a:pPr>
            <a:r>
              <a:rPr lang="en-US" sz="2600" dirty="0" smtClean="0">
                <a:latin typeface="Gill Sans MT" panose="020B0502020104020203" pitchFamily="34" charset="0"/>
              </a:rPr>
              <a:t>Housing</a:t>
            </a:r>
            <a:r>
              <a:rPr lang="en-US" sz="2600" dirty="0">
                <a:latin typeface="Gill Sans MT" panose="020B0502020104020203" pitchFamily="34" charset="0"/>
              </a:rPr>
              <a:t>, </a:t>
            </a:r>
            <a:r>
              <a:rPr lang="en-US" sz="2600" dirty="0" smtClean="0">
                <a:latin typeface="Gill Sans MT" panose="020B0502020104020203" pitchFamily="34" charset="0"/>
              </a:rPr>
              <a:t>recreation and nutrition facilities</a:t>
            </a:r>
            <a:endParaRPr lang="en-US" sz="2600" dirty="0">
              <a:latin typeface="Gill Sans MT" panose="020B0502020104020203" pitchFamily="34" charset="0"/>
            </a:endParaRPr>
          </a:p>
        </p:txBody>
      </p:sp>
      <p:sp>
        <p:nvSpPr>
          <p:cNvPr id="3" name="TextBox 2"/>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The “Tech Twist”</a:t>
            </a:r>
            <a:endParaRPr lang="en-US" sz="48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826042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905000"/>
            <a:ext cx="8077200" cy="4493538"/>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Gill Sans MT" panose="020B0502020104020203" pitchFamily="34" charset="0"/>
              </a:rPr>
              <a:t>English: writing for film, social media and the internet</a:t>
            </a:r>
          </a:p>
          <a:p>
            <a:pPr marL="457200" indent="-457200">
              <a:buFont typeface="Arial" panose="020B0604020202020204" pitchFamily="34" charset="0"/>
              <a:buChar char="•"/>
            </a:pPr>
            <a:r>
              <a:rPr lang="en-US" sz="2600" dirty="0" smtClean="0">
                <a:latin typeface="Gill Sans MT" panose="020B0502020104020203" pitchFamily="34" charset="0"/>
              </a:rPr>
              <a:t>Social Science: </a:t>
            </a:r>
            <a:r>
              <a:rPr lang="en-US" sz="2600" dirty="0" err="1" smtClean="0">
                <a:latin typeface="Gill Sans MT" panose="020B0502020104020203" pitchFamily="34" charset="0"/>
              </a:rPr>
              <a:t>cybersocieties</a:t>
            </a:r>
            <a:r>
              <a:rPr lang="en-US" sz="2600" dirty="0" smtClean="0">
                <a:latin typeface="Gill Sans MT" panose="020B0502020104020203" pitchFamily="34" charset="0"/>
              </a:rPr>
              <a:t> and online behavior</a:t>
            </a:r>
          </a:p>
          <a:p>
            <a:pPr marL="457200" indent="-457200">
              <a:buFont typeface="Arial" panose="020B0604020202020204" pitchFamily="34" charset="0"/>
              <a:buChar char="•"/>
            </a:pPr>
            <a:r>
              <a:rPr lang="en-US" sz="2600" dirty="0" smtClean="0">
                <a:latin typeface="Gill Sans MT" panose="020B0502020104020203" pitchFamily="34" charset="0"/>
              </a:rPr>
              <a:t>Math: cryptography and fractals</a:t>
            </a:r>
          </a:p>
          <a:p>
            <a:pPr marL="457200" indent="-457200">
              <a:buFont typeface="Arial" panose="020B0604020202020204" pitchFamily="34" charset="0"/>
              <a:buChar char="•"/>
            </a:pPr>
            <a:r>
              <a:rPr lang="en-US" sz="2600" dirty="0" smtClean="0">
                <a:latin typeface="Gill Sans MT" panose="020B0502020104020203" pitchFamily="34" charset="0"/>
              </a:rPr>
              <a:t>Music: pros and cons of digital editing</a:t>
            </a:r>
          </a:p>
          <a:p>
            <a:pPr marL="457200" indent="-457200">
              <a:buFont typeface="Arial" panose="020B0604020202020204" pitchFamily="34" charset="0"/>
              <a:buChar char="•"/>
            </a:pPr>
            <a:r>
              <a:rPr lang="en-US" sz="2600" dirty="0" smtClean="0">
                <a:latin typeface="Gill Sans MT" panose="020B0502020104020203" pitchFamily="34" charset="0"/>
              </a:rPr>
              <a:t>Drama: cinema for handheld media consumption</a:t>
            </a:r>
          </a:p>
          <a:p>
            <a:pPr marL="457200" indent="-457200">
              <a:buFont typeface="Arial" panose="020B0604020202020204" pitchFamily="34" charset="0"/>
              <a:buChar char="•"/>
            </a:pPr>
            <a:r>
              <a:rPr lang="en-US" sz="2600" dirty="0" smtClean="0">
                <a:latin typeface="Gill Sans MT" panose="020B0502020104020203" pitchFamily="34" charset="0"/>
              </a:rPr>
              <a:t>Natural Science: genomics and holograms</a:t>
            </a:r>
          </a:p>
          <a:p>
            <a:pPr marL="457200" indent="-457200">
              <a:buFont typeface="Arial" panose="020B0604020202020204" pitchFamily="34" charset="0"/>
              <a:buChar char="•"/>
            </a:pPr>
            <a:r>
              <a:rPr lang="en-US" sz="2600" dirty="0" smtClean="0">
                <a:latin typeface="Gill Sans MT" panose="020B0502020104020203" pitchFamily="34" charset="0"/>
              </a:rPr>
              <a:t>Visual Art: 3D printers, motion capture software and game engines</a:t>
            </a:r>
          </a:p>
          <a:p>
            <a:pPr marL="457200" indent="-457200">
              <a:buFont typeface="Arial" panose="020B0604020202020204" pitchFamily="34" charset="0"/>
              <a:buChar char="•"/>
            </a:pPr>
            <a:r>
              <a:rPr lang="en-US" sz="2600" dirty="0" smtClean="0">
                <a:latin typeface="Gill Sans MT" panose="020B0502020104020203" pitchFamily="34" charset="0"/>
              </a:rPr>
              <a:t>Cybersecurity: encryption and network vulnerabilities</a:t>
            </a:r>
          </a:p>
          <a:p>
            <a:pPr marL="457200" indent="-457200">
              <a:buFont typeface="Arial" panose="020B0604020202020204" pitchFamily="34" charset="0"/>
              <a:buChar char="•"/>
            </a:pPr>
            <a:endParaRPr lang="en-US" sz="2600" dirty="0" smtClean="0">
              <a:latin typeface="Gill Sans MT" panose="020B0502020104020203" pitchFamily="34" charset="0"/>
            </a:endParaRPr>
          </a:p>
          <a:p>
            <a:endParaRPr lang="en-US" sz="2600" dirty="0">
              <a:latin typeface="Gill Sans MT" panose="020B0502020104020203" pitchFamily="34" charset="0"/>
            </a:endParaRPr>
          </a:p>
        </p:txBody>
      </p:sp>
      <p:sp>
        <p:nvSpPr>
          <p:cNvPr id="3" name="TextBox 2"/>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AGS Area I</a:t>
            </a:r>
            <a:endParaRPr lang="en-US" sz="48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165098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76400"/>
            <a:ext cx="8077200"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Gill Sans MT" panose="020B0502020104020203" pitchFamily="34" charset="0"/>
              </a:rPr>
              <a:t>What is true?</a:t>
            </a:r>
          </a:p>
          <a:p>
            <a:r>
              <a:rPr lang="en-US" sz="2600" dirty="0" smtClean="0">
                <a:latin typeface="Gill Sans MT" panose="020B0502020104020203" pitchFamily="34" charset="0"/>
              </a:rPr>
              <a:t>	--- Considered within the context of a connected 	     world with instant access to information</a:t>
            </a:r>
            <a:br>
              <a:rPr lang="en-US" sz="2600" dirty="0" smtClean="0">
                <a:latin typeface="Gill Sans MT" panose="020B0502020104020203" pitchFamily="34" charset="0"/>
              </a:rPr>
            </a:br>
            <a:endParaRPr lang="en-US" sz="2600" dirty="0" smtClean="0">
              <a:latin typeface="Gill Sans MT" panose="020B0502020104020203" pitchFamily="34" charset="0"/>
            </a:endParaRPr>
          </a:p>
          <a:p>
            <a:pPr marL="457200" indent="-457200">
              <a:buFont typeface="Arial" panose="020B0604020202020204" pitchFamily="34" charset="0"/>
              <a:buChar char="•"/>
            </a:pPr>
            <a:r>
              <a:rPr lang="en-US" sz="2600" dirty="0" smtClean="0">
                <a:latin typeface="Gill Sans MT" panose="020B0502020104020203" pitchFamily="34" charset="0"/>
              </a:rPr>
              <a:t>Philosophy and Ethics</a:t>
            </a:r>
            <a:br>
              <a:rPr lang="en-US" sz="2600" dirty="0" smtClean="0">
                <a:latin typeface="Gill Sans MT" panose="020B0502020104020203" pitchFamily="34" charset="0"/>
              </a:rPr>
            </a:br>
            <a:r>
              <a:rPr lang="en-US" sz="2600" dirty="0" smtClean="0">
                <a:latin typeface="Gill Sans MT" panose="020B0502020104020203" pitchFamily="34" charset="0"/>
              </a:rPr>
              <a:t> 	--- Is technology changing humanity </a:t>
            </a:r>
          </a:p>
          <a:p>
            <a:r>
              <a:rPr lang="en-US" sz="2600" dirty="0">
                <a:latin typeface="Gill Sans MT" panose="020B0502020104020203" pitchFamily="34" charset="0"/>
              </a:rPr>
              <a:t> </a:t>
            </a:r>
            <a:r>
              <a:rPr lang="en-US" sz="2600" dirty="0" smtClean="0">
                <a:latin typeface="Gill Sans MT" panose="020B0502020104020203" pitchFamily="34" charset="0"/>
              </a:rPr>
              <a:t>             and converting us into essentially cyborgs?</a:t>
            </a:r>
          </a:p>
          <a:p>
            <a:endParaRPr lang="en-US" sz="2600" dirty="0">
              <a:latin typeface="Gill Sans MT" panose="020B0502020104020203" pitchFamily="34" charset="0"/>
            </a:endParaRPr>
          </a:p>
          <a:p>
            <a:pPr marL="457200" indent="-457200">
              <a:buFont typeface="Arial" panose="020B0604020202020204" pitchFamily="34" charset="0"/>
              <a:buChar char="•"/>
            </a:pPr>
            <a:r>
              <a:rPr lang="en-US" sz="2600" dirty="0" smtClean="0">
                <a:latin typeface="Gill Sans MT" panose="020B0502020104020203" pitchFamily="34" charset="0"/>
              </a:rPr>
              <a:t>Implications of simulated reality, cybernetics, artificial intelligence, genetic manipulation and other technology</a:t>
            </a:r>
          </a:p>
          <a:p>
            <a:pPr marL="457200" indent="-457200">
              <a:buFont typeface="Arial" panose="020B0604020202020204" pitchFamily="34" charset="0"/>
              <a:buChar char="•"/>
            </a:pPr>
            <a:endParaRPr lang="en-US" sz="2600" dirty="0" smtClean="0">
              <a:latin typeface="Gill Sans MT" panose="020B0502020104020203" pitchFamily="34" charset="0"/>
            </a:endParaRPr>
          </a:p>
          <a:p>
            <a:endParaRPr lang="en-US" sz="2600" dirty="0">
              <a:latin typeface="Gill Sans MT" panose="020B0502020104020203" pitchFamily="34" charset="0"/>
            </a:endParaRPr>
          </a:p>
        </p:txBody>
      </p:sp>
      <p:sp>
        <p:nvSpPr>
          <p:cNvPr id="3" name="TextBox 2"/>
          <p:cNvSpPr txBox="1"/>
          <p:nvPr/>
        </p:nvSpPr>
        <p:spPr>
          <a:xfrm>
            <a:off x="0" y="6858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AGS Area II</a:t>
            </a:r>
            <a:endParaRPr lang="en-US" sz="48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143802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76400"/>
            <a:ext cx="8077200" cy="5293757"/>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Gill Sans MT" panose="020B0502020104020203" pitchFamily="34" charset="0"/>
              </a:rPr>
              <a:t>Challenges of a Connected World</a:t>
            </a:r>
          </a:p>
          <a:p>
            <a:r>
              <a:rPr lang="en-US" sz="2600" dirty="0" smtClean="0">
                <a:latin typeface="Gill Sans MT" panose="020B0502020104020203" pitchFamily="34" charset="0"/>
              </a:rPr>
              <a:t>	--- Cyberbullying</a:t>
            </a:r>
          </a:p>
          <a:p>
            <a:r>
              <a:rPr lang="en-US" sz="2600" dirty="0">
                <a:latin typeface="Gill Sans MT" panose="020B0502020104020203" pitchFamily="34" charset="0"/>
              </a:rPr>
              <a:t>	</a:t>
            </a:r>
            <a:r>
              <a:rPr lang="en-US" sz="2600" dirty="0" smtClean="0">
                <a:latin typeface="Gill Sans MT" panose="020B0502020104020203" pitchFamily="34" charset="0"/>
              </a:rPr>
              <a:t>--- Social media based mass protest</a:t>
            </a:r>
          </a:p>
          <a:p>
            <a:r>
              <a:rPr lang="en-US" sz="2600" dirty="0">
                <a:latin typeface="Gill Sans MT" panose="020B0502020104020203" pitchFamily="34" charset="0"/>
              </a:rPr>
              <a:t>	</a:t>
            </a:r>
            <a:r>
              <a:rPr lang="en-US" sz="2600" dirty="0" smtClean="0">
                <a:latin typeface="Gill Sans MT" panose="020B0502020104020203" pitchFamily="34" charset="0"/>
              </a:rPr>
              <a:t>--- Internet trolling</a:t>
            </a:r>
          </a:p>
          <a:p>
            <a:endParaRPr lang="en-US" sz="2600" dirty="0">
              <a:latin typeface="Gill Sans MT" panose="020B0502020104020203" pitchFamily="34" charset="0"/>
            </a:endParaRPr>
          </a:p>
          <a:p>
            <a:pPr marL="457200" indent="-457200">
              <a:buFont typeface="Arial" panose="020B0604020202020204" pitchFamily="34" charset="0"/>
              <a:buChar char="•"/>
            </a:pPr>
            <a:r>
              <a:rPr lang="en-US" sz="2600" dirty="0" smtClean="0">
                <a:latin typeface="Gill Sans MT" panose="020B0502020104020203" pitchFamily="34" charset="0"/>
              </a:rPr>
              <a:t>Civic Engagement</a:t>
            </a:r>
          </a:p>
          <a:p>
            <a:pPr marL="457200" indent="-457200">
              <a:buFont typeface="Arial" panose="020B0604020202020204" pitchFamily="34" charset="0"/>
              <a:buChar char="•"/>
            </a:pPr>
            <a:endParaRPr lang="en-US" sz="2600" dirty="0">
              <a:latin typeface="Gill Sans MT" panose="020B0502020104020203" pitchFamily="34" charset="0"/>
            </a:endParaRPr>
          </a:p>
          <a:p>
            <a:pPr marL="457200" indent="-457200">
              <a:buFont typeface="Arial" panose="020B0604020202020204" pitchFamily="34" charset="0"/>
              <a:buChar char="•"/>
            </a:pPr>
            <a:r>
              <a:rPr lang="en-US" sz="2600" dirty="0" smtClean="0">
                <a:latin typeface="Gill Sans MT" panose="020B0502020104020203" pitchFamily="34" charset="0"/>
              </a:rPr>
              <a:t>Community Development</a:t>
            </a:r>
          </a:p>
          <a:p>
            <a:pPr marL="457200" indent="-457200">
              <a:buFont typeface="Arial" panose="020B0604020202020204" pitchFamily="34" charset="0"/>
              <a:buChar char="•"/>
            </a:pPr>
            <a:endParaRPr lang="en-US" sz="2600" dirty="0">
              <a:latin typeface="Gill Sans MT" panose="020B0502020104020203" pitchFamily="34" charset="0"/>
            </a:endParaRPr>
          </a:p>
          <a:p>
            <a:pPr marL="457200" indent="-457200">
              <a:buFont typeface="Arial" panose="020B0604020202020204" pitchFamily="34" charset="0"/>
              <a:buChar char="•"/>
            </a:pPr>
            <a:r>
              <a:rPr lang="en-US" sz="2600" dirty="0" smtClean="0">
                <a:latin typeface="Gill Sans MT" panose="020B0502020104020203" pitchFamily="34" charset="0"/>
              </a:rPr>
              <a:t>Field trips, social time, exploration, speakers and films</a:t>
            </a:r>
            <a:br>
              <a:rPr lang="en-US" sz="2600" dirty="0" smtClean="0">
                <a:latin typeface="Gill Sans MT" panose="020B0502020104020203" pitchFamily="34" charset="0"/>
              </a:rPr>
            </a:br>
            <a:endParaRPr lang="en-US" sz="2600" dirty="0" smtClean="0">
              <a:latin typeface="Gill Sans MT" panose="020B0502020104020203" pitchFamily="34" charset="0"/>
            </a:endParaRPr>
          </a:p>
          <a:p>
            <a:endParaRPr lang="en-US" sz="2600" dirty="0" smtClean="0">
              <a:latin typeface="Gill Sans MT" panose="020B0502020104020203" pitchFamily="34" charset="0"/>
            </a:endParaRPr>
          </a:p>
          <a:p>
            <a:endParaRPr lang="en-US" sz="2600" dirty="0">
              <a:latin typeface="Gill Sans MT" panose="020B0502020104020203" pitchFamily="34" charset="0"/>
            </a:endParaRPr>
          </a:p>
        </p:txBody>
      </p:sp>
      <p:sp>
        <p:nvSpPr>
          <p:cNvPr id="3" name="TextBox 2"/>
          <p:cNvSpPr txBox="1"/>
          <p:nvPr/>
        </p:nvSpPr>
        <p:spPr>
          <a:xfrm>
            <a:off x="0" y="6858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AGS Area III</a:t>
            </a:r>
            <a:endParaRPr lang="en-US" sz="48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85308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828800"/>
            <a:ext cx="5257800" cy="2831544"/>
          </a:xfrm>
          <a:prstGeom prst="rect">
            <a:avLst/>
          </a:prstGeom>
          <a:noFill/>
        </p:spPr>
        <p:txBody>
          <a:bodyPr wrap="square" rtlCol="0">
            <a:spAutoFit/>
          </a:bodyPr>
          <a:lstStyle/>
          <a:p>
            <a:r>
              <a:rPr lang="en-US" sz="2600" dirty="0" smtClean="0">
                <a:latin typeface="Gill Sans MT" panose="020B0502020104020203" pitchFamily="34" charset="0"/>
              </a:rPr>
              <a:t>Dr. Robin </a:t>
            </a:r>
            <a:r>
              <a:rPr lang="en-US" sz="2600" dirty="0" err="1" smtClean="0">
                <a:latin typeface="Gill Sans MT" panose="020B0502020104020203" pitchFamily="34" charset="0"/>
              </a:rPr>
              <a:t>Lasey</a:t>
            </a:r>
            <a:endParaRPr lang="en-US" sz="2600" dirty="0" smtClean="0">
              <a:latin typeface="Gill Sans MT" panose="020B0502020104020203" pitchFamily="34" charset="0"/>
            </a:endParaRPr>
          </a:p>
          <a:p>
            <a:pPr marL="457200" indent="-457200">
              <a:buFont typeface="Arial" panose="020B0604020202020204" pitchFamily="34" charset="0"/>
              <a:buChar char="•"/>
            </a:pPr>
            <a:r>
              <a:rPr lang="en-US" sz="2100" dirty="0" smtClean="0">
                <a:latin typeface="Gill Sans MT" panose="020B0502020104020203" pitchFamily="34" charset="0"/>
              </a:rPr>
              <a:t>Associate Professor of Chemistry</a:t>
            </a:r>
          </a:p>
          <a:p>
            <a:pPr marL="457200" indent="-457200">
              <a:buFont typeface="Arial" panose="020B0604020202020204" pitchFamily="34" charset="0"/>
              <a:buChar char="•"/>
            </a:pPr>
            <a:r>
              <a:rPr lang="en-US" sz="2100" dirty="0" smtClean="0">
                <a:latin typeface="Gill Sans MT" panose="020B0502020104020203" pitchFamily="34" charset="0"/>
              </a:rPr>
              <a:t>Founder, Board Member and </a:t>
            </a:r>
            <a:br>
              <a:rPr lang="en-US" sz="2100" dirty="0" smtClean="0">
                <a:latin typeface="Gill Sans MT" panose="020B0502020104020203" pitchFamily="34" charset="0"/>
              </a:rPr>
            </a:br>
            <a:r>
              <a:rPr lang="en-US" sz="2100" dirty="0" smtClean="0">
                <a:latin typeface="Gill Sans MT" panose="020B0502020104020203" pitchFamily="34" charset="0"/>
              </a:rPr>
              <a:t>Day Camp Director of the</a:t>
            </a:r>
            <a:br>
              <a:rPr lang="en-US" sz="2100" dirty="0" smtClean="0">
                <a:latin typeface="Gill Sans MT" panose="020B0502020104020203" pitchFamily="34" charset="0"/>
              </a:rPr>
            </a:br>
            <a:r>
              <a:rPr lang="en-US" sz="2100" dirty="0" smtClean="0">
                <a:latin typeface="Gill Sans MT" panose="020B0502020104020203" pitchFamily="34" charset="0"/>
              </a:rPr>
              <a:t>Community Science Network</a:t>
            </a:r>
          </a:p>
          <a:p>
            <a:pPr marL="457200" indent="-457200">
              <a:buFont typeface="Arial" panose="020B0604020202020204" pitchFamily="34" charset="0"/>
              <a:buChar char="•"/>
            </a:pPr>
            <a:r>
              <a:rPr lang="en-US" sz="2100" dirty="0" smtClean="0">
                <a:latin typeface="Gill Sans MT" panose="020B0502020104020203" pitchFamily="34" charset="0"/>
              </a:rPr>
              <a:t>Director of ATU Center for Excellence in Teaching and Learning</a:t>
            </a:r>
          </a:p>
          <a:p>
            <a:pPr marL="457200" indent="-457200">
              <a:buFont typeface="Arial" panose="020B0604020202020204" pitchFamily="34" charset="0"/>
              <a:buChar char="•"/>
            </a:pPr>
            <a:endParaRPr lang="en-US" sz="2600" dirty="0">
              <a:latin typeface="Gill Sans MT" panose="020B0502020104020203" pitchFamily="34" charset="0"/>
            </a:endParaRPr>
          </a:p>
        </p:txBody>
      </p:sp>
      <p:sp>
        <p:nvSpPr>
          <p:cNvPr id="5" name="TextBox 4"/>
          <p:cNvSpPr txBox="1"/>
          <p:nvPr/>
        </p:nvSpPr>
        <p:spPr>
          <a:xfrm>
            <a:off x="0" y="838200"/>
            <a:ext cx="9144000" cy="830997"/>
          </a:xfrm>
          <a:prstGeom prst="rect">
            <a:avLst/>
          </a:prstGeom>
          <a:noFill/>
        </p:spPr>
        <p:txBody>
          <a:bodyPr wrap="square" rtlCol="0">
            <a:spAutoFit/>
          </a:bodyPr>
          <a:lstStyle/>
          <a:p>
            <a:pPr algn="ctr"/>
            <a:r>
              <a:rPr lang="en-US" sz="4800" dirty="0" smtClean="0">
                <a:latin typeface="Gill Sans MT" panose="020B0502020104020203" pitchFamily="34" charset="0"/>
                <a:cs typeface="Arial" panose="020B0604020202020204" pitchFamily="34" charset="0"/>
              </a:rPr>
              <a:t>Program Director</a:t>
            </a:r>
            <a:endParaRPr lang="en-US" sz="4800" dirty="0">
              <a:latin typeface="Gill Sans MT" panose="020B0502020104020203"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828800"/>
            <a:ext cx="2251095" cy="3376643"/>
          </a:xfrm>
          <a:prstGeom prst="rect">
            <a:avLst/>
          </a:prstGeom>
        </p:spPr>
      </p:pic>
    </p:spTree>
    <p:extLst>
      <p:ext uri="{BB962C8B-B14F-4D97-AF65-F5344CB8AC3E}">
        <p14:creationId xmlns:p14="http://schemas.microsoft.com/office/powerpoint/2010/main" val="1325476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 Point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9177</TotalTime>
  <Words>806</Words>
  <Application>Microsoft Office PowerPoint</Application>
  <PresentationFormat>On-screen Show (4:3)</PresentationFormat>
  <Paragraphs>91</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Luxury Gold</vt:lpstr>
      <vt:lpstr>Power Point Template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New Year!</dc:title>
  <dc:creator>Samuel Strasner</dc:creator>
  <cp:lastModifiedBy>Twylla Brock</cp:lastModifiedBy>
  <cp:revision>42</cp:revision>
  <cp:lastPrinted>2014-08-20T20:28:36Z</cp:lastPrinted>
  <dcterms:created xsi:type="dcterms:W3CDTF">2014-08-20T20:27:37Z</dcterms:created>
  <dcterms:modified xsi:type="dcterms:W3CDTF">2018-11-28T16:09:09Z</dcterms:modified>
</cp:coreProperties>
</file>