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9" r:id="rId3"/>
    <p:sldId id="258" r:id="rId4"/>
    <p:sldId id="257" r:id="rId5"/>
    <p:sldId id="267" r:id="rId6"/>
  </p:sldIdLst>
  <p:sldSz cx="18288000" cy="10287000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Gliker SemiBold Bold" panose="020B0604020202020204" charset="0"/>
      <p:regular r:id="rId11"/>
    </p:embeddedFont>
    <p:embeddedFont>
      <p:font typeface="Noto Sans Bold" panose="020B0604020202020204" charset="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ckenzie Taylor" initials="MT" lastIdx="4" clrIdx="0">
    <p:extLst>
      <p:ext uri="{19B8F6BF-5375-455C-9EA6-DF929625EA0E}">
        <p15:presenceInfo xmlns:p15="http://schemas.microsoft.com/office/powerpoint/2012/main" userId="S::mtaylor21@atu.edu::a943c3c5-aaf4-4969-9776-e5d6642ffd5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840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commentAuthors" Target="commentAuthors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4.fntdata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svg"/><Relationship Id="rId7" Type="http://schemas.openxmlformats.org/officeDocument/2006/relationships/image" Target="../media/image9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11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tu.edu/advising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3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485468" y="2177042"/>
            <a:ext cx="3198231" cy="5932917"/>
            <a:chOff x="0" y="0"/>
            <a:chExt cx="1003455" cy="18614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03455" cy="1861471"/>
            </a:xfrm>
            <a:custGeom>
              <a:avLst/>
              <a:gdLst/>
              <a:ahLst/>
              <a:cxnLst/>
              <a:rect l="l" t="t" r="r" b="b"/>
              <a:pathLst>
                <a:path w="1003455" h="1861471">
                  <a:moveTo>
                    <a:pt x="0" y="0"/>
                  </a:moveTo>
                  <a:lnTo>
                    <a:pt x="1003455" y="0"/>
                  </a:lnTo>
                  <a:lnTo>
                    <a:pt x="1003455" y="1861471"/>
                  </a:lnTo>
                  <a:lnTo>
                    <a:pt x="0" y="1861471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4" name="Freeform 4"/>
          <p:cNvSpPr/>
          <p:nvPr/>
        </p:nvSpPr>
        <p:spPr>
          <a:xfrm rot="-5400000">
            <a:off x="4694538" y="1086805"/>
            <a:ext cx="5932917" cy="8113390"/>
          </a:xfrm>
          <a:custGeom>
            <a:avLst/>
            <a:gdLst/>
            <a:ahLst/>
            <a:cxnLst/>
            <a:rect l="l" t="t" r="r" b="b"/>
            <a:pathLst>
              <a:path w="5932917" h="8113390">
                <a:moveTo>
                  <a:pt x="0" y="0"/>
                </a:moveTo>
                <a:lnTo>
                  <a:pt x="5932917" y="0"/>
                </a:lnTo>
                <a:lnTo>
                  <a:pt x="5932917" y="8113390"/>
                </a:lnTo>
                <a:lnTo>
                  <a:pt x="0" y="81133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7913025" y="1837536"/>
            <a:ext cx="2461951" cy="801253"/>
          </a:xfrm>
          <a:custGeom>
            <a:avLst/>
            <a:gdLst/>
            <a:ahLst/>
            <a:cxnLst/>
            <a:rect l="l" t="t" r="r" b="b"/>
            <a:pathLst>
              <a:path w="2461951" h="801253">
                <a:moveTo>
                  <a:pt x="0" y="0"/>
                </a:moveTo>
                <a:lnTo>
                  <a:pt x="2461950" y="0"/>
                </a:lnTo>
                <a:lnTo>
                  <a:pt x="2461950" y="801253"/>
                </a:lnTo>
                <a:lnTo>
                  <a:pt x="0" y="8012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H="1">
            <a:off x="1055914" y="2238163"/>
            <a:ext cx="3889122" cy="10913353"/>
          </a:xfrm>
          <a:custGeom>
            <a:avLst/>
            <a:gdLst/>
            <a:ahLst/>
            <a:cxnLst/>
            <a:rect l="l" t="t" r="r" b="b"/>
            <a:pathLst>
              <a:path w="3889122" h="10913353">
                <a:moveTo>
                  <a:pt x="3889122" y="0"/>
                </a:moveTo>
                <a:lnTo>
                  <a:pt x="0" y="0"/>
                </a:lnTo>
                <a:lnTo>
                  <a:pt x="0" y="10913353"/>
                </a:lnTo>
                <a:lnTo>
                  <a:pt x="3889122" y="10913353"/>
                </a:lnTo>
                <a:lnTo>
                  <a:pt x="3889122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5320004" y="277335"/>
            <a:ext cx="2620776" cy="1502730"/>
          </a:xfrm>
          <a:custGeom>
            <a:avLst/>
            <a:gdLst/>
            <a:ahLst/>
            <a:cxnLst/>
            <a:rect l="l" t="t" r="r" b="b"/>
            <a:pathLst>
              <a:path w="2620776" h="1502730">
                <a:moveTo>
                  <a:pt x="0" y="0"/>
                </a:moveTo>
                <a:lnTo>
                  <a:pt x="2620776" y="0"/>
                </a:lnTo>
                <a:lnTo>
                  <a:pt x="2620776" y="1502730"/>
                </a:lnTo>
                <a:lnTo>
                  <a:pt x="0" y="150273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3952380" y="3876675"/>
            <a:ext cx="10383239" cy="13639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200"/>
              </a:lnSpc>
            </a:pPr>
            <a:r>
              <a:rPr lang="en-US" sz="10200" b="1" dirty="0">
                <a:solidFill>
                  <a:srgbClr val="2E2E2E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HOW TO: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1FC28E-A4A4-4B47-AB3B-1C3631968D29}"/>
              </a:ext>
            </a:extLst>
          </p:cNvPr>
          <p:cNvSpPr txBox="1"/>
          <p:nvPr/>
        </p:nvSpPr>
        <p:spPr>
          <a:xfrm>
            <a:off x="5326179" y="5580162"/>
            <a:ext cx="1231857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2E2E2E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Find Your Advisor</a:t>
            </a:r>
            <a:endParaRPr lang="en-US" sz="6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3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736374" y="1912402"/>
            <a:ext cx="3051191" cy="6462197"/>
            <a:chOff x="0" y="0"/>
            <a:chExt cx="878912" cy="18614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78912" cy="1861471"/>
            </a:xfrm>
            <a:custGeom>
              <a:avLst/>
              <a:gdLst/>
              <a:ahLst/>
              <a:cxnLst/>
              <a:rect l="l" t="t" r="r" b="b"/>
              <a:pathLst>
                <a:path w="878912" h="1861471">
                  <a:moveTo>
                    <a:pt x="0" y="0"/>
                  </a:moveTo>
                  <a:lnTo>
                    <a:pt x="878912" y="0"/>
                  </a:lnTo>
                  <a:lnTo>
                    <a:pt x="878912" y="1861471"/>
                  </a:lnTo>
                  <a:lnTo>
                    <a:pt x="0" y="1861471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4" name="Freeform 4"/>
          <p:cNvSpPr/>
          <p:nvPr/>
        </p:nvSpPr>
        <p:spPr>
          <a:xfrm rot="-5400000">
            <a:off x="4687932" y="724904"/>
            <a:ext cx="6462197" cy="8837192"/>
          </a:xfrm>
          <a:custGeom>
            <a:avLst/>
            <a:gdLst/>
            <a:ahLst/>
            <a:cxnLst/>
            <a:rect l="l" t="t" r="r" b="b"/>
            <a:pathLst>
              <a:path w="6462197" h="8837192">
                <a:moveTo>
                  <a:pt x="0" y="0"/>
                </a:moveTo>
                <a:lnTo>
                  <a:pt x="6462197" y="0"/>
                </a:lnTo>
                <a:lnTo>
                  <a:pt x="6462197" y="8837192"/>
                </a:lnTo>
                <a:lnTo>
                  <a:pt x="0" y="88371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7913025" y="1511775"/>
            <a:ext cx="2461951" cy="801253"/>
          </a:xfrm>
          <a:custGeom>
            <a:avLst/>
            <a:gdLst/>
            <a:ahLst/>
            <a:cxnLst/>
            <a:rect l="l" t="t" r="r" b="b"/>
            <a:pathLst>
              <a:path w="2461951" h="801253">
                <a:moveTo>
                  <a:pt x="0" y="0"/>
                </a:moveTo>
                <a:lnTo>
                  <a:pt x="2461950" y="0"/>
                </a:lnTo>
                <a:lnTo>
                  <a:pt x="2461950" y="801253"/>
                </a:lnTo>
                <a:lnTo>
                  <a:pt x="0" y="8012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H="1">
            <a:off x="11929382" y="2238163"/>
            <a:ext cx="5759615" cy="11519231"/>
          </a:xfrm>
          <a:custGeom>
            <a:avLst/>
            <a:gdLst/>
            <a:ahLst/>
            <a:cxnLst/>
            <a:rect l="l" t="t" r="r" b="b"/>
            <a:pathLst>
              <a:path w="5759615" h="11519231">
                <a:moveTo>
                  <a:pt x="5759615" y="0"/>
                </a:moveTo>
                <a:lnTo>
                  <a:pt x="0" y="0"/>
                </a:lnTo>
                <a:lnTo>
                  <a:pt x="0" y="11519230"/>
                </a:lnTo>
                <a:lnTo>
                  <a:pt x="5759615" y="11519230"/>
                </a:lnTo>
                <a:lnTo>
                  <a:pt x="5759615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028700" y="4068252"/>
            <a:ext cx="5888466" cy="5438802"/>
          </a:xfrm>
          <a:custGeom>
            <a:avLst/>
            <a:gdLst/>
            <a:ahLst/>
            <a:cxnLst/>
            <a:rect l="l" t="t" r="r" b="b"/>
            <a:pathLst>
              <a:path w="5888466" h="5438802">
                <a:moveTo>
                  <a:pt x="0" y="0"/>
                </a:moveTo>
                <a:lnTo>
                  <a:pt x="5888466" y="0"/>
                </a:lnTo>
                <a:lnTo>
                  <a:pt x="5888466" y="5438801"/>
                </a:lnTo>
                <a:lnTo>
                  <a:pt x="0" y="543880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5078042" y="3600450"/>
            <a:ext cx="8131916" cy="26930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400"/>
              </a:lnSpc>
            </a:pPr>
            <a:r>
              <a:rPr lang="en-US" sz="10400" b="1">
                <a:solidFill>
                  <a:srgbClr val="2E2E2E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LET'S</a:t>
            </a:r>
          </a:p>
          <a:p>
            <a:pPr algn="ctr">
              <a:lnSpc>
                <a:spcPts val="10400"/>
              </a:lnSpc>
            </a:pPr>
            <a:r>
              <a:rPr lang="en-US" sz="10400" b="1">
                <a:solidFill>
                  <a:srgbClr val="2E2E2E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BEGIN!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3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555806" y="2660912"/>
            <a:ext cx="7889042" cy="1102650"/>
            <a:chOff x="-4430" y="0"/>
            <a:chExt cx="3439540" cy="480744"/>
          </a:xfrm>
        </p:grpSpPr>
        <p:sp>
          <p:nvSpPr>
            <p:cNvPr id="3" name="Freeform 3"/>
            <p:cNvSpPr/>
            <p:nvPr/>
          </p:nvSpPr>
          <p:spPr>
            <a:xfrm>
              <a:off x="-4430" y="0"/>
              <a:ext cx="3439540" cy="480744"/>
            </a:xfrm>
            <a:custGeom>
              <a:avLst/>
              <a:gdLst/>
              <a:ahLst/>
              <a:cxnLst/>
              <a:rect l="l" t="t" r="r" b="b"/>
              <a:pathLst>
                <a:path w="3439540" h="480744">
                  <a:moveTo>
                    <a:pt x="0" y="0"/>
                  </a:moveTo>
                  <a:lnTo>
                    <a:pt x="3439540" y="0"/>
                  </a:lnTo>
                  <a:lnTo>
                    <a:pt x="3439540" y="480744"/>
                  </a:lnTo>
                  <a:lnTo>
                    <a:pt x="0" y="480744"/>
                  </a:lnTo>
                  <a:close/>
                </a:path>
              </a:pathLst>
            </a:custGeom>
            <a:solidFill>
              <a:srgbClr val="C1E1DA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0040041" y="2660912"/>
            <a:ext cx="1102650" cy="1102650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CE00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0591366" y="4238359"/>
            <a:ext cx="7889042" cy="1102650"/>
            <a:chOff x="0" y="0"/>
            <a:chExt cx="3439540" cy="48074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439540" cy="480744"/>
            </a:xfrm>
            <a:custGeom>
              <a:avLst/>
              <a:gdLst/>
              <a:ahLst/>
              <a:cxnLst/>
              <a:rect l="l" t="t" r="r" b="b"/>
              <a:pathLst>
                <a:path w="3439540" h="480744">
                  <a:moveTo>
                    <a:pt x="0" y="0"/>
                  </a:moveTo>
                  <a:lnTo>
                    <a:pt x="3439540" y="0"/>
                  </a:lnTo>
                  <a:lnTo>
                    <a:pt x="3439540" y="480744"/>
                  </a:lnTo>
                  <a:lnTo>
                    <a:pt x="0" y="480744"/>
                  </a:lnTo>
                  <a:close/>
                </a:path>
              </a:pathLst>
            </a:custGeom>
            <a:solidFill>
              <a:srgbClr val="C1E1DA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0040041" y="4238359"/>
            <a:ext cx="1102650" cy="1102650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CE00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0591366" y="5721082"/>
            <a:ext cx="7889042" cy="1102650"/>
            <a:chOff x="0" y="0"/>
            <a:chExt cx="3439540" cy="48074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439540" cy="480744"/>
            </a:xfrm>
            <a:custGeom>
              <a:avLst/>
              <a:gdLst/>
              <a:ahLst/>
              <a:cxnLst/>
              <a:rect l="l" t="t" r="r" b="b"/>
              <a:pathLst>
                <a:path w="3439540" h="480744">
                  <a:moveTo>
                    <a:pt x="0" y="0"/>
                  </a:moveTo>
                  <a:lnTo>
                    <a:pt x="3439540" y="0"/>
                  </a:lnTo>
                  <a:lnTo>
                    <a:pt x="3439540" y="480744"/>
                  </a:lnTo>
                  <a:lnTo>
                    <a:pt x="0" y="480744"/>
                  </a:lnTo>
                  <a:close/>
                </a:path>
              </a:pathLst>
            </a:custGeom>
            <a:solidFill>
              <a:srgbClr val="C1E1DA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0040041" y="5721082"/>
            <a:ext cx="1102650" cy="1102650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CE00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10591366" y="7298529"/>
            <a:ext cx="7889042" cy="1102650"/>
            <a:chOff x="0" y="0"/>
            <a:chExt cx="3439540" cy="48074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439540" cy="480744"/>
            </a:xfrm>
            <a:custGeom>
              <a:avLst/>
              <a:gdLst/>
              <a:ahLst/>
              <a:cxnLst/>
              <a:rect l="l" t="t" r="r" b="b"/>
              <a:pathLst>
                <a:path w="3439540" h="480744">
                  <a:moveTo>
                    <a:pt x="0" y="0"/>
                  </a:moveTo>
                  <a:lnTo>
                    <a:pt x="3439540" y="0"/>
                  </a:lnTo>
                  <a:lnTo>
                    <a:pt x="3439540" y="480744"/>
                  </a:lnTo>
                  <a:lnTo>
                    <a:pt x="0" y="480744"/>
                  </a:lnTo>
                  <a:close/>
                </a:path>
              </a:pathLst>
            </a:custGeom>
            <a:solidFill>
              <a:srgbClr val="C1E1DA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10040041" y="7298529"/>
            <a:ext cx="1102650" cy="1102650"/>
            <a:chOff x="0" y="0"/>
            <a:chExt cx="6350000" cy="63500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CE00"/>
            </a:solidFill>
          </p:spPr>
        </p:sp>
      </p:grpSp>
      <p:sp>
        <p:nvSpPr>
          <p:cNvPr id="18" name="Freeform 18"/>
          <p:cNvSpPr/>
          <p:nvPr/>
        </p:nvSpPr>
        <p:spPr>
          <a:xfrm>
            <a:off x="1793539" y="957506"/>
            <a:ext cx="6487527" cy="6373996"/>
          </a:xfrm>
          <a:custGeom>
            <a:avLst/>
            <a:gdLst/>
            <a:ahLst/>
            <a:cxnLst/>
            <a:rect l="l" t="t" r="r" b="b"/>
            <a:pathLst>
              <a:path w="6487527" h="6373996">
                <a:moveTo>
                  <a:pt x="0" y="0"/>
                </a:moveTo>
                <a:lnTo>
                  <a:pt x="6487527" y="0"/>
                </a:lnTo>
                <a:lnTo>
                  <a:pt x="6487527" y="6373995"/>
                </a:lnTo>
                <a:lnTo>
                  <a:pt x="0" y="63739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 flipH="1">
            <a:off x="1793539" y="5341010"/>
            <a:ext cx="7063035" cy="3980983"/>
          </a:xfrm>
          <a:custGeom>
            <a:avLst/>
            <a:gdLst/>
            <a:ahLst/>
            <a:cxnLst/>
            <a:rect l="l" t="t" r="r" b="b"/>
            <a:pathLst>
              <a:path w="7063035" h="3980983">
                <a:moveTo>
                  <a:pt x="7063035" y="0"/>
                </a:moveTo>
                <a:lnTo>
                  <a:pt x="0" y="0"/>
                </a:lnTo>
                <a:lnTo>
                  <a:pt x="0" y="3980983"/>
                </a:lnTo>
                <a:lnTo>
                  <a:pt x="7063035" y="3980983"/>
                </a:lnTo>
                <a:lnTo>
                  <a:pt x="7063035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0" name="TextBox 20"/>
          <p:cNvSpPr txBox="1"/>
          <p:nvPr/>
        </p:nvSpPr>
        <p:spPr>
          <a:xfrm>
            <a:off x="10040041" y="2931250"/>
            <a:ext cx="1102650" cy="557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3600" b="1">
                <a:solidFill>
                  <a:srgbClr val="2E2E2E"/>
                </a:solidFill>
                <a:latin typeface="Gliker SemiBold Bold"/>
                <a:ea typeface="Gliker SemiBold Bold"/>
                <a:cs typeface="Gliker SemiBold Bold"/>
                <a:sym typeface="Gliker SemiBold Bold"/>
              </a:rPr>
              <a:t>1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0040041" y="4508697"/>
            <a:ext cx="1102650" cy="557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3600" b="1">
                <a:solidFill>
                  <a:srgbClr val="2E2E2E"/>
                </a:solidFill>
                <a:latin typeface="Gliker SemiBold Bold"/>
                <a:ea typeface="Gliker SemiBold Bold"/>
                <a:cs typeface="Gliker SemiBold Bold"/>
                <a:sym typeface="Gliker SemiBold Bold"/>
              </a:rPr>
              <a:t>2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0040041" y="5991419"/>
            <a:ext cx="1102650" cy="557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3600" b="1">
                <a:solidFill>
                  <a:srgbClr val="2E2E2E"/>
                </a:solidFill>
                <a:latin typeface="Gliker SemiBold Bold"/>
                <a:ea typeface="Gliker SemiBold Bold"/>
                <a:cs typeface="Gliker SemiBold Bold"/>
                <a:sym typeface="Gliker SemiBold Bold"/>
              </a:rPr>
              <a:t>3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0040041" y="7568867"/>
            <a:ext cx="1102650" cy="557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3600" b="1">
                <a:solidFill>
                  <a:srgbClr val="2E2E2E"/>
                </a:solidFill>
                <a:latin typeface="Gliker SemiBold Bold"/>
                <a:ea typeface="Gliker SemiBold Bold"/>
                <a:cs typeface="Gliker SemiBold Bold"/>
                <a:sym typeface="Gliker SemiBold Bold"/>
              </a:rPr>
              <a:t>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90872D9-6C83-48E3-ABBD-255AB5C1C980}"/>
              </a:ext>
            </a:extLst>
          </p:cNvPr>
          <p:cNvSpPr txBox="1"/>
          <p:nvPr/>
        </p:nvSpPr>
        <p:spPr>
          <a:xfrm>
            <a:off x="11142691" y="2931250"/>
            <a:ext cx="7145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Login to </a:t>
            </a:r>
            <a:r>
              <a:rPr lang="en-US" sz="3200" dirty="0" err="1"/>
              <a:t>OneTech</a:t>
            </a:r>
            <a:endParaRPr lang="en-US" sz="32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6BFF748-73A2-48F4-835F-77C4B94A8C94}"/>
              </a:ext>
            </a:extLst>
          </p:cNvPr>
          <p:cNvSpPr txBox="1"/>
          <p:nvPr/>
        </p:nvSpPr>
        <p:spPr>
          <a:xfrm>
            <a:off x="11102011" y="4508697"/>
            <a:ext cx="7145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Search for the “Advisor Information” Card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E19AF0F-3136-418B-A079-52587F8E69BE}"/>
              </a:ext>
            </a:extLst>
          </p:cNvPr>
          <p:cNvSpPr txBox="1"/>
          <p:nvPr/>
        </p:nvSpPr>
        <p:spPr>
          <a:xfrm>
            <a:off x="11173171" y="5772887"/>
            <a:ext cx="73377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This will return the contact information for your advisor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7761873-5FC0-40FD-B058-06948418B17F}"/>
              </a:ext>
            </a:extLst>
          </p:cNvPr>
          <p:cNvSpPr txBox="1"/>
          <p:nvPr/>
        </p:nvSpPr>
        <p:spPr>
          <a:xfrm>
            <a:off x="11190418" y="7327883"/>
            <a:ext cx="70975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Always give your advisor 24 hours for a response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6FA3F6A-8091-426C-85EF-F545ECBD0606}"/>
              </a:ext>
            </a:extLst>
          </p:cNvPr>
          <p:cNvSpPr txBox="1"/>
          <p:nvPr/>
        </p:nvSpPr>
        <p:spPr>
          <a:xfrm>
            <a:off x="3077156" y="1689209"/>
            <a:ext cx="44958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Note: </a:t>
            </a: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Advisors have multiples students in various disciplines that they advise. Please give them ample time to respond to your email.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3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711424" y="0"/>
            <a:ext cx="3576576" cy="3612703"/>
          </a:xfrm>
          <a:custGeom>
            <a:avLst/>
            <a:gdLst/>
            <a:ahLst/>
            <a:cxnLst/>
            <a:rect l="l" t="t" r="r" b="b"/>
            <a:pathLst>
              <a:path w="3576576" h="3612703">
                <a:moveTo>
                  <a:pt x="0" y="0"/>
                </a:moveTo>
                <a:lnTo>
                  <a:pt x="3576576" y="0"/>
                </a:lnTo>
                <a:lnTo>
                  <a:pt x="3576576" y="3612703"/>
                </a:lnTo>
                <a:lnTo>
                  <a:pt x="0" y="36127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648712" y="1028700"/>
            <a:ext cx="379988" cy="4398615"/>
            <a:chOff x="0" y="0"/>
            <a:chExt cx="456409" cy="528323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56409" cy="5283234"/>
            </a:xfrm>
            <a:custGeom>
              <a:avLst/>
              <a:gdLst/>
              <a:ahLst/>
              <a:cxnLst/>
              <a:rect l="l" t="t" r="r" b="b"/>
              <a:pathLst>
                <a:path w="456409" h="5283234">
                  <a:moveTo>
                    <a:pt x="0" y="0"/>
                  </a:moveTo>
                  <a:lnTo>
                    <a:pt x="456409" y="0"/>
                  </a:lnTo>
                  <a:lnTo>
                    <a:pt x="456409" y="5283234"/>
                  </a:lnTo>
                  <a:lnTo>
                    <a:pt x="0" y="5283234"/>
                  </a:lnTo>
                  <a:close/>
                </a:path>
              </a:pathLst>
            </a:custGeom>
            <a:solidFill>
              <a:srgbClr val="FFCE00"/>
            </a:solidFill>
          </p:spPr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492A4674-C598-49EA-B99A-68074F7F24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1333500"/>
            <a:ext cx="7872693" cy="661979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3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3210313"/>
            <a:ext cx="7817266" cy="5208253"/>
          </a:xfrm>
          <a:custGeom>
            <a:avLst/>
            <a:gdLst/>
            <a:ahLst/>
            <a:cxnLst/>
            <a:rect l="l" t="t" r="r" b="b"/>
            <a:pathLst>
              <a:path w="7817266" h="5208253">
                <a:moveTo>
                  <a:pt x="0" y="0"/>
                </a:moveTo>
                <a:lnTo>
                  <a:pt x="7817266" y="0"/>
                </a:lnTo>
                <a:lnTo>
                  <a:pt x="7817266" y="5208253"/>
                </a:lnTo>
                <a:lnTo>
                  <a:pt x="0" y="520825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5554181" y="904875"/>
            <a:ext cx="7179637" cy="1094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59"/>
              </a:lnSpc>
            </a:pPr>
            <a:r>
              <a:rPr lang="en-US" sz="6399" b="1">
                <a:solidFill>
                  <a:srgbClr val="FFFFFF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Contact Us!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9687973" y="4428861"/>
            <a:ext cx="7571327" cy="3989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19"/>
              </a:lnSpc>
            </a:pPr>
            <a:r>
              <a:rPr lang="en-US" sz="2299" b="1">
                <a:solidFill>
                  <a:srgbClr val="FFFFFF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Roy and Christine Sturgis Academic Advising Center</a:t>
            </a:r>
          </a:p>
          <a:p>
            <a:pPr algn="ctr">
              <a:lnSpc>
                <a:spcPts val="3219"/>
              </a:lnSpc>
            </a:pPr>
            <a:r>
              <a:rPr lang="en-US" sz="2299" b="1">
                <a:solidFill>
                  <a:srgbClr val="FFFFFF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Center for Academic Advising and Career Development</a:t>
            </a:r>
          </a:p>
          <a:p>
            <a:pPr algn="ctr">
              <a:lnSpc>
                <a:spcPts val="3219"/>
              </a:lnSpc>
            </a:pPr>
            <a:r>
              <a:rPr lang="en-US" sz="2299" b="1">
                <a:solidFill>
                  <a:srgbClr val="FFFFFF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106 West O Street</a:t>
            </a:r>
          </a:p>
          <a:p>
            <a:pPr algn="ctr">
              <a:lnSpc>
                <a:spcPts val="3219"/>
              </a:lnSpc>
            </a:pPr>
            <a:r>
              <a:rPr lang="en-US" sz="2299" b="1">
                <a:solidFill>
                  <a:srgbClr val="FFFFFF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Rothwell Hall, Suite 107</a:t>
            </a:r>
          </a:p>
          <a:p>
            <a:pPr algn="ctr">
              <a:lnSpc>
                <a:spcPts val="3219"/>
              </a:lnSpc>
            </a:pPr>
            <a:r>
              <a:rPr lang="en-US" sz="2299" b="1">
                <a:solidFill>
                  <a:srgbClr val="FFFFFF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Russellville AR, 72801</a:t>
            </a:r>
          </a:p>
          <a:p>
            <a:pPr algn="ctr">
              <a:lnSpc>
                <a:spcPts val="3219"/>
              </a:lnSpc>
            </a:pPr>
            <a:r>
              <a:rPr lang="en-US" sz="2299" b="1">
                <a:solidFill>
                  <a:srgbClr val="FFFFFF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Phone: (479) 964-0843</a:t>
            </a:r>
          </a:p>
          <a:p>
            <a:pPr algn="ctr">
              <a:lnSpc>
                <a:spcPts val="3219"/>
              </a:lnSpc>
            </a:pPr>
            <a:r>
              <a:rPr lang="en-US" sz="2299" b="1">
                <a:solidFill>
                  <a:srgbClr val="FFFFFF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Email: adviseme@atu.edu</a:t>
            </a:r>
          </a:p>
          <a:p>
            <a:pPr algn="ctr">
              <a:lnSpc>
                <a:spcPts val="3219"/>
              </a:lnSpc>
            </a:pPr>
            <a:endParaRPr lang="en-US" sz="2299" b="1">
              <a:solidFill>
                <a:srgbClr val="FFFFFF"/>
              </a:solidFill>
              <a:latin typeface="Noto Sans Bold"/>
              <a:ea typeface="Noto Sans Bold"/>
              <a:cs typeface="Noto Sans Bold"/>
              <a:sym typeface="Noto Sans Bold"/>
            </a:endParaRPr>
          </a:p>
          <a:p>
            <a:pPr algn="ctr">
              <a:lnSpc>
                <a:spcPts val="3219"/>
              </a:lnSpc>
            </a:pPr>
            <a:r>
              <a:rPr lang="en-US" sz="2299" b="1" u="sng">
                <a:solidFill>
                  <a:srgbClr val="FFFFFF"/>
                </a:solidFill>
                <a:latin typeface="Noto Sans Bold"/>
                <a:ea typeface="Noto Sans Bold"/>
                <a:cs typeface="Noto Sans Bold"/>
                <a:sym typeface="Noto Sans Bold"/>
                <a:hlinkClick r:id="rId3" tooltip="http://www.atu.edu/advising"/>
              </a:rPr>
              <a:t>www.atu.edu/advising</a:t>
            </a:r>
          </a:p>
        </p:txBody>
      </p:sp>
      <p:sp>
        <p:nvSpPr>
          <p:cNvPr id="5" name="Freeform 5"/>
          <p:cNvSpPr/>
          <p:nvPr/>
        </p:nvSpPr>
        <p:spPr>
          <a:xfrm>
            <a:off x="12163249" y="2649447"/>
            <a:ext cx="2620776" cy="1502730"/>
          </a:xfrm>
          <a:custGeom>
            <a:avLst/>
            <a:gdLst/>
            <a:ahLst/>
            <a:cxnLst/>
            <a:rect l="l" t="t" r="r" b="b"/>
            <a:pathLst>
              <a:path w="2620776" h="1502730">
                <a:moveTo>
                  <a:pt x="0" y="0"/>
                </a:moveTo>
                <a:lnTo>
                  <a:pt x="2620775" y="0"/>
                </a:lnTo>
                <a:lnTo>
                  <a:pt x="2620775" y="1502730"/>
                </a:lnTo>
                <a:lnTo>
                  <a:pt x="0" y="150273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870B7BFC0555E4DB51AA2D3324AC990" ma:contentTypeVersion="14" ma:contentTypeDescription="Create a new document." ma:contentTypeScope="" ma:versionID="6c59aee04ea136fcbee6011a46d3098b">
  <xsd:schema xmlns:xsd="http://www.w3.org/2001/XMLSchema" xmlns:xs="http://www.w3.org/2001/XMLSchema" xmlns:p="http://schemas.microsoft.com/office/2006/metadata/properties" xmlns:ns2="6cbc9a76-dbf4-4d22-9756-6844604fdad6" xmlns:ns3="5dfb19fe-6a2d-49b2-b31b-7cd8e1d737cc" targetNamespace="http://schemas.microsoft.com/office/2006/metadata/properties" ma:root="true" ma:fieldsID="707535fe16d4705669fd6cf0eb442e0e" ns2:_="" ns3:_="">
    <xsd:import namespace="6cbc9a76-dbf4-4d22-9756-6844604fdad6"/>
    <xsd:import namespace="5dfb19fe-6a2d-49b2-b31b-7cd8e1d737c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SearchProperties" minOccurs="0"/>
                <xsd:element ref="ns2:MediaServiceObjectDetectorVersions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bc9a76-dbf4-4d22-9756-6844604fdad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SearchProperties" ma:index="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f179b0ed-824f-4bbb-9b9e-648f562944c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fb19fe-6a2d-49b2-b31b-7cd8e1d737c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975d31da-1b46-4c77-9c35-e94d2f49d538}" ma:internalName="TaxCatchAll" ma:showField="CatchAllData" ma:web="5dfb19fe-6a2d-49b2-b31b-7cd8e1d737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dfb19fe-6a2d-49b2-b31b-7cd8e1d737cc" xsi:nil="true"/>
    <lcf76f155ced4ddcb4097134ff3c332f xmlns="6cbc9a76-dbf4-4d22-9756-6844604fdad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2FD70A3-D312-44B5-9AEB-0E76818DFD25}"/>
</file>

<file path=customXml/itemProps2.xml><?xml version="1.0" encoding="utf-8"?>
<ds:datastoreItem xmlns:ds="http://schemas.openxmlformats.org/officeDocument/2006/customXml" ds:itemID="{BFD0331E-42FC-4BEB-B4F3-15DF2015F87C}"/>
</file>

<file path=customXml/itemProps3.xml><?xml version="1.0" encoding="utf-8"?>
<ds:datastoreItem xmlns:ds="http://schemas.openxmlformats.org/officeDocument/2006/customXml" ds:itemID="{8F2434EF-410C-45F1-8692-82AA3B0E8A62}"/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118</Words>
  <Application>Microsoft Office PowerPoint</Application>
  <PresentationFormat>Custom</PresentationFormat>
  <Paragraphs>23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Calibri</vt:lpstr>
      <vt:lpstr>Noto Sans Bold</vt:lpstr>
      <vt:lpstr>Gliker SemiBold Bold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aac how to ppt template</dc:title>
  <dc:creator>Mackenzie Taylor</dc:creator>
  <cp:lastModifiedBy>Mackenzie Taylor</cp:lastModifiedBy>
  <cp:revision>7</cp:revision>
  <dcterms:created xsi:type="dcterms:W3CDTF">2006-08-16T00:00:00Z</dcterms:created>
  <dcterms:modified xsi:type="dcterms:W3CDTF">2025-09-23T14:11:30Z</dcterms:modified>
  <dc:identifier>DAGyfhOlT28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0x0101005870B7BFC0555E4DB51AA2D3324AC990</vt:lpwstr>
  </property>
</Properties>
</file>