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8"/>
  </p:notesMasterIdLst>
  <p:handoutMasterIdLst>
    <p:handoutMasterId r:id="rId19"/>
  </p:handoutMasterIdLst>
  <p:sldIdLst>
    <p:sldId id="256" r:id="rId2"/>
    <p:sldId id="268" r:id="rId3"/>
    <p:sldId id="273" r:id="rId4"/>
    <p:sldId id="285" r:id="rId5"/>
    <p:sldId id="257" r:id="rId6"/>
    <p:sldId id="262" r:id="rId7"/>
    <p:sldId id="261" r:id="rId8"/>
    <p:sldId id="279" r:id="rId9"/>
    <p:sldId id="278" r:id="rId10"/>
    <p:sldId id="286" r:id="rId11"/>
    <p:sldId id="282" r:id="rId12"/>
    <p:sldId id="284" r:id="rId13"/>
    <p:sldId id="281" r:id="rId14"/>
    <p:sldId id="277" r:id="rId15"/>
    <p:sldId id="283" r:id="rId16"/>
    <p:sldId id="266"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37" autoAdjust="0"/>
    <p:restoredTop sz="78759" autoAdjust="0"/>
  </p:normalViewPr>
  <p:slideViewPr>
    <p:cSldViewPr snapToGrid="0">
      <p:cViewPr varScale="1">
        <p:scale>
          <a:sx n="90" d="100"/>
          <a:sy n="90" d="100"/>
        </p:scale>
        <p:origin x="126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9162BE1-5AE9-4A93-8BC1-85E07A5BFD57}" type="datetimeFigureOut">
              <a:rPr lang="en-US" smtClean="0"/>
              <a:t>11/20/2017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13150B2-6FE0-446F-B904-A2F21CF44912}" type="slidenum">
              <a:rPr lang="en-US" smtClean="0"/>
              <a:t>‹#›</a:t>
            </a:fld>
            <a:endParaRPr lang="en-US"/>
          </a:p>
        </p:txBody>
      </p:sp>
    </p:spTree>
    <p:extLst>
      <p:ext uri="{BB962C8B-B14F-4D97-AF65-F5344CB8AC3E}">
        <p14:creationId xmlns:p14="http://schemas.microsoft.com/office/powerpoint/2010/main" val="3229315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5D78367-1C32-4084-A76B-046ED5931374}" type="datetimeFigureOut">
              <a:rPr lang="en-US" smtClean="0"/>
              <a:t>11/20/2017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D309F61-B26E-4A15-A2D5-848E0C9F7322}" type="slidenum">
              <a:rPr lang="en-US" smtClean="0"/>
              <a:t>‹#›</a:t>
            </a:fld>
            <a:endParaRPr lang="en-US"/>
          </a:p>
        </p:txBody>
      </p:sp>
    </p:spTree>
    <p:extLst>
      <p:ext uri="{BB962C8B-B14F-4D97-AF65-F5344CB8AC3E}">
        <p14:creationId xmlns:p14="http://schemas.microsoft.com/office/powerpoint/2010/main" val="17889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09F61-B26E-4A15-A2D5-848E0C9F7322}" type="slidenum">
              <a:rPr lang="en-US" smtClean="0"/>
              <a:t>1</a:t>
            </a:fld>
            <a:endParaRPr lang="en-US"/>
          </a:p>
        </p:txBody>
      </p:sp>
    </p:spTree>
    <p:extLst>
      <p:ext uri="{BB962C8B-B14F-4D97-AF65-F5344CB8AC3E}">
        <p14:creationId xmlns:p14="http://schemas.microsoft.com/office/powerpoint/2010/main" val="3240158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09F61-B26E-4A15-A2D5-848E0C9F7322}" type="slidenum">
              <a:rPr lang="en-US" smtClean="0"/>
              <a:t>11</a:t>
            </a:fld>
            <a:endParaRPr lang="en-US"/>
          </a:p>
        </p:txBody>
      </p:sp>
    </p:spTree>
    <p:extLst>
      <p:ext uri="{BB962C8B-B14F-4D97-AF65-F5344CB8AC3E}">
        <p14:creationId xmlns:p14="http://schemas.microsoft.com/office/powerpoint/2010/main" val="2884633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these declared and undeclared incoming</a:t>
            </a:r>
            <a:r>
              <a:rPr lang="en-US" baseline="0" dirty="0" smtClean="0"/>
              <a:t> freshmen majors as potential opportunities to start an LLC based on major interest. </a:t>
            </a:r>
            <a:endParaRPr lang="en-US" dirty="0"/>
          </a:p>
        </p:txBody>
      </p:sp>
      <p:sp>
        <p:nvSpPr>
          <p:cNvPr id="4" name="Slide Number Placeholder 3"/>
          <p:cNvSpPr>
            <a:spLocks noGrp="1"/>
          </p:cNvSpPr>
          <p:nvPr>
            <p:ph type="sldNum" sz="quarter" idx="10"/>
          </p:nvPr>
        </p:nvSpPr>
        <p:spPr/>
        <p:txBody>
          <a:bodyPr/>
          <a:lstStyle/>
          <a:p>
            <a:fld id="{DD309F61-B26E-4A15-A2D5-848E0C9F7322}" type="slidenum">
              <a:rPr lang="en-US" smtClean="0"/>
              <a:t>12</a:t>
            </a:fld>
            <a:endParaRPr lang="en-US"/>
          </a:p>
        </p:txBody>
      </p:sp>
    </p:spTree>
    <p:extLst>
      <p:ext uri="{BB962C8B-B14F-4D97-AF65-F5344CB8AC3E}">
        <p14:creationId xmlns:p14="http://schemas.microsoft.com/office/powerpoint/2010/main" val="3337050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09F61-B26E-4A15-A2D5-848E0C9F7322}" type="slidenum">
              <a:rPr lang="en-US" smtClean="0"/>
              <a:t>13</a:t>
            </a:fld>
            <a:endParaRPr lang="en-US"/>
          </a:p>
        </p:txBody>
      </p:sp>
    </p:spTree>
    <p:extLst>
      <p:ext uri="{BB962C8B-B14F-4D97-AF65-F5344CB8AC3E}">
        <p14:creationId xmlns:p14="http://schemas.microsoft.com/office/powerpoint/2010/main" val="3525431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09F61-B26E-4A15-A2D5-848E0C9F7322}" type="slidenum">
              <a:rPr lang="en-US" smtClean="0"/>
              <a:t>14</a:t>
            </a:fld>
            <a:endParaRPr lang="en-US"/>
          </a:p>
        </p:txBody>
      </p:sp>
    </p:spTree>
    <p:extLst>
      <p:ext uri="{BB962C8B-B14F-4D97-AF65-F5344CB8AC3E}">
        <p14:creationId xmlns:p14="http://schemas.microsoft.com/office/powerpoint/2010/main" val="4108760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09F61-B26E-4A15-A2D5-848E0C9F7322}" type="slidenum">
              <a:rPr lang="en-US" smtClean="0"/>
              <a:t>15</a:t>
            </a:fld>
            <a:endParaRPr lang="en-US"/>
          </a:p>
        </p:txBody>
      </p:sp>
    </p:spTree>
    <p:extLst>
      <p:ext uri="{BB962C8B-B14F-4D97-AF65-F5344CB8AC3E}">
        <p14:creationId xmlns:p14="http://schemas.microsoft.com/office/powerpoint/2010/main" val="13799555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09F61-B26E-4A15-A2D5-848E0C9F7322}" type="slidenum">
              <a:rPr lang="en-US" smtClean="0"/>
              <a:t>16</a:t>
            </a:fld>
            <a:endParaRPr lang="en-US"/>
          </a:p>
        </p:txBody>
      </p:sp>
    </p:spTree>
    <p:extLst>
      <p:ext uri="{BB962C8B-B14F-4D97-AF65-F5344CB8AC3E}">
        <p14:creationId xmlns:p14="http://schemas.microsoft.com/office/powerpoint/2010/main" val="4059469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09F61-B26E-4A15-A2D5-848E0C9F7322}" type="slidenum">
              <a:rPr lang="en-US" smtClean="0"/>
              <a:t>2</a:t>
            </a:fld>
            <a:endParaRPr lang="en-US"/>
          </a:p>
        </p:txBody>
      </p:sp>
    </p:spTree>
    <p:extLst>
      <p:ext uri="{BB962C8B-B14F-4D97-AF65-F5344CB8AC3E}">
        <p14:creationId xmlns:p14="http://schemas.microsoft.com/office/powerpoint/2010/main" val="187728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Research by Brower and </a:t>
            </a:r>
            <a:r>
              <a:rPr lang="en-US" sz="1600" dirty="0" err="1" smtClean="0"/>
              <a:t>Inkelas</a:t>
            </a:r>
            <a:r>
              <a:rPr lang="en-US" sz="1600" dirty="0" smtClean="0"/>
              <a:t> (2010) illustrate that </a:t>
            </a:r>
          </a:p>
          <a:p>
            <a:endParaRPr lang="en-US" sz="1600" dirty="0" smtClean="0"/>
          </a:p>
          <a:p>
            <a:r>
              <a:rPr lang="en-US" sz="1600" b="1" u="sng" dirty="0" smtClean="0"/>
              <a:t>Living Learning Programs/Communities (LLCs) are residential housing programs that incorporate academically based themes and build community through common learning. </a:t>
            </a:r>
          </a:p>
          <a:p>
            <a:endParaRPr lang="en-US" sz="1600" dirty="0" smtClean="0"/>
          </a:p>
          <a:p>
            <a:r>
              <a:rPr lang="en-US" sz="1600" b="1" u="sng" dirty="0" smtClean="0"/>
              <a:t>A</a:t>
            </a:r>
            <a:r>
              <a:rPr lang="en-US" sz="1600" b="1" u="sng" baseline="0" dirty="0" smtClean="0"/>
              <a:t> study from the University of South Florida stated academic based learning programs had higher GPA than theme or interest based learning programs. </a:t>
            </a:r>
          </a:p>
          <a:p>
            <a:r>
              <a:rPr lang="en-US" sz="1600" b="1" u="sng" baseline="0" dirty="0" smtClean="0"/>
              <a:t>A study at the University of Toledo also showed an increase in average GPA of LLC participants vs non LLC participants for first year students. </a:t>
            </a:r>
            <a:endParaRPr lang="en-US" sz="1600" b="1" u="sng" dirty="0" smtClean="0"/>
          </a:p>
          <a:p>
            <a:endParaRPr lang="en-US" sz="1600" dirty="0"/>
          </a:p>
        </p:txBody>
      </p:sp>
      <p:sp>
        <p:nvSpPr>
          <p:cNvPr id="4" name="Slide Number Placeholder 3"/>
          <p:cNvSpPr>
            <a:spLocks noGrp="1"/>
          </p:cNvSpPr>
          <p:nvPr>
            <p:ph type="sldNum" sz="quarter" idx="10"/>
          </p:nvPr>
        </p:nvSpPr>
        <p:spPr/>
        <p:txBody>
          <a:bodyPr/>
          <a:lstStyle/>
          <a:p>
            <a:fld id="{DD309F61-B26E-4A15-A2D5-848E0C9F7322}" type="slidenum">
              <a:rPr lang="en-US" smtClean="0"/>
              <a:t>3</a:t>
            </a:fld>
            <a:endParaRPr lang="en-US"/>
          </a:p>
        </p:txBody>
      </p:sp>
    </p:spTree>
    <p:extLst>
      <p:ext uri="{BB962C8B-B14F-4D97-AF65-F5344CB8AC3E}">
        <p14:creationId xmlns:p14="http://schemas.microsoft.com/office/powerpoint/2010/main" val="91203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09F61-B26E-4A15-A2D5-848E0C9F7322}" type="slidenum">
              <a:rPr lang="en-US" smtClean="0"/>
              <a:t>4</a:t>
            </a:fld>
            <a:endParaRPr lang="en-US"/>
          </a:p>
        </p:txBody>
      </p:sp>
    </p:spTree>
    <p:extLst>
      <p:ext uri="{BB962C8B-B14F-4D97-AF65-F5344CB8AC3E}">
        <p14:creationId xmlns:p14="http://schemas.microsoft.com/office/powerpoint/2010/main" val="4047435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09F61-B26E-4A15-A2D5-848E0C9F7322}" type="slidenum">
              <a:rPr lang="en-US" smtClean="0"/>
              <a:t>5</a:t>
            </a:fld>
            <a:endParaRPr lang="en-US"/>
          </a:p>
        </p:txBody>
      </p:sp>
    </p:spTree>
    <p:extLst>
      <p:ext uri="{BB962C8B-B14F-4D97-AF65-F5344CB8AC3E}">
        <p14:creationId xmlns:p14="http://schemas.microsoft.com/office/powerpoint/2010/main" val="2355755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Academic/Student Affairs partnerships integral to effective living‐learning programs, but partnerships can take different forms. </a:t>
            </a:r>
          </a:p>
          <a:p>
            <a:r>
              <a:rPr lang="en-US" sz="1600" dirty="0" smtClean="0"/>
              <a:t>Peer interaction/bonding is the </a:t>
            </a:r>
            <a:r>
              <a:rPr lang="en-US" sz="1600" b="1" u="sng" dirty="0" smtClean="0"/>
              <a:t>most powerful influence on students in living‐learning programs</a:t>
            </a:r>
          </a:p>
          <a:p>
            <a:r>
              <a:rPr lang="en-US" sz="1600" dirty="0" smtClean="0"/>
              <a:t>Effective living‐learning programs have integration across all the activities within the program</a:t>
            </a:r>
          </a:p>
          <a:p>
            <a:r>
              <a:rPr lang="en-US" sz="1600" dirty="0" smtClean="0"/>
              <a:t>Those students who had lived in an LLP during their first year in college had </a:t>
            </a:r>
            <a:r>
              <a:rPr lang="en-US" sz="1600" b="1" u="sng" dirty="0" smtClean="0"/>
              <a:t>higher levels of academic self-confidence, were more likely to be a mentor for other students,</a:t>
            </a:r>
            <a:r>
              <a:rPr lang="en-US" sz="1600" dirty="0" smtClean="0"/>
              <a:t> and remained more committed to civic engagement </a:t>
            </a:r>
            <a:r>
              <a:rPr lang="en-US" sz="1600" i="1" dirty="0" smtClean="0"/>
              <a:t>three years later</a:t>
            </a:r>
            <a:r>
              <a:rPr lang="en-US" sz="1600" dirty="0" smtClean="0"/>
              <a:t>. </a:t>
            </a:r>
          </a:p>
          <a:p>
            <a:endParaRPr lang="en-US" sz="1600" dirty="0"/>
          </a:p>
        </p:txBody>
      </p:sp>
      <p:sp>
        <p:nvSpPr>
          <p:cNvPr id="4" name="Slide Number Placeholder 3"/>
          <p:cNvSpPr>
            <a:spLocks noGrp="1"/>
          </p:cNvSpPr>
          <p:nvPr>
            <p:ph type="sldNum" sz="quarter" idx="10"/>
          </p:nvPr>
        </p:nvSpPr>
        <p:spPr/>
        <p:txBody>
          <a:bodyPr/>
          <a:lstStyle/>
          <a:p>
            <a:fld id="{DD309F61-B26E-4A15-A2D5-848E0C9F7322}" type="slidenum">
              <a:rPr lang="en-US" smtClean="0"/>
              <a:t>6</a:t>
            </a:fld>
            <a:endParaRPr lang="en-US"/>
          </a:p>
        </p:txBody>
      </p:sp>
    </p:spTree>
    <p:extLst>
      <p:ext uri="{BB962C8B-B14F-4D97-AF65-F5344CB8AC3E}">
        <p14:creationId xmlns:p14="http://schemas.microsoft.com/office/powerpoint/2010/main" val="1404121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thing that is not mention but most programs at the NLP</a:t>
            </a:r>
            <a:r>
              <a:rPr lang="en-US" baseline="0" dirty="0" smtClean="0"/>
              <a:t> Conference also had additional required one hour workshops to enhance material of gateway courses</a:t>
            </a:r>
            <a:endParaRPr lang="en-US" dirty="0"/>
          </a:p>
        </p:txBody>
      </p:sp>
      <p:sp>
        <p:nvSpPr>
          <p:cNvPr id="4" name="Slide Number Placeholder 3"/>
          <p:cNvSpPr>
            <a:spLocks noGrp="1"/>
          </p:cNvSpPr>
          <p:nvPr>
            <p:ph type="sldNum" sz="quarter" idx="10"/>
          </p:nvPr>
        </p:nvSpPr>
        <p:spPr/>
        <p:txBody>
          <a:bodyPr/>
          <a:lstStyle/>
          <a:p>
            <a:fld id="{DD309F61-B26E-4A15-A2D5-848E0C9F7322}" type="slidenum">
              <a:rPr lang="en-US" smtClean="0"/>
              <a:t>7</a:t>
            </a:fld>
            <a:endParaRPr lang="en-US"/>
          </a:p>
        </p:txBody>
      </p:sp>
    </p:spTree>
    <p:extLst>
      <p:ext uri="{BB962C8B-B14F-4D97-AF65-F5344CB8AC3E}">
        <p14:creationId xmlns:p14="http://schemas.microsoft.com/office/powerpoint/2010/main" val="2078496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The National Study of Living-Learning Programs (NSLLP) assesses how participation in Living-Learning Programs (LLPs) influences academic, social, and developmental outcomes for college students. NSLLP is administered</a:t>
            </a:r>
            <a:br>
              <a:rPr lang="en-US" sz="1400" dirty="0" smtClean="0"/>
            </a:br>
            <a:r>
              <a:rPr lang="en-US" sz="1400" dirty="0" smtClean="0"/>
              <a:t>annually with both cross-sectional and longitudinal components. It is the only national outcome assessment of these programs.</a:t>
            </a:r>
          </a:p>
          <a:p>
            <a:r>
              <a:rPr lang="en-US" sz="1400" dirty="0" smtClean="0"/>
              <a:t>NSLLP uses the "inputs-environments-outcome" (I-E-O) model developed by Alexander </a:t>
            </a:r>
            <a:r>
              <a:rPr lang="en-US" sz="1400" dirty="0" err="1" smtClean="0"/>
              <a:t>Astin</a:t>
            </a:r>
            <a:r>
              <a:rPr lang="en-US" sz="1400" dirty="0" smtClean="0"/>
              <a:t> (1993) to serve as the conceptual framework for assessment. </a:t>
            </a:r>
          </a:p>
          <a:p>
            <a:pPr lvl="1"/>
            <a:r>
              <a:rPr lang="en-US" sz="1400" dirty="0" smtClean="0"/>
              <a:t>According to NSLLP, the </a:t>
            </a:r>
            <a:r>
              <a:rPr lang="en-US" sz="1400" b="1" i="1" dirty="0"/>
              <a:t>I-E-O model</a:t>
            </a:r>
            <a:r>
              <a:rPr lang="en-US" sz="1400" dirty="0" smtClean="0"/>
              <a:t> suggest student</a:t>
            </a:r>
            <a:r>
              <a:rPr lang="en-US" sz="1400" b="1" i="1" dirty="0"/>
              <a:t> outcomes </a:t>
            </a:r>
            <a:r>
              <a:rPr lang="en-US" sz="1400" dirty="0" smtClean="0"/>
              <a:t>(academic and social transition to college, perceptions of self-confidence, appreciation of differences etc.) result from both student </a:t>
            </a:r>
            <a:r>
              <a:rPr lang="en-US" sz="1400" b="1" i="1" dirty="0"/>
              <a:t>inputs</a:t>
            </a:r>
            <a:r>
              <a:rPr lang="en-US" sz="1400" i="1" dirty="0" smtClean="0"/>
              <a:t> </a:t>
            </a:r>
            <a:r>
              <a:rPr lang="en-US" sz="1400" dirty="0" smtClean="0"/>
              <a:t>(demographics, high school achievement, precollege characteristics etc.) and college </a:t>
            </a:r>
            <a:r>
              <a:rPr lang="en-US" sz="1400" b="1" i="1" dirty="0"/>
              <a:t>environments </a:t>
            </a:r>
            <a:r>
              <a:rPr lang="en-US" sz="1400" dirty="0" smtClean="0"/>
              <a:t>(various classes, programs, policies, peer interactions, experiences etc.). </a:t>
            </a:r>
          </a:p>
          <a:p>
            <a:endParaRPr lang="en-US" sz="1400" dirty="0"/>
          </a:p>
        </p:txBody>
      </p:sp>
      <p:sp>
        <p:nvSpPr>
          <p:cNvPr id="4" name="Slide Number Placeholder 3"/>
          <p:cNvSpPr>
            <a:spLocks noGrp="1"/>
          </p:cNvSpPr>
          <p:nvPr>
            <p:ph type="sldNum" sz="quarter" idx="10"/>
          </p:nvPr>
        </p:nvSpPr>
        <p:spPr/>
        <p:txBody>
          <a:bodyPr/>
          <a:lstStyle/>
          <a:p>
            <a:fld id="{DD309F61-B26E-4A15-A2D5-848E0C9F7322}" type="slidenum">
              <a:rPr lang="en-US" smtClean="0"/>
              <a:t>8</a:t>
            </a:fld>
            <a:endParaRPr lang="en-US"/>
          </a:p>
        </p:txBody>
      </p:sp>
    </p:spTree>
    <p:extLst>
      <p:ext uri="{BB962C8B-B14F-4D97-AF65-F5344CB8AC3E}">
        <p14:creationId xmlns:p14="http://schemas.microsoft.com/office/powerpoint/2010/main" val="3621567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smtClean="0">
                <a:solidFill>
                  <a:schemeClr val="tx1"/>
                </a:solidFill>
                <a:effectLst/>
                <a:latin typeface="+mn-lt"/>
                <a:ea typeface="+mn-ea"/>
                <a:cs typeface="+mn-cs"/>
              </a:rPr>
              <a:t>“I feel like it made the transition from high school to college much easier and smoother. Allowed me to get to know my classmates better and make good friends in my area of study.”</a:t>
            </a:r>
          </a:p>
          <a:p>
            <a:r>
              <a:rPr lang="en-US" sz="1200" b="1" u="sng" kern="1200" dirty="0" smtClean="0">
                <a:solidFill>
                  <a:schemeClr val="tx1"/>
                </a:solidFill>
                <a:effectLst/>
                <a:latin typeface="+mn-lt"/>
                <a:ea typeface="+mn-ea"/>
                <a:cs typeface="+mn-cs"/>
              </a:rPr>
              <a:t> </a:t>
            </a:r>
          </a:p>
          <a:p>
            <a:r>
              <a:rPr lang="en-US" sz="1200" b="1" u="sng" kern="1200" dirty="0" smtClean="0">
                <a:solidFill>
                  <a:schemeClr val="tx1"/>
                </a:solidFill>
                <a:effectLst/>
                <a:latin typeface="+mn-lt"/>
                <a:ea typeface="+mn-ea"/>
                <a:cs typeface="+mn-cs"/>
              </a:rPr>
              <a:t>“The LLC has taught me how to become successful in college through the classes that they offer. The LLC also has helped me become more independent and grow a network of faculty and students.”</a:t>
            </a:r>
          </a:p>
          <a:p>
            <a:endParaRPr lang="en-US" dirty="0"/>
          </a:p>
        </p:txBody>
      </p:sp>
      <p:sp>
        <p:nvSpPr>
          <p:cNvPr id="4" name="Slide Number Placeholder 3"/>
          <p:cNvSpPr>
            <a:spLocks noGrp="1"/>
          </p:cNvSpPr>
          <p:nvPr>
            <p:ph type="sldNum" sz="quarter" idx="10"/>
          </p:nvPr>
        </p:nvSpPr>
        <p:spPr/>
        <p:txBody>
          <a:bodyPr/>
          <a:lstStyle/>
          <a:p>
            <a:fld id="{DD309F61-B26E-4A15-A2D5-848E0C9F7322}" type="slidenum">
              <a:rPr lang="en-US" smtClean="0"/>
              <a:t>9</a:t>
            </a:fld>
            <a:endParaRPr lang="en-US"/>
          </a:p>
        </p:txBody>
      </p:sp>
    </p:spTree>
    <p:extLst>
      <p:ext uri="{BB962C8B-B14F-4D97-AF65-F5344CB8AC3E}">
        <p14:creationId xmlns:p14="http://schemas.microsoft.com/office/powerpoint/2010/main" val="1379396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11/20/2017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4797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8158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11/20/2017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5153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690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11/20/2017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892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260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6207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173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230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11/20/2017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8837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8034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11/20/2017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708511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atu.edu/reslife/forms.ph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cholarcommons.usf.edu/cgi/viewcontent.cgi?article=6329&amp;context=etd" TargetMode="External"/><Relationship Id="rId3" Type="http://schemas.openxmlformats.org/officeDocument/2006/relationships/hyperlink" Target="https://www.uwstout.edu/learncomm/upload/oct6effectivellcs.pdf" TargetMode="External"/><Relationship Id="rId7" Type="http://schemas.openxmlformats.org/officeDocument/2006/relationships/hyperlink" Target="http://naspafl.org/Resources/Documents/presentations/LLC.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cerpp.usc.edu/files/2013/11/Wang_Griffith_andNingAIRPresentation2010.pdf" TargetMode="External"/><Relationship Id="rId5" Type="http://schemas.openxmlformats.org/officeDocument/2006/relationships/hyperlink" Target="https://www.aacu.org/publications-research/periodicals/living-learning-programs-one-high-impact-educational-practice-we" TargetMode="External"/><Relationship Id="rId4" Type="http://schemas.openxmlformats.org/officeDocument/2006/relationships/hyperlink" Target="https://www.uwstout.edu/learncomm/upload/oct6effectivellcshandout.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8038" y="1633890"/>
            <a:ext cx="10993549" cy="1475013"/>
          </a:xfrm>
        </p:spPr>
        <p:txBody>
          <a:bodyPr>
            <a:normAutofit fontScale="90000"/>
          </a:bodyPr>
          <a:lstStyle/>
          <a:p>
            <a:pPr algn="ctr"/>
            <a:r>
              <a:rPr lang="en-US" dirty="0" smtClean="0"/>
              <a:t>The journey </a:t>
            </a:r>
            <a:br>
              <a:rPr lang="en-US" dirty="0" smtClean="0"/>
            </a:br>
            <a:r>
              <a:rPr lang="en-US" dirty="0" smtClean="0"/>
              <a:t>from themed housing </a:t>
            </a:r>
            <a:br>
              <a:rPr lang="en-US" dirty="0" smtClean="0"/>
            </a:br>
            <a:r>
              <a:rPr lang="en-US" dirty="0" smtClean="0"/>
              <a:t>to </a:t>
            </a:r>
            <a:br>
              <a:rPr lang="en-US" dirty="0" smtClean="0"/>
            </a:br>
            <a:r>
              <a:rPr lang="en-US" dirty="0" smtClean="0">
                <a:solidFill>
                  <a:srgbClr val="92D050"/>
                </a:solidFill>
                <a:effectLst>
                  <a:outerShdw blurRad="38100" dist="38100" dir="2700000" algn="tl">
                    <a:srgbClr val="000000">
                      <a:alpha val="43137"/>
                    </a:srgbClr>
                  </a:outerShdw>
                </a:effectLst>
              </a:rPr>
              <a:t>academic based</a:t>
            </a:r>
            <a:br>
              <a:rPr lang="en-US" dirty="0" smtClean="0">
                <a:solidFill>
                  <a:srgbClr val="92D050"/>
                </a:solidFill>
                <a:effectLst>
                  <a:outerShdw blurRad="38100" dist="38100" dir="2700000" algn="tl">
                    <a:srgbClr val="000000">
                      <a:alpha val="43137"/>
                    </a:srgbClr>
                  </a:outerShdw>
                </a:effectLst>
              </a:rPr>
            </a:br>
            <a:r>
              <a:rPr lang="en-US" dirty="0" smtClean="0">
                <a:solidFill>
                  <a:srgbClr val="92D050"/>
                </a:solidFill>
                <a:effectLst>
                  <a:outerShdw blurRad="38100" dist="38100" dir="2700000" algn="tl">
                    <a:srgbClr val="000000">
                      <a:alpha val="43137"/>
                    </a:srgbClr>
                  </a:outerShdw>
                </a:effectLst>
              </a:rPr>
              <a:t>Living learning communities </a:t>
            </a:r>
            <a:endParaRPr lang="en-US" dirty="0">
              <a:solidFill>
                <a:srgbClr val="92D05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81191" y="3409478"/>
            <a:ext cx="10993546" cy="1612098"/>
          </a:xfrm>
        </p:spPr>
        <p:txBody>
          <a:bodyPr>
            <a:noAutofit/>
          </a:bodyPr>
          <a:lstStyle/>
          <a:p>
            <a:r>
              <a:rPr lang="en-US" sz="2000" dirty="0" smtClean="0"/>
              <a:t>Vice President FOR student services, Dr. Keegan Nichols</a:t>
            </a:r>
          </a:p>
          <a:p>
            <a:r>
              <a:rPr lang="en-US" sz="2000" dirty="0" smtClean="0"/>
              <a:t>Dean of students,  </a:t>
            </a:r>
            <a:r>
              <a:rPr lang="en-US" sz="2000" dirty="0" err="1" smtClean="0"/>
              <a:t>amy</a:t>
            </a:r>
            <a:r>
              <a:rPr lang="en-US" sz="2000" dirty="0" smtClean="0"/>
              <a:t> Pennington</a:t>
            </a:r>
          </a:p>
          <a:p>
            <a:r>
              <a:rPr lang="en-US" sz="2000" dirty="0"/>
              <a:t>Assistant Vice President for Student Success and Associate Professor of </a:t>
            </a:r>
            <a:r>
              <a:rPr lang="en-US" sz="2000" dirty="0" smtClean="0"/>
              <a:t>Psychology, Dr. Jason Warnick</a:t>
            </a:r>
          </a:p>
          <a:p>
            <a:r>
              <a:rPr lang="en-US" sz="2000" dirty="0" smtClean="0"/>
              <a:t>Assistant Dean for residence life, Colette  </a:t>
            </a:r>
            <a:r>
              <a:rPr lang="en-US" sz="2000" dirty="0" err="1" smtClean="0"/>
              <a:t>tobias</a:t>
            </a:r>
            <a:r>
              <a:rPr lang="en-US" sz="2000" dirty="0" smtClean="0"/>
              <a:t> </a:t>
            </a:r>
          </a:p>
          <a:p>
            <a:r>
              <a:rPr lang="en-US" sz="2000" dirty="0" smtClean="0"/>
              <a:t>Area coordinator, Samantha </a:t>
            </a:r>
            <a:r>
              <a:rPr lang="en-US" sz="2000" dirty="0" err="1" smtClean="0"/>
              <a:t>piechocinski</a:t>
            </a:r>
            <a:endParaRPr lang="en-US" sz="2000" dirty="0"/>
          </a:p>
        </p:txBody>
      </p:sp>
    </p:spTree>
    <p:extLst>
      <p:ext uri="{BB962C8B-B14F-4D97-AF65-F5344CB8AC3E}">
        <p14:creationId xmlns:p14="http://schemas.microsoft.com/office/powerpoint/2010/main" val="4234967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Tech’s </a:t>
            </a:r>
            <a:r>
              <a:rPr lang="en-US" dirty="0" smtClean="0">
                <a:solidFill>
                  <a:srgbClr val="FF0000"/>
                </a:solidFill>
              </a:rPr>
              <a:t>Old</a:t>
            </a:r>
            <a:r>
              <a:rPr lang="en-US" dirty="0" smtClean="0"/>
              <a:t> themed housing </a:t>
            </a:r>
            <a:r>
              <a:rPr lang="en-US" dirty="0" err="1" smtClean="0"/>
              <a:t>gpas</a:t>
            </a:r>
            <a:endParaRPr lang="en-US" dirty="0"/>
          </a:p>
        </p:txBody>
      </p:sp>
      <p:sp>
        <p:nvSpPr>
          <p:cNvPr id="3" name="Content Placeholder 2"/>
          <p:cNvSpPr>
            <a:spLocks noGrp="1"/>
          </p:cNvSpPr>
          <p:nvPr>
            <p:ph idx="1"/>
          </p:nvPr>
        </p:nvSpPr>
        <p:spPr/>
        <p:txBody>
          <a:bodyPr/>
          <a:lstStyle/>
          <a:p>
            <a:r>
              <a:rPr lang="en-US" dirty="0" smtClean="0"/>
              <a:t>Agriculture 			Fall 2015 	 	2.67		Fall 2016		3.08</a:t>
            </a:r>
          </a:p>
          <a:p>
            <a:r>
              <a:rPr lang="en-US" dirty="0"/>
              <a:t>First Year Experience 	Fall 2015 	 	2.71		Fall 2016		2.62</a:t>
            </a:r>
          </a:p>
          <a:p>
            <a:r>
              <a:rPr lang="en-US" dirty="0" smtClean="0"/>
              <a:t>Hospitality 				Fall 2015		N/A		Fall 2016		2.86</a:t>
            </a:r>
            <a:r>
              <a:rPr lang="en-US" dirty="0"/>
              <a:t>	</a:t>
            </a:r>
            <a:r>
              <a:rPr lang="en-US" dirty="0" smtClean="0"/>
              <a:t>	</a:t>
            </a:r>
          </a:p>
          <a:p>
            <a:r>
              <a:rPr lang="en-US" dirty="0"/>
              <a:t>Engineering </a:t>
            </a:r>
            <a:r>
              <a:rPr lang="en-US" dirty="0" smtClean="0"/>
              <a:t>			Fall </a:t>
            </a:r>
            <a:r>
              <a:rPr lang="en-US" dirty="0"/>
              <a:t>2015		N/A	</a:t>
            </a:r>
            <a:r>
              <a:rPr lang="en-US" dirty="0" smtClean="0"/>
              <a:t>	</a:t>
            </a:r>
            <a:r>
              <a:rPr lang="en-US" dirty="0"/>
              <a:t>Fall 2016	</a:t>
            </a:r>
            <a:r>
              <a:rPr lang="en-US" dirty="0" smtClean="0"/>
              <a:t>	2.69</a:t>
            </a:r>
            <a:endParaRPr lang="en-US" dirty="0"/>
          </a:p>
          <a:p>
            <a:endParaRPr lang="en-US" dirty="0"/>
          </a:p>
        </p:txBody>
      </p:sp>
    </p:spTree>
    <p:extLst>
      <p:ext uri="{BB962C8B-B14F-4D97-AF65-F5344CB8AC3E}">
        <p14:creationId xmlns:p14="http://schemas.microsoft.com/office/powerpoint/2010/main" val="2591968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617" y="702156"/>
            <a:ext cx="11029616" cy="1013800"/>
          </a:xfrm>
        </p:spPr>
        <p:txBody>
          <a:bodyPr/>
          <a:lstStyle/>
          <a:p>
            <a:r>
              <a:rPr lang="en-US" dirty="0" smtClean="0"/>
              <a:t>Tech’s </a:t>
            </a:r>
            <a:r>
              <a:rPr lang="en-US" dirty="0" smtClean="0">
                <a:solidFill>
                  <a:srgbClr val="FFCC66"/>
                </a:solidFill>
              </a:rPr>
              <a:t>New</a:t>
            </a:r>
            <a:r>
              <a:rPr lang="en-US" dirty="0" smtClean="0"/>
              <a:t> living learning community model</a:t>
            </a:r>
            <a:endParaRPr lang="en-US" dirty="0"/>
          </a:p>
        </p:txBody>
      </p:sp>
      <p:sp>
        <p:nvSpPr>
          <p:cNvPr id="3" name="Content Placeholder 2"/>
          <p:cNvSpPr>
            <a:spLocks noGrp="1"/>
          </p:cNvSpPr>
          <p:nvPr>
            <p:ph idx="1"/>
          </p:nvPr>
        </p:nvSpPr>
        <p:spPr>
          <a:xfrm>
            <a:off x="581192" y="1851955"/>
            <a:ext cx="11029615" cy="5208608"/>
          </a:xfrm>
        </p:spPr>
        <p:txBody>
          <a:bodyPr>
            <a:normAutofit fontScale="62500" lnSpcReduction="20000"/>
          </a:bodyPr>
          <a:lstStyle/>
          <a:p>
            <a:pPr lvl="0"/>
            <a:r>
              <a:rPr lang="en-US" sz="2900" b="1" dirty="0"/>
              <a:t>LLC First </a:t>
            </a:r>
            <a:r>
              <a:rPr lang="en-US" sz="2900" b="1" dirty="0" smtClean="0"/>
              <a:t>Year (incoming freshmen only)</a:t>
            </a:r>
            <a:endParaRPr lang="en-US" sz="2900" dirty="0"/>
          </a:p>
          <a:p>
            <a:pPr lvl="1"/>
            <a:r>
              <a:rPr lang="en-US" sz="2900" dirty="0" smtClean="0"/>
              <a:t>14-30 residents per LLC</a:t>
            </a:r>
          </a:p>
          <a:p>
            <a:pPr lvl="1"/>
            <a:r>
              <a:rPr lang="en-US" sz="2900" dirty="0" smtClean="0"/>
              <a:t>Residents </a:t>
            </a:r>
            <a:r>
              <a:rPr lang="en-US" sz="2900" dirty="0"/>
              <a:t>must be enrolled in:</a:t>
            </a:r>
          </a:p>
          <a:p>
            <a:pPr lvl="2"/>
            <a:r>
              <a:rPr lang="en-US" sz="2900" dirty="0"/>
              <a:t>Fall </a:t>
            </a:r>
          </a:p>
          <a:p>
            <a:pPr lvl="3"/>
            <a:r>
              <a:rPr lang="en-US" sz="2900" dirty="0" smtClean="0"/>
              <a:t>LLC Related Course </a:t>
            </a:r>
            <a:endParaRPr lang="en-US" sz="2900" dirty="0"/>
          </a:p>
          <a:p>
            <a:pPr lvl="3"/>
            <a:r>
              <a:rPr lang="en-US" sz="2900" dirty="0"/>
              <a:t>Gateway </a:t>
            </a:r>
            <a:r>
              <a:rPr lang="en-US" sz="2900" dirty="0" smtClean="0"/>
              <a:t>Course*</a:t>
            </a:r>
            <a:endParaRPr lang="en-US" sz="2900" dirty="0"/>
          </a:p>
          <a:p>
            <a:pPr lvl="2"/>
            <a:r>
              <a:rPr lang="en-US" sz="2900" dirty="0"/>
              <a:t>Spring </a:t>
            </a:r>
          </a:p>
          <a:p>
            <a:pPr lvl="3"/>
            <a:r>
              <a:rPr lang="en-US" sz="2900" dirty="0" smtClean="0"/>
              <a:t>LLC </a:t>
            </a:r>
            <a:r>
              <a:rPr lang="en-US" sz="2900" dirty="0"/>
              <a:t>Related Course </a:t>
            </a:r>
          </a:p>
          <a:p>
            <a:pPr lvl="3"/>
            <a:r>
              <a:rPr lang="en-US" sz="2900" dirty="0"/>
              <a:t>Gateway </a:t>
            </a:r>
            <a:r>
              <a:rPr lang="en-US" sz="2900" dirty="0" smtClean="0"/>
              <a:t>Course*</a:t>
            </a:r>
            <a:endParaRPr lang="en-US" sz="2900" dirty="0"/>
          </a:p>
          <a:p>
            <a:pPr lvl="1"/>
            <a:r>
              <a:rPr lang="en-US" sz="2900" dirty="0"/>
              <a:t>Exclusive Program Opportunity </a:t>
            </a:r>
          </a:p>
          <a:p>
            <a:pPr lvl="2"/>
            <a:r>
              <a:rPr lang="en-US" sz="2900" dirty="0" smtClean="0"/>
              <a:t>Alternative </a:t>
            </a:r>
            <a:r>
              <a:rPr lang="en-US" sz="2900" dirty="0"/>
              <a:t>Spring Break*</a:t>
            </a:r>
          </a:p>
          <a:p>
            <a:pPr lvl="2"/>
            <a:r>
              <a:rPr lang="en-US" sz="2900" dirty="0" smtClean="0"/>
              <a:t>Summer </a:t>
            </a:r>
            <a:r>
              <a:rPr lang="en-US" sz="2900" dirty="0"/>
              <a:t>Study Abroad</a:t>
            </a:r>
            <a:r>
              <a:rPr lang="en-US" sz="2900" dirty="0" smtClean="0"/>
              <a:t>*</a:t>
            </a:r>
          </a:p>
          <a:p>
            <a:pPr lvl="2"/>
            <a:r>
              <a:rPr lang="en-US" sz="2900" dirty="0" smtClean="0"/>
              <a:t>LLC Specific Internship*</a:t>
            </a:r>
          </a:p>
          <a:p>
            <a:pPr marL="36000" indent="0">
              <a:buNone/>
            </a:pPr>
            <a:r>
              <a:rPr lang="en-US" sz="2900" dirty="0" smtClean="0"/>
              <a:t>*Recommendations – not required </a:t>
            </a:r>
            <a:endParaRPr lang="en-US" sz="2900" dirty="0"/>
          </a:p>
          <a:p>
            <a:endParaRPr lang="en-US" b="1" dirty="0"/>
          </a:p>
        </p:txBody>
      </p:sp>
    </p:spTree>
    <p:extLst>
      <p:ext uri="{BB962C8B-B14F-4D97-AF65-F5344CB8AC3E}">
        <p14:creationId xmlns:p14="http://schemas.microsoft.com/office/powerpoint/2010/main" val="1214829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61" y="613970"/>
            <a:ext cx="11029616" cy="456349"/>
          </a:xfrm>
        </p:spPr>
        <p:txBody>
          <a:bodyPr>
            <a:normAutofit fontScale="90000"/>
          </a:bodyPr>
          <a:lstStyle/>
          <a:p>
            <a:pPr algn="ctr"/>
            <a:r>
              <a:rPr lang="en-US" dirty="0" smtClean="0">
                <a:solidFill>
                  <a:srgbClr val="FFC000"/>
                </a:solidFill>
              </a:rPr>
              <a:t>NEW LLC </a:t>
            </a:r>
            <a:r>
              <a:rPr lang="en-US" dirty="0" smtClean="0"/>
              <a:t>Opportunities</a:t>
            </a:r>
            <a:endParaRPr lang="en-US" dirty="0"/>
          </a:p>
        </p:txBody>
      </p:sp>
      <p:sp>
        <p:nvSpPr>
          <p:cNvPr id="3" name="Content Placeholder 2"/>
          <p:cNvSpPr>
            <a:spLocks noGrp="1"/>
          </p:cNvSpPr>
          <p:nvPr>
            <p:ph sz="half" idx="1"/>
          </p:nvPr>
        </p:nvSpPr>
        <p:spPr>
          <a:xfrm>
            <a:off x="465447" y="2032566"/>
            <a:ext cx="5422390" cy="3633047"/>
          </a:xfrm>
        </p:spPr>
        <p:txBody>
          <a:bodyPr>
            <a:normAutofit lnSpcReduction="10000"/>
          </a:bodyPr>
          <a:lstStyle/>
          <a:p>
            <a:r>
              <a:rPr lang="en-US" dirty="0" smtClean="0"/>
              <a:t>College of Engineering &amp; Applied Science </a:t>
            </a:r>
          </a:p>
          <a:p>
            <a:pPr lvl="1"/>
            <a:r>
              <a:rPr lang="en-US" dirty="0" smtClean="0"/>
              <a:t>Computer Science	47</a:t>
            </a:r>
          </a:p>
          <a:p>
            <a:pPr lvl="1"/>
            <a:r>
              <a:rPr lang="en-US" dirty="0" smtClean="0"/>
              <a:t>Pre Vet	27</a:t>
            </a:r>
          </a:p>
          <a:p>
            <a:pPr lvl="2"/>
            <a:r>
              <a:rPr lang="en-US" dirty="0" smtClean="0"/>
              <a:t>*Highest </a:t>
            </a:r>
            <a:r>
              <a:rPr lang="en-US" dirty="0" err="1" smtClean="0"/>
              <a:t>Agri</a:t>
            </a:r>
            <a:r>
              <a:rPr lang="en-US" dirty="0" smtClean="0"/>
              <a:t> Bus / </a:t>
            </a:r>
            <a:r>
              <a:rPr lang="en-US" dirty="0" err="1" smtClean="0"/>
              <a:t>Mech</a:t>
            </a:r>
            <a:r>
              <a:rPr lang="en-US" dirty="0" smtClean="0"/>
              <a:t> </a:t>
            </a:r>
            <a:r>
              <a:rPr lang="en-US" dirty="0" err="1" smtClean="0"/>
              <a:t>Eng</a:t>
            </a:r>
            <a:endParaRPr lang="en-US" dirty="0"/>
          </a:p>
          <a:p>
            <a:r>
              <a:rPr lang="en-US" dirty="0" smtClean="0"/>
              <a:t>College of Arts &amp; Humanities </a:t>
            </a:r>
          </a:p>
          <a:p>
            <a:pPr lvl="1"/>
            <a:r>
              <a:rPr lang="en-US" dirty="0" smtClean="0"/>
              <a:t>Game &amp; Interactive Media Design 	36</a:t>
            </a:r>
          </a:p>
          <a:p>
            <a:pPr lvl="1"/>
            <a:r>
              <a:rPr lang="en-US" dirty="0" smtClean="0"/>
              <a:t>Psychology 	64</a:t>
            </a:r>
          </a:p>
          <a:p>
            <a:r>
              <a:rPr lang="en-US" dirty="0" smtClean="0"/>
              <a:t>College of Business</a:t>
            </a:r>
          </a:p>
          <a:p>
            <a:pPr lvl="1"/>
            <a:r>
              <a:rPr lang="en-US" dirty="0" smtClean="0"/>
              <a:t>Management &amp; Marketing		52</a:t>
            </a:r>
          </a:p>
          <a:p>
            <a:pPr lvl="1"/>
            <a:r>
              <a:rPr lang="en-US" dirty="0" smtClean="0"/>
              <a:t>Accounting 	31</a:t>
            </a:r>
            <a:endParaRPr lang="en-US" dirty="0"/>
          </a:p>
        </p:txBody>
      </p:sp>
      <p:sp>
        <p:nvSpPr>
          <p:cNvPr id="4" name="Content Placeholder 3"/>
          <p:cNvSpPr>
            <a:spLocks noGrp="1"/>
          </p:cNvSpPr>
          <p:nvPr>
            <p:ph sz="half" idx="2"/>
          </p:nvPr>
        </p:nvSpPr>
        <p:spPr>
          <a:xfrm>
            <a:off x="6084427" y="1912450"/>
            <a:ext cx="5422392" cy="3633047"/>
          </a:xfrm>
        </p:spPr>
        <p:txBody>
          <a:bodyPr>
            <a:normAutofit lnSpcReduction="10000"/>
          </a:bodyPr>
          <a:lstStyle/>
          <a:p>
            <a:r>
              <a:rPr lang="en-US" dirty="0" smtClean="0"/>
              <a:t>College of Education</a:t>
            </a:r>
          </a:p>
          <a:p>
            <a:pPr lvl="1"/>
            <a:r>
              <a:rPr lang="en-US" dirty="0" smtClean="0"/>
              <a:t>Elementary Education	51</a:t>
            </a:r>
          </a:p>
          <a:p>
            <a:pPr lvl="1"/>
            <a:r>
              <a:rPr lang="en-US" dirty="0" smtClean="0"/>
              <a:t>Health Physical Education Teacher Licensure 	42</a:t>
            </a:r>
          </a:p>
          <a:p>
            <a:r>
              <a:rPr lang="en-US" dirty="0" smtClean="0"/>
              <a:t>College of Natural &amp; Health Sciences </a:t>
            </a:r>
          </a:p>
          <a:p>
            <a:pPr lvl="1"/>
            <a:r>
              <a:rPr lang="en-US" dirty="0" smtClean="0"/>
              <a:t>Nursing		170</a:t>
            </a:r>
          </a:p>
          <a:p>
            <a:pPr lvl="1"/>
            <a:r>
              <a:rPr lang="en-US" dirty="0" smtClean="0"/>
              <a:t>Biomedical Biology	74</a:t>
            </a:r>
          </a:p>
          <a:p>
            <a:r>
              <a:rPr lang="en-US" dirty="0" smtClean="0"/>
              <a:t>Undeclared</a:t>
            </a:r>
          </a:p>
          <a:p>
            <a:pPr lvl="1"/>
            <a:r>
              <a:rPr lang="en-US" dirty="0" smtClean="0"/>
              <a:t>Undeclared 	216</a:t>
            </a:r>
            <a:endParaRPr lang="en-US" dirty="0"/>
          </a:p>
        </p:txBody>
      </p:sp>
      <p:sp>
        <p:nvSpPr>
          <p:cNvPr id="5" name="TextBox 4"/>
          <p:cNvSpPr txBox="1"/>
          <p:nvPr/>
        </p:nvSpPr>
        <p:spPr>
          <a:xfrm>
            <a:off x="1317066" y="1168219"/>
            <a:ext cx="8956346" cy="646331"/>
          </a:xfrm>
          <a:prstGeom prst="rect">
            <a:avLst/>
          </a:prstGeom>
          <a:noFill/>
          <a:ln>
            <a:noFill/>
          </a:ln>
        </p:spPr>
        <p:txBody>
          <a:bodyPr wrap="square" rtlCol="0">
            <a:prstTxWarp prst="textTriangleInverted">
              <a:avLst>
                <a:gd name="adj" fmla="val 84026"/>
              </a:avLst>
            </a:prstTxWarp>
            <a:spAutoFit/>
          </a:bodyPr>
          <a:lstStyle/>
          <a:p>
            <a:pPr algn="ctr"/>
            <a:r>
              <a:rPr lang="en-US" dirty="0" smtClean="0">
                <a:solidFill>
                  <a:srgbClr val="FFC000"/>
                </a:solidFill>
              </a:rPr>
              <a:t>Imagine the possibilities of your college leading your students through one of these majors in clusters that live and learn together! </a:t>
            </a:r>
            <a:endParaRPr lang="en-US" dirty="0">
              <a:solidFill>
                <a:srgbClr val="FFC000"/>
              </a:solidFill>
            </a:endParaRPr>
          </a:p>
        </p:txBody>
      </p:sp>
      <p:sp>
        <p:nvSpPr>
          <p:cNvPr id="6" name="Rectangle 5"/>
          <p:cNvSpPr/>
          <p:nvPr/>
        </p:nvSpPr>
        <p:spPr>
          <a:xfrm>
            <a:off x="3404211" y="6258528"/>
            <a:ext cx="5391412" cy="369332"/>
          </a:xfrm>
          <a:prstGeom prst="rect">
            <a:avLst/>
          </a:prstGeom>
        </p:spPr>
        <p:txBody>
          <a:bodyPr wrap="none">
            <a:spAutoFit/>
          </a:bodyPr>
          <a:lstStyle/>
          <a:p>
            <a:r>
              <a:rPr lang="en-US" dirty="0" smtClean="0"/>
              <a:t>*Numbers based on Fall 2017 incoming freshmen class</a:t>
            </a:r>
            <a:endParaRPr lang="en-US" dirty="0"/>
          </a:p>
        </p:txBody>
      </p:sp>
    </p:spTree>
    <p:extLst>
      <p:ext uri="{BB962C8B-B14F-4D97-AF65-F5344CB8AC3E}">
        <p14:creationId xmlns:p14="http://schemas.microsoft.com/office/powerpoint/2010/main" val="350346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581192" y="1805651"/>
            <a:ext cx="11029615" cy="4699321"/>
          </a:xfrm>
        </p:spPr>
        <p:txBody>
          <a:bodyPr>
            <a:normAutofit/>
          </a:bodyPr>
          <a:lstStyle/>
          <a:p>
            <a:r>
              <a:rPr lang="en-US" sz="1600" dirty="0" smtClean="0"/>
              <a:t>Complete </a:t>
            </a:r>
            <a:r>
              <a:rPr lang="en-US" sz="1600" dirty="0" smtClean="0">
                <a:solidFill>
                  <a:srgbClr val="FFC000"/>
                </a:solidFill>
                <a:effectLst>
                  <a:outerShdw blurRad="38100" dist="38100" dir="2700000" algn="tl">
                    <a:srgbClr val="000000">
                      <a:alpha val="43137"/>
                    </a:srgbClr>
                  </a:outerShdw>
                </a:effectLst>
              </a:rPr>
              <a:t>NEW Living Learning Community </a:t>
            </a:r>
            <a:r>
              <a:rPr lang="en-US" sz="1600" dirty="0" smtClean="0"/>
              <a:t>application</a:t>
            </a:r>
          </a:p>
          <a:p>
            <a:pPr marL="576000" lvl="2"/>
            <a:r>
              <a:rPr lang="en-US" sz="1600" dirty="0"/>
              <a:t>Faculty must apply annually </a:t>
            </a:r>
            <a:endParaRPr lang="en-US" sz="1600" dirty="0" smtClean="0"/>
          </a:p>
          <a:p>
            <a:pPr marL="576000" lvl="2"/>
            <a:r>
              <a:rPr lang="en-US" sz="1600" dirty="0" smtClean="0"/>
              <a:t>Application is available today on the Residence Life webpage: </a:t>
            </a:r>
            <a:r>
              <a:rPr lang="en-US" sz="1600" dirty="0">
                <a:hlinkClick r:id="rId3"/>
              </a:rPr>
              <a:t>https://</a:t>
            </a:r>
            <a:r>
              <a:rPr lang="en-US" sz="1600" dirty="0" smtClean="0">
                <a:hlinkClick r:id="rId3"/>
              </a:rPr>
              <a:t>www.atu.edu/reslife/forms.php</a:t>
            </a:r>
            <a:endParaRPr lang="en-US" sz="1600" dirty="0" smtClean="0"/>
          </a:p>
          <a:p>
            <a:pPr marL="918000" lvl="3"/>
            <a:r>
              <a:rPr lang="en-US" sz="1600" dirty="0" smtClean="0"/>
              <a:t>Application is due December 15</a:t>
            </a:r>
            <a:r>
              <a:rPr lang="en-US" sz="1600" baseline="30000" dirty="0" smtClean="0"/>
              <a:t>th</a:t>
            </a:r>
            <a:r>
              <a:rPr lang="en-US" sz="1600" dirty="0" smtClean="0"/>
              <a:t> 2017 </a:t>
            </a:r>
          </a:p>
          <a:p>
            <a:pPr marL="918000" lvl="3"/>
            <a:r>
              <a:rPr lang="en-US" sz="1600" dirty="0" smtClean="0"/>
              <a:t>Decisions will be sent via email by January 16</a:t>
            </a:r>
            <a:r>
              <a:rPr lang="en-US" sz="1600" baseline="30000" dirty="0" smtClean="0"/>
              <a:t>th</a:t>
            </a:r>
            <a:r>
              <a:rPr lang="en-US" sz="1600" dirty="0" smtClean="0"/>
              <a:t> 2018</a:t>
            </a:r>
          </a:p>
          <a:p>
            <a:pPr marL="918000" lvl="3"/>
            <a:r>
              <a:rPr lang="en-US" sz="1600" dirty="0" smtClean="0"/>
              <a:t>Marketing correspondence will go out January 2018</a:t>
            </a:r>
          </a:p>
          <a:p>
            <a:pPr marL="918000" lvl="3"/>
            <a:r>
              <a:rPr lang="en-US" sz="1600" dirty="0" smtClean="0"/>
              <a:t>Residents sign up for LLC February 2018</a:t>
            </a:r>
          </a:p>
          <a:p>
            <a:pPr marL="918000" lvl="3"/>
            <a:r>
              <a:rPr lang="en-US" sz="1600" dirty="0" smtClean="0"/>
              <a:t>Faculty / Partnership Training March 2018</a:t>
            </a:r>
          </a:p>
          <a:p>
            <a:pPr marL="918000" lvl="3"/>
            <a:r>
              <a:rPr lang="en-US" sz="1600" dirty="0" smtClean="0"/>
              <a:t>Program planning meetings will begin March 2018</a:t>
            </a:r>
          </a:p>
          <a:p>
            <a:pPr marL="576000" lvl="2"/>
            <a:r>
              <a:rPr lang="en-US" sz="1600" dirty="0" smtClean="0"/>
              <a:t>LLC evaluations will be considered by the LLC committee in the renewal process (starting next year)</a:t>
            </a:r>
            <a:endParaRPr lang="en-US" sz="1600" dirty="0"/>
          </a:p>
        </p:txBody>
      </p:sp>
    </p:spTree>
    <p:extLst>
      <p:ext uri="{BB962C8B-B14F-4D97-AF65-F5344CB8AC3E}">
        <p14:creationId xmlns:p14="http://schemas.microsoft.com/office/powerpoint/2010/main" val="2455424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Faculty / Staff Commitment</a:t>
            </a:r>
          </a:p>
          <a:p>
            <a:pPr lvl="1"/>
            <a:r>
              <a:rPr lang="en-US" dirty="0" smtClean="0"/>
              <a:t>Faculty/Staff Coordinator responsible for meeting monthly with Residence Life Staff </a:t>
            </a:r>
          </a:p>
          <a:p>
            <a:pPr lvl="1"/>
            <a:r>
              <a:rPr lang="en-US" dirty="0"/>
              <a:t>Faculty/Staff </a:t>
            </a:r>
            <a:r>
              <a:rPr lang="en-US" dirty="0" smtClean="0"/>
              <a:t>responsible for recruiting students to live in LLC</a:t>
            </a:r>
          </a:p>
          <a:p>
            <a:pPr lvl="1"/>
            <a:r>
              <a:rPr lang="en-US" dirty="0"/>
              <a:t>Faculty/Staff </a:t>
            </a:r>
            <a:r>
              <a:rPr lang="en-US" dirty="0" smtClean="0"/>
              <a:t>will oversee/instruct course(s) connected to LLC </a:t>
            </a:r>
          </a:p>
          <a:p>
            <a:pPr lvl="1"/>
            <a:r>
              <a:rPr lang="en-US" dirty="0"/>
              <a:t>Faculty/Staff </a:t>
            </a:r>
            <a:r>
              <a:rPr lang="en-US" dirty="0" smtClean="0"/>
              <a:t>will collaborate with Department of Residence Life to develop programmatic curriculum that correlates with classroom experience </a:t>
            </a:r>
            <a:endParaRPr lang="en-US" dirty="0"/>
          </a:p>
          <a:p>
            <a:r>
              <a:rPr lang="en-US" dirty="0" smtClean="0"/>
              <a:t>Faculty / Staff Benefits</a:t>
            </a:r>
          </a:p>
          <a:p>
            <a:pPr lvl="1"/>
            <a:r>
              <a:rPr lang="en-US" dirty="0" smtClean="0"/>
              <a:t>Research, presentation, and publication opportunities </a:t>
            </a:r>
          </a:p>
          <a:p>
            <a:pPr lvl="1"/>
            <a:r>
              <a:rPr lang="en-US" dirty="0" smtClean="0"/>
              <a:t>Representation for your college</a:t>
            </a:r>
          </a:p>
          <a:p>
            <a:pPr lvl="1"/>
            <a:r>
              <a:rPr lang="en-US" dirty="0" smtClean="0"/>
              <a:t>Great addition to academic portfolio </a:t>
            </a:r>
          </a:p>
          <a:p>
            <a:pPr lvl="1"/>
            <a:r>
              <a:rPr lang="en-US" dirty="0" smtClean="0"/>
              <a:t>Help students increase GPAs and graduate </a:t>
            </a:r>
          </a:p>
        </p:txBody>
      </p:sp>
    </p:spTree>
    <p:extLst>
      <p:ext uri="{BB962C8B-B14F-4D97-AF65-F5344CB8AC3E}">
        <p14:creationId xmlns:p14="http://schemas.microsoft.com/office/powerpoint/2010/main" val="23494469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t>
            </a:r>
            <a:endParaRPr lang="en-US" dirty="0"/>
          </a:p>
        </p:txBody>
      </p:sp>
      <p:sp>
        <p:nvSpPr>
          <p:cNvPr id="3" name="Content Placeholder 2"/>
          <p:cNvSpPr>
            <a:spLocks noGrp="1"/>
          </p:cNvSpPr>
          <p:nvPr>
            <p:ph idx="1"/>
          </p:nvPr>
        </p:nvSpPr>
        <p:spPr/>
        <p:txBody>
          <a:bodyPr>
            <a:normAutofit lnSpcReduction="10000"/>
          </a:bodyPr>
          <a:lstStyle/>
          <a:p>
            <a:r>
              <a:rPr lang="en-US" dirty="0" smtClean="0"/>
              <a:t>Residence Life Commitment </a:t>
            </a:r>
          </a:p>
          <a:p>
            <a:pPr lvl="1"/>
            <a:r>
              <a:rPr lang="en-US" dirty="0" smtClean="0"/>
              <a:t>Provide website and printed marketing </a:t>
            </a:r>
          </a:p>
          <a:p>
            <a:pPr lvl="1"/>
            <a:r>
              <a:rPr lang="en-US" dirty="0" smtClean="0"/>
              <a:t>Identify and provide space for residents</a:t>
            </a:r>
          </a:p>
          <a:p>
            <a:pPr lvl="1"/>
            <a:r>
              <a:rPr lang="en-US" dirty="0" smtClean="0"/>
              <a:t>Supplemental programming funds for residents</a:t>
            </a:r>
          </a:p>
          <a:p>
            <a:pPr lvl="1"/>
            <a:r>
              <a:rPr lang="en-US" dirty="0" smtClean="0"/>
              <a:t>Live in staff support</a:t>
            </a:r>
          </a:p>
          <a:p>
            <a:pPr lvl="1"/>
            <a:r>
              <a:rPr lang="en-US" dirty="0" smtClean="0"/>
              <a:t>Assist with developing </a:t>
            </a:r>
            <a:r>
              <a:rPr lang="en-US" dirty="0"/>
              <a:t>programmatic curriculum that correlates with classroom </a:t>
            </a:r>
            <a:r>
              <a:rPr lang="en-US" dirty="0" smtClean="0"/>
              <a:t>experience</a:t>
            </a:r>
          </a:p>
          <a:p>
            <a:r>
              <a:rPr lang="en-US" dirty="0" smtClean="0"/>
              <a:t>Residence Life Benefits 	</a:t>
            </a:r>
          </a:p>
          <a:p>
            <a:pPr lvl="1"/>
            <a:r>
              <a:rPr lang="en-US" dirty="0" smtClean="0"/>
              <a:t>Increase student GPAs</a:t>
            </a:r>
          </a:p>
          <a:p>
            <a:pPr lvl="1"/>
            <a:r>
              <a:rPr lang="en-US" dirty="0" smtClean="0"/>
              <a:t>Increase residential and campus retention </a:t>
            </a:r>
          </a:p>
          <a:p>
            <a:pPr lvl="1"/>
            <a:r>
              <a:rPr lang="en-US" dirty="0" smtClean="0"/>
              <a:t>Enhance connections with Academic Affairs </a:t>
            </a:r>
            <a:endParaRPr lang="en-US" dirty="0"/>
          </a:p>
          <a:p>
            <a:pPr lvl="1"/>
            <a:endParaRPr lang="en-US" dirty="0"/>
          </a:p>
        </p:txBody>
      </p:sp>
    </p:spTree>
    <p:extLst>
      <p:ext uri="{BB962C8B-B14F-4D97-AF65-F5344CB8AC3E}">
        <p14:creationId xmlns:p14="http://schemas.microsoft.com/office/powerpoint/2010/main" val="8330756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a:t>Astin</a:t>
            </a:r>
            <a:r>
              <a:rPr lang="en-US" dirty="0"/>
              <a:t>, A. W. (1993). What matters in college? Four critical years revisited. San Francisco: </a:t>
            </a:r>
            <a:r>
              <a:rPr lang="en-US" dirty="0" err="1"/>
              <a:t>Jossey</a:t>
            </a:r>
            <a:r>
              <a:rPr lang="en-US" dirty="0"/>
              <a:t> Bass.</a:t>
            </a:r>
          </a:p>
          <a:p>
            <a:r>
              <a:rPr lang="en-US" dirty="0" smtClean="0"/>
              <a:t>Beckett</a:t>
            </a:r>
            <a:r>
              <a:rPr lang="en-US" dirty="0"/>
              <a:t>, A., </a:t>
            </a:r>
            <a:r>
              <a:rPr lang="en-US" dirty="0" smtClean="0"/>
              <a:t>Brower, A., </a:t>
            </a:r>
            <a:r>
              <a:rPr lang="en-US" dirty="0" err="1" smtClean="0"/>
              <a:t>Hobgood</a:t>
            </a:r>
            <a:r>
              <a:rPr lang="en-US" dirty="0" smtClean="0"/>
              <a:t>, K., </a:t>
            </a:r>
            <a:r>
              <a:rPr lang="en-US" dirty="0" err="1" smtClean="0"/>
              <a:t>Inkelas</a:t>
            </a:r>
            <a:r>
              <a:rPr lang="en-US" dirty="0" smtClean="0"/>
              <a:t>, K., &amp; </a:t>
            </a:r>
            <a:r>
              <a:rPr lang="en-US" dirty="0" err="1" smtClean="0"/>
              <a:t>Seyforth</a:t>
            </a:r>
            <a:r>
              <a:rPr lang="en-US" dirty="0" smtClean="0"/>
              <a:t>, S. Designing effective living learning </a:t>
            </a:r>
            <a:r>
              <a:rPr lang="en-US" dirty="0"/>
              <a:t>c</a:t>
            </a:r>
            <a:r>
              <a:rPr lang="en-US" dirty="0" smtClean="0"/>
              <a:t>ommunities. The National Study of Living Learning Programs. </a:t>
            </a:r>
            <a:r>
              <a:rPr lang="en-US" dirty="0"/>
              <a:t>Retrieved from </a:t>
            </a:r>
            <a:r>
              <a:rPr lang="en-US" dirty="0">
                <a:hlinkClick r:id="rId3"/>
              </a:rPr>
              <a:t>https://</a:t>
            </a:r>
            <a:r>
              <a:rPr lang="en-US" dirty="0" smtClean="0">
                <a:hlinkClick r:id="rId3"/>
              </a:rPr>
              <a:t>www.uwstout.edu/learncomm/upload/oct6effectivellcs.pdf</a:t>
            </a:r>
            <a:endParaRPr lang="en-US" dirty="0" smtClean="0"/>
          </a:p>
          <a:p>
            <a:r>
              <a:rPr lang="en-US" dirty="0" smtClean="0"/>
              <a:t>Brower, A. (2008).  More like a home than an hotel: the impact of living-learning programs on college high-risk drinking. The Journal of College and University Student Housing, 35, 38. </a:t>
            </a:r>
            <a:r>
              <a:rPr lang="en-US" dirty="0"/>
              <a:t>Retrieved from </a:t>
            </a:r>
            <a:r>
              <a:rPr lang="en-US" dirty="0">
                <a:hlinkClick r:id="rId4"/>
              </a:rPr>
              <a:t>https://</a:t>
            </a:r>
            <a:r>
              <a:rPr lang="en-US" dirty="0" smtClean="0">
                <a:hlinkClick r:id="rId4"/>
              </a:rPr>
              <a:t>www.uwstout.edu/learncomm/upload/oct6effectivellcshandout.pdf</a:t>
            </a:r>
            <a:r>
              <a:rPr lang="en-US" dirty="0" smtClean="0"/>
              <a:t> </a:t>
            </a:r>
          </a:p>
          <a:p>
            <a:r>
              <a:rPr lang="en-US" dirty="0" smtClean="0"/>
              <a:t>Brower, A. &amp; </a:t>
            </a:r>
            <a:r>
              <a:rPr lang="en-US" dirty="0" err="1" smtClean="0"/>
              <a:t>Inkelas</a:t>
            </a:r>
            <a:r>
              <a:rPr lang="en-US" dirty="0" smtClean="0"/>
              <a:t>, K.. (2010). Living learning programs: one high impact educational practice we now know A lot about. Association of America Colleges &amp; Universities: Liberal Education, 92. Retrieved </a:t>
            </a:r>
            <a:r>
              <a:rPr lang="en-US" dirty="0"/>
              <a:t>from </a:t>
            </a:r>
            <a:r>
              <a:rPr lang="en-US" dirty="0">
                <a:hlinkClick r:id="rId5"/>
              </a:rPr>
              <a:t>https://</a:t>
            </a:r>
            <a:r>
              <a:rPr lang="en-US" dirty="0" smtClean="0">
                <a:hlinkClick r:id="rId5"/>
              </a:rPr>
              <a:t>www.aacu.org/publications-research/periodicals/living-learning-programs-one-high-impact-educational-practice-we</a:t>
            </a:r>
            <a:endParaRPr lang="en-US" dirty="0" smtClean="0"/>
          </a:p>
          <a:p>
            <a:r>
              <a:rPr lang="en-US" dirty="0" smtClean="0"/>
              <a:t>Griffith, S., </a:t>
            </a:r>
            <a:r>
              <a:rPr lang="en-US" dirty="0" err="1" smtClean="0"/>
              <a:t>Ning</a:t>
            </a:r>
            <a:r>
              <a:rPr lang="en-US" dirty="0" smtClean="0"/>
              <a:t>, B., &amp; Wang, S. (2010). The impact of living learning community participation on 1</a:t>
            </a:r>
            <a:r>
              <a:rPr lang="en-US" baseline="30000" dirty="0" smtClean="0"/>
              <a:t>st</a:t>
            </a:r>
            <a:r>
              <a:rPr lang="en-US" dirty="0" smtClean="0"/>
              <a:t> year students’ </a:t>
            </a:r>
            <a:r>
              <a:rPr lang="en-US" dirty="0" err="1" smtClean="0"/>
              <a:t>gpa</a:t>
            </a:r>
            <a:r>
              <a:rPr lang="en-US" dirty="0" smtClean="0"/>
              <a:t>, retention, and engagement. </a:t>
            </a:r>
            <a:r>
              <a:rPr lang="en-US" dirty="0"/>
              <a:t>Retrieved from </a:t>
            </a:r>
            <a:r>
              <a:rPr lang="en-US" dirty="0">
                <a:hlinkClick r:id="rId6"/>
              </a:rPr>
              <a:t>https://</a:t>
            </a:r>
            <a:r>
              <a:rPr lang="en-US" dirty="0" smtClean="0">
                <a:hlinkClick r:id="rId6"/>
              </a:rPr>
              <a:t>cerpp.usc.edu/files/2013/11/Wang_Griffith_andNingAIRPresentation2010.pdf</a:t>
            </a:r>
            <a:endParaRPr lang="en-US" dirty="0" smtClean="0"/>
          </a:p>
          <a:p>
            <a:r>
              <a:rPr lang="en-US" dirty="0" err="1" smtClean="0"/>
              <a:t>Nanna</a:t>
            </a:r>
            <a:r>
              <a:rPr lang="en-US" dirty="0"/>
              <a:t>, </a:t>
            </a:r>
            <a:r>
              <a:rPr lang="en-US" dirty="0" smtClean="0"/>
              <a:t>E., Skillman</a:t>
            </a:r>
            <a:r>
              <a:rPr lang="en-US" dirty="0"/>
              <a:t>, </a:t>
            </a:r>
            <a:r>
              <a:rPr lang="en-US" dirty="0" smtClean="0"/>
              <a:t>L., &amp; </a:t>
            </a:r>
            <a:r>
              <a:rPr lang="en-US" dirty="0" err="1" smtClean="0"/>
              <a:t>Zgela</a:t>
            </a:r>
            <a:r>
              <a:rPr lang="en-US" dirty="0" smtClean="0"/>
              <a:t>, A. </a:t>
            </a:r>
            <a:r>
              <a:rPr lang="en-US" dirty="0"/>
              <a:t>(2011). </a:t>
            </a:r>
            <a:r>
              <a:rPr lang="en-US" dirty="0" smtClean="0"/>
              <a:t>Living-learning community best practices: A collaboration between academic and student affairs [PDF document]. Retrieved </a:t>
            </a:r>
            <a:r>
              <a:rPr lang="en-US" dirty="0"/>
              <a:t>from </a:t>
            </a:r>
            <a:r>
              <a:rPr lang="en-US" dirty="0">
                <a:hlinkClick r:id="rId7"/>
              </a:rPr>
              <a:t>http://</a:t>
            </a:r>
            <a:r>
              <a:rPr lang="en-US" dirty="0" smtClean="0">
                <a:hlinkClick r:id="rId7"/>
              </a:rPr>
              <a:t>naspafl.org/Resources/Documents/presentations/LLC.pdf</a:t>
            </a:r>
            <a:r>
              <a:rPr lang="en-US" dirty="0" smtClean="0"/>
              <a:t> </a:t>
            </a:r>
          </a:p>
          <a:p>
            <a:r>
              <a:rPr lang="en-US" dirty="0" err="1" smtClean="0"/>
              <a:t>Stier</a:t>
            </a:r>
            <a:r>
              <a:rPr lang="en-US" dirty="0" smtClean="0"/>
              <a:t>, M.M. (2014). The relationship between living learning communities and student success on first year and second-year student at the university of south </a:t>
            </a:r>
            <a:r>
              <a:rPr lang="en-US" dirty="0" err="1" smtClean="0"/>
              <a:t>florida</a:t>
            </a:r>
            <a:r>
              <a:rPr lang="en-US" dirty="0" smtClean="0"/>
              <a:t>. </a:t>
            </a:r>
            <a:r>
              <a:rPr lang="en-US" dirty="0"/>
              <a:t>Retrieved from </a:t>
            </a:r>
            <a:r>
              <a:rPr lang="en-US" dirty="0">
                <a:hlinkClick r:id="rId8"/>
              </a:rPr>
              <a:t>http://</a:t>
            </a:r>
            <a:r>
              <a:rPr lang="en-US" dirty="0" smtClean="0">
                <a:hlinkClick r:id="rId8"/>
              </a:rPr>
              <a:t>scholarcommons.usf.edu/cgi/viewcontent.cgi?article=6329&amp;context=etd</a:t>
            </a:r>
            <a:endParaRPr lang="en-US" dirty="0" smtClean="0"/>
          </a:p>
          <a:p>
            <a:endParaRPr lang="en-US" dirty="0" smtClean="0"/>
          </a:p>
          <a:p>
            <a:endParaRPr lang="en-US" dirty="0"/>
          </a:p>
        </p:txBody>
      </p:sp>
    </p:spTree>
    <p:extLst>
      <p:ext uri="{BB962C8B-B14F-4D97-AF65-F5344CB8AC3E}">
        <p14:creationId xmlns:p14="http://schemas.microsoft.com/office/powerpoint/2010/main" val="2735633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Living Learning Community Purpose</a:t>
            </a:r>
          </a:p>
          <a:p>
            <a:r>
              <a:rPr lang="en-US" dirty="0"/>
              <a:t>National Study of Living Learning Programs (NSSLP) Data</a:t>
            </a:r>
          </a:p>
          <a:p>
            <a:r>
              <a:rPr lang="en-US" dirty="0" smtClean="0"/>
              <a:t>Tech’s OLD LLC Model Overview </a:t>
            </a:r>
          </a:p>
          <a:p>
            <a:r>
              <a:rPr lang="en-US" dirty="0" smtClean="0"/>
              <a:t>Tech’s New </a:t>
            </a:r>
            <a:r>
              <a:rPr lang="en-US" dirty="0"/>
              <a:t>LLC </a:t>
            </a:r>
            <a:r>
              <a:rPr lang="en-US" dirty="0" smtClean="0"/>
              <a:t>Model &amp; Opportunities </a:t>
            </a:r>
            <a:endParaRPr lang="en-US" dirty="0"/>
          </a:p>
          <a:p>
            <a:r>
              <a:rPr lang="en-US" dirty="0" smtClean="0"/>
              <a:t>Next Steps</a:t>
            </a:r>
            <a:endParaRPr lang="en-US" dirty="0"/>
          </a:p>
          <a:p>
            <a:endParaRPr lang="en-US" dirty="0"/>
          </a:p>
        </p:txBody>
      </p:sp>
    </p:spTree>
    <p:extLst>
      <p:ext uri="{BB962C8B-B14F-4D97-AF65-F5344CB8AC3E}">
        <p14:creationId xmlns:p14="http://schemas.microsoft.com/office/powerpoint/2010/main" val="1011974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living learning community (LLC)?</a:t>
            </a:r>
            <a:endParaRPr lang="en-US" dirty="0"/>
          </a:p>
        </p:txBody>
      </p:sp>
      <p:sp>
        <p:nvSpPr>
          <p:cNvPr id="3" name="Content Placeholder 2"/>
          <p:cNvSpPr>
            <a:spLocks noGrp="1"/>
          </p:cNvSpPr>
          <p:nvPr>
            <p:ph idx="1"/>
          </p:nvPr>
        </p:nvSpPr>
        <p:spPr/>
        <p:txBody>
          <a:bodyPr/>
          <a:lstStyle/>
          <a:p>
            <a:r>
              <a:rPr lang="en-US" dirty="0"/>
              <a:t>Increase Academic Readiness </a:t>
            </a:r>
            <a:endParaRPr lang="en-US" dirty="0" smtClean="0"/>
          </a:p>
          <a:p>
            <a:r>
              <a:rPr lang="en-US" dirty="0" smtClean="0"/>
              <a:t>Retention </a:t>
            </a:r>
            <a:r>
              <a:rPr lang="en-US" dirty="0"/>
              <a:t>initiative </a:t>
            </a:r>
          </a:p>
          <a:p>
            <a:r>
              <a:rPr lang="en-US" dirty="0" smtClean="0"/>
              <a:t>Students take common courses and live together </a:t>
            </a:r>
          </a:p>
          <a:p>
            <a:r>
              <a:rPr lang="en-US" dirty="0" smtClean="0"/>
              <a:t>Faculty engagement</a:t>
            </a:r>
          </a:p>
          <a:p>
            <a:r>
              <a:rPr lang="en-US" dirty="0" smtClean="0"/>
              <a:t>Higher </a:t>
            </a:r>
            <a:r>
              <a:rPr lang="en-US" dirty="0"/>
              <a:t>GPAs</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883346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a:t>
            </a:r>
            <a:r>
              <a:rPr lang="en-US" dirty="0"/>
              <a:t>Study of Living Learning Programs (NSLLP):</a:t>
            </a:r>
          </a:p>
        </p:txBody>
      </p:sp>
      <p:sp>
        <p:nvSpPr>
          <p:cNvPr id="3" name="Content Placeholder 2"/>
          <p:cNvSpPr>
            <a:spLocks noGrp="1"/>
          </p:cNvSpPr>
          <p:nvPr>
            <p:ph idx="1"/>
          </p:nvPr>
        </p:nvSpPr>
        <p:spPr/>
        <p:txBody>
          <a:bodyPr/>
          <a:lstStyle/>
          <a:p>
            <a:r>
              <a:rPr lang="en-US" dirty="0" smtClean="0"/>
              <a:t>46 Institutions</a:t>
            </a:r>
          </a:p>
          <a:p>
            <a:r>
              <a:rPr lang="en-US" dirty="0" smtClean="0"/>
              <a:t>22,258 Students </a:t>
            </a:r>
          </a:p>
          <a:p>
            <a:r>
              <a:rPr lang="en-US" dirty="0" smtClean="0"/>
              <a:t>617 Living Learning Programs  </a:t>
            </a:r>
          </a:p>
          <a:p>
            <a:r>
              <a:rPr lang="en-US" dirty="0" smtClean="0"/>
              <a:t>64% included 1-3 faculty members</a:t>
            </a:r>
          </a:p>
          <a:p>
            <a:pPr lvl="1"/>
            <a:r>
              <a:rPr lang="en-US" dirty="0" smtClean="0"/>
              <a:t>Common involvement: teaching, conducting workshops, mentorship, academic advising </a:t>
            </a:r>
          </a:p>
          <a:p>
            <a:r>
              <a:rPr lang="en-US" dirty="0" smtClean="0"/>
              <a:t>85% utilized student affairs staff</a:t>
            </a:r>
          </a:p>
          <a:p>
            <a:pPr lvl="1"/>
            <a:r>
              <a:rPr lang="en-US" dirty="0" smtClean="0"/>
              <a:t>Administrative tasks, residential space, live in staff, facilitating social events</a:t>
            </a:r>
            <a:endParaRPr lang="en-US" dirty="0"/>
          </a:p>
        </p:txBody>
      </p:sp>
    </p:spTree>
    <p:extLst>
      <p:ext uri="{BB962C8B-B14F-4D97-AF65-F5344CB8AC3E}">
        <p14:creationId xmlns:p14="http://schemas.microsoft.com/office/powerpoint/2010/main" val="2480890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Study of Living Learning Programs (NSLLP</a:t>
            </a:r>
            <a:r>
              <a:rPr lang="en-US" dirty="0" smtClean="0"/>
              <a:t>):</a:t>
            </a:r>
            <a:br>
              <a:rPr lang="en-US" dirty="0" smtClean="0"/>
            </a:br>
            <a:r>
              <a:rPr lang="en-US" dirty="0" smtClean="0"/>
              <a:t>Top </a:t>
            </a:r>
            <a:r>
              <a:rPr lang="en-US" dirty="0"/>
              <a:t>5 goals of </a:t>
            </a:r>
            <a:r>
              <a:rPr lang="en-US" dirty="0" smtClean="0"/>
              <a:t>LLC programs</a:t>
            </a:r>
            <a:endParaRPr lang="en-US" dirty="0"/>
          </a:p>
        </p:txBody>
      </p:sp>
      <p:sp>
        <p:nvSpPr>
          <p:cNvPr id="3" name="Content Placeholder 2"/>
          <p:cNvSpPr>
            <a:spLocks noGrp="1"/>
          </p:cNvSpPr>
          <p:nvPr>
            <p:ph idx="1"/>
          </p:nvPr>
        </p:nvSpPr>
        <p:spPr/>
        <p:txBody>
          <a:bodyPr/>
          <a:lstStyle/>
          <a:p>
            <a:r>
              <a:rPr lang="en-US" dirty="0" smtClean="0"/>
              <a:t>TOP 5 GOALS OF LIVING LEARNING COMMUNITIES PROGRAMS: </a:t>
            </a:r>
          </a:p>
          <a:p>
            <a:pPr marL="324000" lvl="1" indent="0">
              <a:buNone/>
            </a:pPr>
            <a:r>
              <a:rPr lang="en-US" dirty="0" smtClean="0"/>
              <a:t>1</a:t>
            </a:r>
            <a:r>
              <a:rPr lang="en-US" dirty="0"/>
              <a:t>. Experiencing a smooth academic transition to college (55%) </a:t>
            </a:r>
            <a:r>
              <a:rPr lang="en-US" dirty="0" smtClean="0"/>
              <a:t>*</a:t>
            </a:r>
          </a:p>
          <a:p>
            <a:pPr marL="324000" lvl="1" indent="0">
              <a:buNone/>
            </a:pPr>
            <a:r>
              <a:rPr lang="en-US" dirty="0" smtClean="0"/>
              <a:t>2</a:t>
            </a:r>
            <a:r>
              <a:rPr lang="en-US" dirty="0"/>
              <a:t>. Feeling a sense of belonging to the institution (54</a:t>
            </a:r>
            <a:r>
              <a:rPr lang="en-US" dirty="0" smtClean="0"/>
              <a:t>%)</a:t>
            </a:r>
          </a:p>
          <a:p>
            <a:pPr marL="324000" lvl="1" indent="0">
              <a:buNone/>
            </a:pPr>
            <a:r>
              <a:rPr lang="en-US" dirty="0" smtClean="0"/>
              <a:t>3</a:t>
            </a:r>
            <a:r>
              <a:rPr lang="en-US" dirty="0"/>
              <a:t>. Demonstrating openness to views different than one’s own (52%) </a:t>
            </a:r>
            <a:endParaRPr lang="en-US" dirty="0" smtClean="0"/>
          </a:p>
          <a:p>
            <a:pPr marL="324000" lvl="1" indent="0">
              <a:buNone/>
            </a:pPr>
            <a:r>
              <a:rPr lang="en-US" dirty="0" smtClean="0"/>
              <a:t>4</a:t>
            </a:r>
            <a:r>
              <a:rPr lang="en-US" dirty="0"/>
              <a:t>. Learning about others different than one’s self (50%) </a:t>
            </a:r>
            <a:endParaRPr lang="en-US" dirty="0" smtClean="0"/>
          </a:p>
          <a:p>
            <a:pPr marL="324000" lvl="1" indent="0">
              <a:buNone/>
            </a:pPr>
            <a:r>
              <a:rPr lang="en-US" dirty="0" smtClean="0"/>
              <a:t>5</a:t>
            </a:r>
            <a:r>
              <a:rPr lang="en-US" dirty="0"/>
              <a:t>. Experiencing a smooth social transition to college (50</a:t>
            </a:r>
            <a:r>
              <a:rPr lang="en-US" dirty="0" smtClean="0"/>
              <a:t>%)</a:t>
            </a:r>
          </a:p>
          <a:p>
            <a:pPr marL="630000" lvl="2" indent="0">
              <a:buNone/>
            </a:pPr>
            <a:r>
              <a:rPr lang="en-US" dirty="0" smtClean="0"/>
              <a:t>*These are the percentage of L/L programs that indicated these goals were “very important”</a:t>
            </a:r>
            <a:endParaRPr lang="en-US" b="1" dirty="0"/>
          </a:p>
        </p:txBody>
      </p:sp>
    </p:spTree>
    <p:extLst>
      <p:ext uri="{BB962C8B-B14F-4D97-AF65-F5344CB8AC3E}">
        <p14:creationId xmlns:p14="http://schemas.microsoft.com/office/powerpoint/2010/main" val="288046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NSLLP Case study findings</a:t>
            </a:r>
            <a:endParaRPr lang="en-US" dirty="0"/>
          </a:p>
        </p:txBody>
      </p:sp>
      <p:sp>
        <p:nvSpPr>
          <p:cNvPr id="3" name="Content Placeholder 2"/>
          <p:cNvSpPr>
            <a:spLocks noGrp="1"/>
          </p:cNvSpPr>
          <p:nvPr>
            <p:ph idx="1"/>
          </p:nvPr>
        </p:nvSpPr>
        <p:spPr/>
        <p:txBody>
          <a:bodyPr/>
          <a:lstStyle/>
          <a:p>
            <a:r>
              <a:rPr lang="en-US" dirty="0" smtClean="0"/>
              <a:t>Academic/Student </a:t>
            </a:r>
            <a:r>
              <a:rPr lang="en-US" dirty="0"/>
              <a:t>Affairs </a:t>
            </a:r>
            <a:r>
              <a:rPr lang="en-US" dirty="0" smtClean="0"/>
              <a:t>partnerships </a:t>
            </a:r>
          </a:p>
          <a:p>
            <a:r>
              <a:rPr lang="en-US" dirty="0" smtClean="0"/>
              <a:t>Peer interaction/bonding </a:t>
            </a:r>
          </a:p>
          <a:p>
            <a:r>
              <a:rPr lang="en-US" dirty="0" smtClean="0"/>
              <a:t>Academic Coursework Integration </a:t>
            </a:r>
          </a:p>
          <a:p>
            <a:r>
              <a:rPr lang="en-US" dirty="0" smtClean="0"/>
              <a:t>First-year student impact </a:t>
            </a:r>
            <a:endParaRPr lang="en-US" dirty="0"/>
          </a:p>
        </p:txBody>
      </p:sp>
    </p:spTree>
    <p:extLst>
      <p:ext uri="{BB962C8B-B14F-4D97-AF65-F5344CB8AC3E}">
        <p14:creationId xmlns:p14="http://schemas.microsoft.com/office/powerpoint/2010/main" val="2857454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NSLLP Co-curricular activities offered </a:t>
            </a:r>
            <a:endParaRPr lang="en-US" dirty="0"/>
          </a:p>
        </p:txBody>
      </p:sp>
      <p:pic>
        <p:nvPicPr>
          <p:cNvPr id="4" name="Content Placeholder 3"/>
          <p:cNvPicPr>
            <a:picLocks noGrp="1" noChangeAspect="1"/>
          </p:cNvPicPr>
          <p:nvPr>
            <p:ph idx="1"/>
          </p:nvPr>
        </p:nvPicPr>
        <p:blipFill rotWithShape="1">
          <a:blip r:embed="rId3"/>
          <a:srcRect l="22560" t="32508" r="22239" b="25403"/>
          <a:stretch/>
        </p:blipFill>
        <p:spPr>
          <a:xfrm>
            <a:off x="1542991" y="2251129"/>
            <a:ext cx="9106017" cy="3787531"/>
          </a:xfrm>
          <a:prstGeom prst="rect">
            <a:avLst/>
          </a:prstGeom>
        </p:spPr>
      </p:pic>
    </p:spTree>
    <p:extLst>
      <p:ext uri="{BB962C8B-B14F-4D97-AF65-F5344CB8AC3E}">
        <p14:creationId xmlns:p14="http://schemas.microsoft.com/office/powerpoint/2010/main" val="2577147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Study of Living Learning Programs themes</a:t>
            </a:r>
            <a:endParaRPr lang="en-US" dirty="0"/>
          </a:p>
        </p:txBody>
      </p:sp>
      <p:sp>
        <p:nvSpPr>
          <p:cNvPr id="3" name="Content Placeholder 2"/>
          <p:cNvSpPr>
            <a:spLocks noGrp="1"/>
          </p:cNvSpPr>
          <p:nvPr>
            <p:ph sz="half" idx="1"/>
          </p:nvPr>
        </p:nvSpPr>
        <p:spPr/>
        <p:txBody>
          <a:bodyPr>
            <a:normAutofit/>
          </a:bodyPr>
          <a:lstStyle/>
          <a:p>
            <a:r>
              <a:rPr lang="en-US" dirty="0" smtClean="0"/>
              <a:t>Civic </a:t>
            </a:r>
            <a:r>
              <a:rPr lang="en-US" dirty="0"/>
              <a:t>&amp; Social Leadership </a:t>
            </a:r>
            <a:endParaRPr lang="en-US" dirty="0" smtClean="0"/>
          </a:p>
          <a:p>
            <a:r>
              <a:rPr lang="en-US" dirty="0" smtClean="0"/>
              <a:t>Disciplinary </a:t>
            </a:r>
          </a:p>
          <a:p>
            <a:r>
              <a:rPr lang="en-US" dirty="0" smtClean="0"/>
              <a:t>Fine </a:t>
            </a:r>
            <a:r>
              <a:rPr lang="en-US" dirty="0"/>
              <a:t>&amp; Creative Arts </a:t>
            </a:r>
            <a:endParaRPr lang="en-US" dirty="0" smtClean="0"/>
          </a:p>
          <a:p>
            <a:r>
              <a:rPr lang="en-US" dirty="0" smtClean="0"/>
              <a:t>General </a:t>
            </a:r>
            <a:r>
              <a:rPr lang="en-US" dirty="0"/>
              <a:t>Academic </a:t>
            </a:r>
          </a:p>
          <a:p>
            <a:r>
              <a:rPr lang="en-US" dirty="0" smtClean="0"/>
              <a:t>Residential </a:t>
            </a:r>
            <a:r>
              <a:rPr lang="en-US" dirty="0"/>
              <a:t>College </a:t>
            </a:r>
          </a:p>
          <a:p>
            <a:r>
              <a:rPr lang="en-US" dirty="0" smtClean="0"/>
              <a:t>Research</a:t>
            </a:r>
          </a:p>
          <a:p>
            <a:r>
              <a:rPr lang="en-US" dirty="0" smtClean="0"/>
              <a:t>Women’s Wellness/Health</a:t>
            </a:r>
          </a:p>
          <a:p>
            <a:r>
              <a:rPr lang="en-US" dirty="0" smtClean="0"/>
              <a:t>ROTC </a:t>
            </a:r>
            <a:endParaRPr lang="en-US" dirty="0"/>
          </a:p>
        </p:txBody>
      </p:sp>
      <p:sp>
        <p:nvSpPr>
          <p:cNvPr id="4" name="Content Placeholder 3"/>
          <p:cNvSpPr>
            <a:spLocks noGrp="1"/>
          </p:cNvSpPr>
          <p:nvPr>
            <p:ph sz="half" idx="2"/>
          </p:nvPr>
        </p:nvSpPr>
        <p:spPr/>
        <p:txBody>
          <a:bodyPr>
            <a:normAutofit/>
          </a:bodyPr>
          <a:lstStyle/>
          <a:p>
            <a:r>
              <a:rPr lang="en-US" dirty="0" smtClean="0"/>
              <a:t>Transition </a:t>
            </a:r>
            <a:endParaRPr lang="en-US" dirty="0"/>
          </a:p>
          <a:p>
            <a:r>
              <a:rPr lang="en-US" dirty="0" smtClean="0"/>
              <a:t>Umbrella  </a:t>
            </a:r>
            <a:endParaRPr lang="en-US" dirty="0"/>
          </a:p>
          <a:p>
            <a:r>
              <a:rPr lang="en-US" dirty="0" smtClean="0"/>
              <a:t>Honors </a:t>
            </a:r>
          </a:p>
          <a:p>
            <a:r>
              <a:rPr lang="en-US" dirty="0" smtClean="0"/>
              <a:t>Cultural  </a:t>
            </a:r>
            <a:endParaRPr lang="en-US" dirty="0"/>
          </a:p>
          <a:p>
            <a:r>
              <a:rPr lang="en-US" dirty="0" smtClean="0"/>
              <a:t>Leisure </a:t>
            </a:r>
            <a:endParaRPr lang="en-US" dirty="0"/>
          </a:p>
          <a:p>
            <a:r>
              <a:rPr lang="en-US" dirty="0" smtClean="0"/>
              <a:t>Political </a:t>
            </a:r>
            <a:r>
              <a:rPr lang="en-US" dirty="0"/>
              <a:t>Interest </a:t>
            </a:r>
          </a:p>
          <a:p>
            <a:r>
              <a:rPr lang="en-US" dirty="0" smtClean="0"/>
              <a:t>Upper </a:t>
            </a:r>
            <a:r>
              <a:rPr lang="en-US" dirty="0"/>
              <a:t>Division </a:t>
            </a:r>
          </a:p>
        </p:txBody>
      </p:sp>
    </p:spTree>
    <p:extLst>
      <p:ext uri="{BB962C8B-B14F-4D97-AF65-F5344CB8AC3E}">
        <p14:creationId xmlns:p14="http://schemas.microsoft.com/office/powerpoint/2010/main" val="3160041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Tech’s </a:t>
            </a:r>
            <a:r>
              <a:rPr lang="en-US" dirty="0" smtClean="0">
                <a:solidFill>
                  <a:srgbClr val="FF0000"/>
                </a:solidFill>
              </a:rPr>
              <a:t>old</a:t>
            </a:r>
            <a:r>
              <a:rPr lang="en-US" dirty="0" smtClean="0"/>
              <a:t> themed housing model</a:t>
            </a:r>
            <a:endParaRPr lang="en-US" dirty="0"/>
          </a:p>
        </p:txBody>
      </p:sp>
      <p:sp>
        <p:nvSpPr>
          <p:cNvPr id="3" name="Content Placeholder 2"/>
          <p:cNvSpPr>
            <a:spLocks noGrp="1"/>
          </p:cNvSpPr>
          <p:nvPr>
            <p:ph sz="half" idx="1"/>
          </p:nvPr>
        </p:nvSpPr>
        <p:spPr>
          <a:xfrm>
            <a:off x="581193" y="2833582"/>
            <a:ext cx="5422390" cy="3633047"/>
          </a:xfrm>
        </p:spPr>
        <p:txBody>
          <a:bodyPr>
            <a:normAutofit fontScale="77500" lnSpcReduction="20000"/>
          </a:bodyPr>
          <a:lstStyle/>
          <a:p>
            <a:r>
              <a:rPr lang="en-US" dirty="0" smtClean="0"/>
              <a:t>Engineering (College of Engineering &amp; Applied Science)</a:t>
            </a:r>
          </a:p>
          <a:p>
            <a:pPr lvl="1"/>
            <a:r>
              <a:rPr lang="en-US" dirty="0" smtClean="0"/>
              <a:t>Hover craft competition</a:t>
            </a:r>
          </a:p>
          <a:p>
            <a:pPr lvl="1"/>
            <a:r>
              <a:rPr lang="en-US" dirty="0" smtClean="0"/>
              <a:t>Engineering week</a:t>
            </a:r>
          </a:p>
          <a:p>
            <a:pPr lvl="1"/>
            <a:r>
              <a:rPr lang="en-US" dirty="0" smtClean="0"/>
              <a:t>Ghost hunting </a:t>
            </a:r>
          </a:p>
          <a:p>
            <a:pPr lvl="1"/>
            <a:r>
              <a:rPr lang="en-US" dirty="0" smtClean="0"/>
              <a:t>Engineering 101 student panel</a:t>
            </a:r>
          </a:p>
          <a:p>
            <a:pPr lvl="1"/>
            <a:r>
              <a:rPr lang="en-US" dirty="0" smtClean="0"/>
              <a:t>Supplemental Instructor </a:t>
            </a:r>
          </a:p>
          <a:p>
            <a:r>
              <a:rPr lang="en-US" dirty="0"/>
              <a:t>First Year Experience (College of Education)</a:t>
            </a:r>
          </a:p>
          <a:p>
            <a:pPr lvl="1"/>
            <a:r>
              <a:rPr lang="en-US" dirty="0"/>
              <a:t>Tech Traditions </a:t>
            </a:r>
          </a:p>
          <a:p>
            <a:pPr lvl="1"/>
            <a:r>
              <a:rPr lang="en-US" dirty="0"/>
              <a:t>Tech Fit</a:t>
            </a:r>
          </a:p>
          <a:p>
            <a:pPr lvl="1"/>
            <a:r>
              <a:rPr lang="en-US" dirty="0"/>
              <a:t>Tutoring &amp; Wings</a:t>
            </a:r>
          </a:p>
          <a:p>
            <a:pPr lvl="1"/>
            <a:r>
              <a:rPr lang="en-US" dirty="0"/>
              <a:t>Community Service</a:t>
            </a:r>
          </a:p>
          <a:p>
            <a:pPr lvl="1"/>
            <a:r>
              <a:rPr lang="en-US" dirty="0"/>
              <a:t>Study Breaks</a:t>
            </a:r>
          </a:p>
          <a:p>
            <a:pPr lvl="1"/>
            <a:r>
              <a:rPr lang="en-US" dirty="0"/>
              <a:t>Awareness Programming</a:t>
            </a:r>
          </a:p>
          <a:p>
            <a:pPr marL="324000" lvl="1" indent="0">
              <a:buNone/>
            </a:pPr>
            <a:endParaRPr lang="en-US" dirty="0"/>
          </a:p>
        </p:txBody>
      </p:sp>
      <p:sp>
        <p:nvSpPr>
          <p:cNvPr id="4" name="Content Placeholder 3"/>
          <p:cNvSpPr>
            <a:spLocks noGrp="1"/>
          </p:cNvSpPr>
          <p:nvPr>
            <p:ph sz="half" idx="2"/>
          </p:nvPr>
        </p:nvSpPr>
        <p:spPr>
          <a:xfrm>
            <a:off x="6188417" y="2932735"/>
            <a:ext cx="5422392" cy="3633047"/>
          </a:xfrm>
        </p:spPr>
        <p:txBody>
          <a:bodyPr>
            <a:normAutofit fontScale="77500" lnSpcReduction="20000"/>
          </a:bodyPr>
          <a:lstStyle/>
          <a:p>
            <a:r>
              <a:rPr lang="en-US" dirty="0" smtClean="0"/>
              <a:t>Agriculture </a:t>
            </a:r>
            <a:r>
              <a:rPr lang="en-US" dirty="0"/>
              <a:t>(College of Engineering &amp; Applied Science)</a:t>
            </a:r>
          </a:p>
          <a:p>
            <a:pPr lvl="1"/>
            <a:r>
              <a:rPr lang="en-US" dirty="0" smtClean="0"/>
              <a:t>Ag Cook Out &amp; Tailgate</a:t>
            </a:r>
          </a:p>
          <a:p>
            <a:pPr lvl="1"/>
            <a:r>
              <a:rPr lang="en-US" dirty="0" smtClean="0"/>
              <a:t>Fall on the Farm</a:t>
            </a:r>
          </a:p>
          <a:p>
            <a:pPr lvl="1"/>
            <a:r>
              <a:rPr lang="en-US" dirty="0" smtClean="0"/>
              <a:t>Thank a Farmer </a:t>
            </a:r>
          </a:p>
          <a:p>
            <a:pPr lvl="1"/>
            <a:r>
              <a:rPr lang="en-US" dirty="0" smtClean="0"/>
              <a:t>Ag Olympics </a:t>
            </a:r>
          </a:p>
          <a:p>
            <a:pPr lvl="1"/>
            <a:r>
              <a:rPr lang="en-US" dirty="0" smtClean="0"/>
              <a:t>Ag Around the World </a:t>
            </a:r>
          </a:p>
          <a:p>
            <a:r>
              <a:rPr lang="en-US" dirty="0" smtClean="0"/>
              <a:t>Hospitality </a:t>
            </a:r>
            <a:r>
              <a:rPr lang="en-US" dirty="0"/>
              <a:t>(College of Engineering &amp; Applied Science)</a:t>
            </a:r>
          </a:p>
          <a:p>
            <a:pPr lvl="1"/>
            <a:r>
              <a:rPr lang="en-US" dirty="0"/>
              <a:t>Lunch with a Leader</a:t>
            </a:r>
          </a:p>
          <a:p>
            <a:pPr lvl="1"/>
            <a:r>
              <a:rPr lang="en-US" dirty="0"/>
              <a:t>Hospitality Expo in Little Rock</a:t>
            </a:r>
          </a:p>
          <a:p>
            <a:pPr lvl="1"/>
            <a:r>
              <a:rPr lang="en-US" dirty="0"/>
              <a:t>Hospitality Games Competition</a:t>
            </a:r>
          </a:p>
          <a:p>
            <a:pPr lvl="1"/>
            <a:r>
              <a:rPr lang="en-US" dirty="0"/>
              <a:t>Tour a local hotel</a:t>
            </a:r>
          </a:p>
          <a:p>
            <a:pPr lvl="1"/>
            <a:r>
              <a:rPr lang="en-US" dirty="0"/>
              <a:t>Do the Right Thing &amp; Wings </a:t>
            </a:r>
          </a:p>
          <a:p>
            <a:pPr lvl="1"/>
            <a:r>
              <a:rPr lang="en-US" dirty="0"/>
              <a:t>True Colors Personality Test </a:t>
            </a:r>
          </a:p>
          <a:p>
            <a:pPr lvl="1"/>
            <a:endParaRPr lang="en-US" dirty="0" smtClean="0"/>
          </a:p>
          <a:p>
            <a:pPr lvl="1"/>
            <a:endParaRPr lang="en-US" dirty="0"/>
          </a:p>
        </p:txBody>
      </p:sp>
      <p:sp>
        <p:nvSpPr>
          <p:cNvPr id="6" name="Rectangle 5"/>
          <p:cNvSpPr/>
          <p:nvPr/>
        </p:nvSpPr>
        <p:spPr>
          <a:xfrm>
            <a:off x="435429" y="2048356"/>
            <a:ext cx="11175379" cy="646331"/>
          </a:xfrm>
          <a:prstGeom prst="rect">
            <a:avLst/>
          </a:prstGeom>
        </p:spPr>
        <p:txBody>
          <a:bodyPr wrap="square">
            <a:spAutoFit/>
          </a:bodyPr>
          <a:lstStyle/>
          <a:p>
            <a:pPr algn="ctr"/>
            <a:r>
              <a:rPr lang="en-US" dirty="0" smtClean="0"/>
              <a:t>Arkansas Tech University’s Department of Residence Life has four Themed Communities: </a:t>
            </a:r>
          </a:p>
          <a:p>
            <a:pPr algn="ctr"/>
            <a:r>
              <a:rPr lang="en-US" b="1" dirty="0" smtClean="0">
                <a:ln>
                  <a:solidFill>
                    <a:srgbClr val="FFCC66"/>
                  </a:solidFill>
                </a:ln>
              </a:rPr>
              <a:t>*student quotes about experience*</a:t>
            </a:r>
            <a:endParaRPr lang="en-US" b="1" dirty="0">
              <a:ln>
                <a:solidFill>
                  <a:srgbClr val="FFCC66"/>
                </a:solidFill>
              </a:ln>
            </a:endParaRPr>
          </a:p>
        </p:txBody>
      </p:sp>
    </p:spTree>
    <p:extLst>
      <p:ext uri="{BB962C8B-B14F-4D97-AF65-F5344CB8AC3E}">
        <p14:creationId xmlns:p14="http://schemas.microsoft.com/office/powerpoint/2010/main" val="1080622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46468</TotalTime>
  <Words>1300</Words>
  <Application>Microsoft Office PowerPoint</Application>
  <PresentationFormat>Widescreen</PresentationFormat>
  <Paragraphs>201</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Gill Sans MT</vt:lpstr>
      <vt:lpstr>Wingdings 2</vt:lpstr>
      <vt:lpstr>Dividend</vt:lpstr>
      <vt:lpstr>The journey  from themed housing  to  academic based Living learning communities </vt:lpstr>
      <vt:lpstr>outline</vt:lpstr>
      <vt:lpstr>What is a living learning community (LLC)?</vt:lpstr>
      <vt:lpstr>National Study of Living Learning Programs (NSLLP):</vt:lpstr>
      <vt:lpstr>National Study of Living Learning Programs (NSLLP): Top 5 goals of LLC programs</vt:lpstr>
      <vt:lpstr>NSLLP Case study findings</vt:lpstr>
      <vt:lpstr>NSLLP Co-curricular activities offered </vt:lpstr>
      <vt:lpstr>National Study of Living Learning Programs themes</vt:lpstr>
      <vt:lpstr>Tech’s old themed housing model</vt:lpstr>
      <vt:lpstr>Tech’s Old themed housing gpas</vt:lpstr>
      <vt:lpstr>Tech’s New living learning community model</vt:lpstr>
      <vt:lpstr>NEW LLC Opportunities</vt:lpstr>
      <vt:lpstr>Next steps</vt:lpstr>
      <vt:lpstr>Next steps</vt:lpstr>
      <vt:lpstr>Next steps </vt:lpstr>
      <vt:lpstr>references</vt:lpstr>
    </vt:vector>
  </TitlesOfParts>
  <Company>Arkansas Tech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learning communities</dc:title>
  <dc:creator>Colette McFalls</dc:creator>
  <cp:lastModifiedBy>Jana Crouch</cp:lastModifiedBy>
  <cp:revision>90</cp:revision>
  <cp:lastPrinted>2017-11-14T18:30:40Z</cp:lastPrinted>
  <dcterms:created xsi:type="dcterms:W3CDTF">2017-09-21T14:22:25Z</dcterms:created>
  <dcterms:modified xsi:type="dcterms:W3CDTF">2017-11-20T14:25:06Z</dcterms:modified>
</cp:coreProperties>
</file>