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58" r:id="rId5"/>
    <p:sldId id="260" r:id="rId6"/>
    <p:sldId id="261" r:id="rId7"/>
    <p:sldId id="262" r:id="rId8"/>
    <p:sldId id="264" r:id="rId9"/>
    <p:sldId id="265" r:id="rId10"/>
    <p:sldId id="266" r:id="rId11"/>
    <p:sldId id="268" r:id="rId12"/>
    <p:sldId id="269" r:id="rId13"/>
    <p:sldId id="272" r:id="rId14"/>
    <p:sldId id="271"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4" autoAdjust="0"/>
  </p:normalViewPr>
  <p:slideViewPr>
    <p:cSldViewPr>
      <p:cViewPr varScale="1">
        <p:scale>
          <a:sx n="106" d="100"/>
          <a:sy n="106" d="100"/>
        </p:scale>
        <p:origin x="1128" y="90"/>
      </p:cViewPr>
      <p:guideLst>
        <p:guide orient="horz" pos="2160"/>
        <p:guide pos="2880"/>
      </p:guideLst>
    </p:cSldViewPr>
  </p:slideViewPr>
  <p:outlineViewPr>
    <p:cViewPr>
      <p:scale>
        <a:sx n="33" d="100"/>
        <a:sy n="33" d="100"/>
      </p:scale>
      <p:origin x="222" y="46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43A6FC66-F1A3-4031-84CF-ECD660368270}"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2A97FB30-B485-4052-B781-E541B561DB97}" type="slidenum">
              <a:rPr lang="en-US" smtClean="0"/>
              <a:pPr/>
              <a:t>‹#›</a:t>
            </a:fld>
            <a:endParaRPr lang="en-US" dirty="0"/>
          </a:p>
        </p:txBody>
      </p:sp>
    </p:spTree>
    <p:extLst>
      <p:ext uri="{BB962C8B-B14F-4D97-AF65-F5344CB8AC3E}">
        <p14:creationId xmlns:p14="http://schemas.microsoft.com/office/powerpoint/2010/main" val="2724445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7FB30-B485-4052-B781-E541B561DB97}" type="slidenum">
              <a:rPr lang="en-US" smtClean="0"/>
              <a:pPr/>
              <a:t>2</a:t>
            </a:fld>
            <a:endParaRPr lang="en-US" dirty="0"/>
          </a:p>
        </p:txBody>
      </p:sp>
    </p:spTree>
    <p:extLst>
      <p:ext uri="{BB962C8B-B14F-4D97-AF65-F5344CB8AC3E}">
        <p14:creationId xmlns:p14="http://schemas.microsoft.com/office/powerpoint/2010/main" val="3732773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97FB30-B485-4052-B781-E541B561DB97}" type="slidenum">
              <a:rPr lang="en-US" smtClean="0"/>
              <a:pPr/>
              <a:t>8</a:t>
            </a:fld>
            <a:endParaRPr lang="en-US" dirty="0"/>
          </a:p>
        </p:txBody>
      </p:sp>
    </p:spTree>
    <p:extLst>
      <p:ext uri="{BB962C8B-B14F-4D97-AF65-F5344CB8AC3E}">
        <p14:creationId xmlns:p14="http://schemas.microsoft.com/office/powerpoint/2010/main" val="1792662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Bullet 2 – could copy the program cover and the appropriate page.</a:t>
            </a:r>
            <a:endParaRPr lang="en-US" dirty="0"/>
          </a:p>
        </p:txBody>
      </p:sp>
      <p:sp>
        <p:nvSpPr>
          <p:cNvPr id="4" name="Slide Number Placeholder 3"/>
          <p:cNvSpPr>
            <a:spLocks noGrp="1"/>
          </p:cNvSpPr>
          <p:nvPr>
            <p:ph type="sldNum" sz="quarter" idx="10"/>
          </p:nvPr>
        </p:nvSpPr>
        <p:spPr/>
        <p:txBody>
          <a:bodyPr/>
          <a:lstStyle/>
          <a:p>
            <a:fld id="{2A97FB30-B485-4052-B781-E541B561DB97}" type="slidenum">
              <a:rPr lang="en-US" smtClean="0"/>
              <a:pPr/>
              <a:t>9</a:t>
            </a:fld>
            <a:endParaRPr lang="en-US" dirty="0"/>
          </a:p>
        </p:txBody>
      </p:sp>
    </p:spTree>
    <p:extLst>
      <p:ext uri="{BB962C8B-B14F-4D97-AF65-F5344CB8AC3E}">
        <p14:creationId xmlns:p14="http://schemas.microsoft.com/office/powerpoint/2010/main" val="3989694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97FB30-B485-4052-B781-E541B561DB97}" type="slidenum">
              <a:rPr lang="en-US" smtClean="0"/>
              <a:pPr/>
              <a:t>10</a:t>
            </a:fld>
            <a:endParaRPr lang="en-US" dirty="0"/>
          </a:p>
        </p:txBody>
      </p:sp>
    </p:spTree>
    <p:extLst>
      <p:ext uri="{BB962C8B-B14F-4D97-AF65-F5344CB8AC3E}">
        <p14:creationId xmlns:p14="http://schemas.microsoft.com/office/powerpoint/2010/main" val="2022943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97FB30-B485-4052-B781-E541B561DB97}" type="slidenum">
              <a:rPr lang="en-US" smtClean="0"/>
              <a:pPr/>
              <a:t>11</a:t>
            </a:fld>
            <a:endParaRPr lang="en-US" dirty="0"/>
          </a:p>
        </p:txBody>
      </p:sp>
    </p:spTree>
    <p:extLst>
      <p:ext uri="{BB962C8B-B14F-4D97-AF65-F5344CB8AC3E}">
        <p14:creationId xmlns:p14="http://schemas.microsoft.com/office/powerpoint/2010/main" val="1694192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97FB30-B485-4052-B781-E541B561DB97}" type="slidenum">
              <a:rPr lang="en-US" smtClean="0"/>
              <a:pPr/>
              <a:t>12</a:t>
            </a:fld>
            <a:endParaRPr lang="en-US" dirty="0"/>
          </a:p>
        </p:txBody>
      </p:sp>
    </p:spTree>
    <p:extLst>
      <p:ext uri="{BB962C8B-B14F-4D97-AF65-F5344CB8AC3E}">
        <p14:creationId xmlns:p14="http://schemas.microsoft.com/office/powerpoint/2010/main" val="381125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7FB30-B485-4052-B781-E541B561DB97}" type="slidenum">
              <a:rPr lang="en-US" smtClean="0"/>
              <a:pPr/>
              <a:t>15</a:t>
            </a:fld>
            <a:endParaRPr lang="en-US" dirty="0"/>
          </a:p>
        </p:txBody>
      </p:sp>
    </p:spTree>
    <p:extLst>
      <p:ext uri="{BB962C8B-B14F-4D97-AF65-F5344CB8AC3E}">
        <p14:creationId xmlns:p14="http://schemas.microsoft.com/office/powerpoint/2010/main" val="2009474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0448C-342F-464C-9D91-2935F7F88A3E}" type="datetimeFigureOut">
              <a:rPr lang="en-US" smtClean="0"/>
              <a:pPr/>
              <a:t>8/13/2014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D6B2F5-D44B-4651-A564-F1D13C486B6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0448C-342F-464C-9D91-2935F7F88A3E}" type="datetimeFigureOut">
              <a:rPr lang="en-US" smtClean="0"/>
              <a:pPr/>
              <a:t>8/13/2014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6B2F5-D44B-4651-A564-F1D13C486B6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399"/>
            <a:ext cx="7772400" cy="1543051"/>
          </a:xfrm>
        </p:spPr>
        <p:txBody>
          <a:bodyPr/>
          <a:lstStyle/>
          <a:p>
            <a:r>
              <a:rPr lang="en-US" dirty="0" smtClean="0"/>
              <a:t>Arkansas Tech University Promotion and Tenure Process</a:t>
            </a:r>
            <a:endParaRPr lang="en-US" dirty="0"/>
          </a:p>
        </p:txBody>
      </p:sp>
      <p:sp>
        <p:nvSpPr>
          <p:cNvPr id="3" name="Subtitle 2"/>
          <p:cNvSpPr>
            <a:spLocks noGrp="1"/>
          </p:cNvSpPr>
          <p:nvPr>
            <p:ph type="subTitle" idx="1"/>
          </p:nvPr>
        </p:nvSpPr>
        <p:spPr>
          <a:xfrm>
            <a:off x="1371600" y="3886200"/>
            <a:ext cx="6400800" cy="2286000"/>
          </a:xfrm>
        </p:spPr>
        <p:txBody>
          <a:bodyPr>
            <a:normAutofit fontScale="92500" lnSpcReduction="20000"/>
          </a:bodyPr>
          <a:lstStyle/>
          <a:p>
            <a:r>
              <a:rPr lang="en-US" dirty="0" smtClean="0"/>
              <a:t>Suggestions for preparing a portfolio</a:t>
            </a:r>
          </a:p>
          <a:p>
            <a:r>
              <a:rPr lang="en-US" dirty="0" smtClean="0"/>
              <a:t>New Faculty Orientation</a:t>
            </a:r>
          </a:p>
          <a:p>
            <a:r>
              <a:rPr lang="en-US" dirty="0" smtClean="0"/>
              <a:t>July 9, 2014</a:t>
            </a:r>
          </a:p>
          <a:p>
            <a:r>
              <a:rPr lang="en-US" dirty="0" smtClean="0"/>
              <a:t>Dr. John Watson, Vice President of Academic Affairs</a:t>
            </a:r>
          </a:p>
          <a:p>
            <a:endParaRPr lang="en-US" dirty="0"/>
          </a:p>
        </p:txBody>
      </p:sp>
      <p:pic>
        <p:nvPicPr>
          <p:cNvPr id="4" name="Picture 3" descr="htop01.gif"/>
          <p:cNvPicPr>
            <a:picLocks noChangeAspect="1"/>
          </p:cNvPicPr>
          <p:nvPr/>
        </p:nvPicPr>
        <p:blipFill>
          <a:blip r:embed="rId2" cstate="print"/>
          <a:stretch>
            <a:fillRect/>
          </a:stretch>
        </p:blipFill>
        <p:spPr>
          <a:xfrm>
            <a:off x="914400" y="381000"/>
            <a:ext cx="1752600" cy="1714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from AA, cont’d</a:t>
            </a:r>
            <a:endParaRPr lang="en-US" dirty="0"/>
          </a:p>
        </p:txBody>
      </p:sp>
      <p:sp>
        <p:nvSpPr>
          <p:cNvPr id="3" name="Content Placeholder 2"/>
          <p:cNvSpPr>
            <a:spLocks noGrp="1"/>
          </p:cNvSpPr>
          <p:nvPr>
            <p:ph idx="1"/>
          </p:nvPr>
        </p:nvSpPr>
        <p:spPr/>
        <p:txBody>
          <a:bodyPr>
            <a:normAutofit/>
          </a:bodyPr>
          <a:lstStyle/>
          <a:p>
            <a:r>
              <a:rPr lang="en-US" dirty="0" smtClean="0"/>
              <a:t>Books/booklets/programs, if included, should be </a:t>
            </a:r>
            <a:r>
              <a:rPr lang="en-US" b="1" u="sng" dirty="0" smtClean="0"/>
              <a:t>clearly labeled </a:t>
            </a:r>
            <a:r>
              <a:rPr lang="en-US" dirty="0" smtClean="0"/>
              <a:t>as to their pertinence.</a:t>
            </a:r>
          </a:p>
          <a:p>
            <a:r>
              <a:rPr lang="en-US" b="1" u="sng" dirty="0" smtClean="0"/>
              <a:t>Don’t staple pages together</a:t>
            </a:r>
            <a:r>
              <a:rPr lang="en-US" dirty="0" smtClean="0"/>
              <a:t>, making them hard to read or forcing the reader to take them out of the D-ring binder.</a:t>
            </a:r>
          </a:p>
          <a:p>
            <a:r>
              <a:rPr lang="en-US" dirty="0" smtClean="0"/>
              <a:t>Don’t include old recommendations.</a:t>
            </a:r>
          </a:p>
          <a:p>
            <a:pPr lvl="1"/>
            <a:r>
              <a:rPr lang="en-US" dirty="0" smtClean="0"/>
              <a:t>i.e., letter for promotion to associate is not pertinent to application for full.</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from AA, cont’d</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Don’t include full sets of student evaluations</a:t>
            </a:r>
          </a:p>
          <a:p>
            <a:pPr lvl="1"/>
            <a:r>
              <a:rPr lang="en-US" dirty="0" smtClean="0"/>
              <a:t>Especially those sheets with no student comments</a:t>
            </a:r>
          </a:p>
          <a:p>
            <a:pPr lvl="1"/>
            <a:r>
              <a:rPr lang="en-US" dirty="0" smtClean="0"/>
              <a:t>Sample sheets are acceptable</a:t>
            </a:r>
          </a:p>
          <a:p>
            <a:pPr lvl="1"/>
            <a:r>
              <a:rPr lang="en-US" b="1" u="sng" dirty="0" smtClean="0"/>
              <a:t>Summary sheet of student comments is better</a:t>
            </a:r>
          </a:p>
          <a:p>
            <a:pPr lvl="1"/>
            <a:r>
              <a:rPr lang="en-US" b="1" u="sng" dirty="0" smtClean="0"/>
              <a:t>Official university summaries are required </a:t>
            </a:r>
            <a:r>
              <a:rPr lang="en-US" dirty="0" smtClean="0"/>
              <a:t>(implied in faculty handbook)</a:t>
            </a:r>
          </a:p>
          <a:p>
            <a:r>
              <a:rPr lang="en-US" sz="2800" dirty="0" smtClean="0"/>
              <a:t>Don’t include minutes of the curriculum committee or faculty senate (or any other committee)</a:t>
            </a:r>
            <a:r>
              <a:rPr lang="en-US" dirty="0" smtClean="0"/>
              <a:t>.</a:t>
            </a:r>
          </a:p>
          <a:p>
            <a:r>
              <a:rPr lang="en-US" sz="2800" dirty="0" smtClean="0"/>
              <a:t>Avoid duplication as much as possible.  It gives the impression of “padding” your portfolio.</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from AA, cont’d</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Official documents (letters of reference, dept. head evaluations, etc.) should have </a:t>
            </a:r>
            <a:r>
              <a:rPr lang="en-US" sz="2800" b="1" u="sng" dirty="0" smtClean="0"/>
              <a:t>appropriate signatures</a:t>
            </a:r>
            <a:r>
              <a:rPr lang="en-US" sz="2800" dirty="0" smtClean="0"/>
              <a:t>, not blanks.</a:t>
            </a:r>
          </a:p>
          <a:p>
            <a:r>
              <a:rPr lang="en-US" sz="2800" dirty="0" smtClean="0"/>
              <a:t>A book review should not be listed as a publication.</a:t>
            </a:r>
          </a:p>
          <a:p>
            <a:r>
              <a:rPr lang="en-US" sz="2800" dirty="0" smtClean="0"/>
              <a:t>Ten year old student evaluations from another institution are not needed or wanted.</a:t>
            </a:r>
          </a:p>
          <a:p>
            <a:r>
              <a:rPr lang="en-US" sz="2800" dirty="0" smtClean="0"/>
              <a:t>Clearly state that for which you are applying.</a:t>
            </a:r>
          </a:p>
          <a:p>
            <a:pPr lvl="1"/>
            <a:r>
              <a:rPr lang="en-US" sz="2400" dirty="0" smtClean="0"/>
              <a:t>Remember that, at Tech, receiving tenure does not imply promotion.</a:t>
            </a:r>
          </a:p>
          <a:p>
            <a:pPr lvl="1"/>
            <a:r>
              <a:rPr lang="en-US" sz="2400" dirty="0" smtClean="0"/>
              <a:t>Make sure you meet minimal qualification as listed in the handbook (Note: this does not imply a successful application)</a:t>
            </a:r>
          </a:p>
          <a:p>
            <a:pPr lvl="1"/>
            <a:r>
              <a:rPr lang="en-US" sz="2400" dirty="0" smtClean="0"/>
              <a:t>Deans and dept. heads should also check qualifications, but the responsibility lies with the applicant.</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from AA, cont’d</a:t>
            </a: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List of advisees (by name) is not necessary.  Instead, </a:t>
            </a:r>
            <a:r>
              <a:rPr lang="en-US" sz="2800" b="1" u="sng" dirty="0" smtClean="0"/>
              <a:t>provide information about the number of your advisees.</a:t>
            </a:r>
          </a:p>
          <a:p>
            <a:r>
              <a:rPr lang="en-US" sz="2800" dirty="0" smtClean="0"/>
              <a:t>Promotion and tenure committee will consider </a:t>
            </a:r>
            <a:r>
              <a:rPr lang="en-US" sz="2800" u="sng" dirty="0" smtClean="0"/>
              <a:t>only what is in your portfolio</a:t>
            </a:r>
            <a:r>
              <a:rPr lang="en-US" sz="2800" dirty="0" smtClean="0"/>
              <a:t> in making their recommendation.</a:t>
            </a:r>
          </a:p>
          <a:p>
            <a:r>
              <a:rPr lang="en-US" sz="2800" dirty="0" smtClean="0"/>
              <a:t>At this time, presentation of materials in electronic format has not gained widespread usage.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Third Year Review</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sz="1800" dirty="0" smtClean="0"/>
              <a:t>From the faculty handbook</a:t>
            </a:r>
          </a:p>
          <a:p>
            <a:r>
              <a:rPr lang="en-US" sz="1800" dirty="0" smtClean="0"/>
              <a:t>Includes </a:t>
            </a:r>
            <a:r>
              <a:rPr lang="en-US" sz="1800" b="1" u="sng" dirty="0" smtClean="0"/>
              <a:t>preliminary assessment concerning the suitability of candidate for eventual tenure</a:t>
            </a:r>
          </a:p>
          <a:p>
            <a:r>
              <a:rPr lang="en-US" sz="1800" dirty="0" smtClean="0"/>
              <a:t>Will be used for reference in tenure consideration</a:t>
            </a:r>
          </a:p>
          <a:p>
            <a:pPr>
              <a:buNone/>
            </a:pPr>
            <a:endParaRPr lang="en-US" sz="1800" dirty="0" smtClean="0"/>
          </a:p>
          <a:p>
            <a:pPr>
              <a:buNone/>
            </a:pPr>
            <a:r>
              <a:rPr lang="en-US" sz="1800" dirty="0" smtClean="0"/>
              <a:t>The third year review should, </a:t>
            </a:r>
            <a:r>
              <a:rPr lang="en-US" sz="1800" b="1" u="sng" dirty="0" smtClean="0"/>
              <a:t>to the extent possible and practical, mimic the</a:t>
            </a:r>
          </a:p>
          <a:p>
            <a:pPr>
              <a:buNone/>
            </a:pPr>
            <a:r>
              <a:rPr lang="en-US" sz="1800" b="1" u="sng" dirty="0" smtClean="0"/>
              <a:t>actual tenure application.</a:t>
            </a:r>
          </a:p>
          <a:p>
            <a:r>
              <a:rPr lang="en-US" sz="1800" dirty="0" smtClean="0"/>
              <a:t>The faculty member should </a:t>
            </a:r>
            <a:r>
              <a:rPr lang="en-US" sz="1800" b="1" u="sng" dirty="0" smtClean="0"/>
              <a:t>begin building their portfolio upon employment</a:t>
            </a:r>
          </a:p>
          <a:p>
            <a:r>
              <a:rPr lang="en-US" sz="1800" dirty="0" smtClean="0"/>
              <a:t>Full portfolio should be presented to the dept. head</a:t>
            </a:r>
          </a:p>
          <a:p>
            <a:r>
              <a:rPr lang="en-US" sz="1800" dirty="0" smtClean="0"/>
              <a:t>The materials should be provided in a D-ring binder as previously described</a:t>
            </a:r>
          </a:p>
          <a:p>
            <a:r>
              <a:rPr lang="en-US" sz="1800" dirty="0" smtClean="0"/>
              <a:t>Both deans and dept. heads should review the portfolio and provide appropriate feedback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conduct this workshop?</a:t>
            </a:r>
            <a:endParaRPr lang="en-US" dirty="0"/>
          </a:p>
        </p:txBody>
      </p:sp>
      <p:sp>
        <p:nvSpPr>
          <p:cNvPr id="3" name="Content Placeholder 2"/>
          <p:cNvSpPr>
            <a:spLocks noGrp="1"/>
          </p:cNvSpPr>
          <p:nvPr>
            <p:ph idx="1"/>
          </p:nvPr>
        </p:nvSpPr>
        <p:spPr/>
        <p:txBody>
          <a:bodyPr/>
          <a:lstStyle/>
          <a:p>
            <a:r>
              <a:rPr lang="en-US" sz="2400" dirty="0" smtClean="0"/>
              <a:t>These are </a:t>
            </a:r>
            <a:r>
              <a:rPr lang="en-US" sz="2400" b="1" u="sng" dirty="0" smtClean="0"/>
              <a:t>suggestions to help you present the best case </a:t>
            </a:r>
            <a:r>
              <a:rPr lang="en-US" sz="2400" dirty="0" smtClean="0"/>
              <a:t>possible for your tenure and/or promotion.</a:t>
            </a:r>
          </a:p>
          <a:p>
            <a:r>
              <a:rPr lang="en-US" sz="2400" dirty="0" smtClean="0"/>
              <a:t>Once again, </a:t>
            </a:r>
            <a:r>
              <a:rPr lang="en-US" sz="2400" b="1" u="sng" dirty="0" smtClean="0"/>
              <a:t>remember that the portfolio is yours </a:t>
            </a:r>
            <a:r>
              <a:rPr lang="en-US" sz="2400" dirty="0" smtClean="0"/>
              <a:t>– you decide what and how to present.</a:t>
            </a:r>
          </a:p>
          <a:p>
            <a:r>
              <a:rPr lang="en-US" sz="2400" dirty="0" smtClean="0"/>
              <a:t>Remember also that the P&amp;T committee has two weeks to review 20 or 30 portfolios (while continuing to teach and do all their other duties).  </a:t>
            </a:r>
          </a:p>
          <a:p>
            <a:r>
              <a:rPr lang="en-US" sz="2400" dirty="0" smtClean="0"/>
              <a:t>The VPAA also has two weeks to review all portfolios.</a:t>
            </a:r>
          </a:p>
          <a:p>
            <a:r>
              <a:rPr lang="en-US" sz="2400" b="1" u="sng" dirty="0" smtClean="0"/>
              <a:t>It is in your best interests to present as clearly and concisely as possible.</a:t>
            </a:r>
          </a:p>
          <a:p>
            <a:r>
              <a:rPr lang="en-US" sz="2400" dirty="0" smtClean="0"/>
              <a:t>Any questions or further comments?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YOUR portfolio</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session is all about suggestions!</a:t>
            </a:r>
          </a:p>
          <a:p>
            <a:r>
              <a:rPr lang="en-US" dirty="0" smtClean="0"/>
              <a:t>You may implement these ideas or not, at your discretion.</a:t>
            </a:r>
          </a:p>
          <a:p>
            <a:r>
              <a:rPr lang="en-US" dirty="0" smtClean="0"/>
              <a:t>Your department head and/or dean may give suggestions.</a:t>
            </a:r>
          </a:p>
          <a:p>
            <a:r>
              <a:rPr lang="en-US" b="1" u="sng" dirty="0" smtClean="0"/>
              <a:t>There are guidelines in the faculty handbook</a:t>
            </a:r>
            <a:r>
              <a:rPr lang="en-US" dirty="0" smtClean="0"/>
              <a:t>.</a:t>
            </a:r>
          </a:p>
          <a:p>
            <a:r>
              <a:rPr lang="en-US" b="1" u="sng" dirty="0" smtClean="0"/>
              <a:t>Remember that it is your portfolio and you are responsible for the contents.</a:t>
            </a:r>
          </a:p>
          <a:p>
            <a:r>
              <a:rPr lang="en-US" dirty="0" smtClean="0"/>
              <a:t>The time to start building it is now!</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Most Effective/Least Effective Applications, prepared by Dr. Sid Womack, Professor of Secondary Education</a:t>
            </a:r>
            <a:br>
              <a:rPr lang="en-US" sz="3200" dirty="0" smtClean="0"/>
            </a:br>
            <a:r>
              <a:rPr lang="en-US" sz="2000" dirty="0" smtClean="0"/>
              <a:t>(used by permission)</a:t>
            </a:r>
            <a:br>
              <a:rPr lang="en-US" sz="2000" dirty="0" smtClean="0"/>
            </a:br>
            <a:endParaRPr lang="en-US" sz="3200" dirty="0"/>
          </a:p>
        </p:txBody>
      </p:sp>
      <p:sp>
        <p:nvSpPr>
          <p:cNvPr id="3" name="Text Placeholder 2"/>
          <p:cNvSpPr>
            <a:spLocks noGrp="1"/>
          </p:cNvSpPr>
          <p:nvPr>
            <p:ph type="body" idx="1"/>
          </p:nvPr>
        </p:nvSpPr>
        <p:spPr/>
        <p:txBody>
          <a:bodyPr/>
          <a:lstStyle/>
          <a:p>
            <a:r>
              <a:rPr lang="en-US" dirty="0" smtClean="0"/>
              <a:t>Most Effective	</a:t>
            </a:r>
            <a:endParaRPr lang="en-US" dirty="0"/>
          </a:p>
        </p:txBody>
      </p:sp>
      <p:sp>
        <p:nvSpPr>
          <p:cNvPr id="4" name="Content Placeholder 3"/>
          <p:cNvSpPr>
            <a:spLocks noGrp="1"/>
          </p:cNvSpPr>
          <p:nvPr>
            <p:ph sz="half" idx="2"/>
          </p:nvPr>
        </p:nvSpPr>
        <p:spPr/>
        <p:txBody>
          <a:bodyPr>
            <a:normAutofit/>
          </a:bodyPr>
          <a:lstStyle/>
          <a:p>
            <a:r>
              <a:rPr lang="en-US" sz="1600" b="1" u="sng" dirty="0"/>
              <a:t>Applicants know which ten people they are writing</a:t>
            </a:r>
            <a:r>
              <a:rPr lang="en-US" sz="1600" dirty="0"/>
              <a:t>—department head, dean, six committee members, vice president, and president</a:t>
            </a:r>
            <a:r>
              <a:rPr lang="en-US" sz="1600" dirty="0" smtClean="0"/>
              <a:t>.</a:t>
            </a:r>
          </a:p>
          <a:p>
            <a:r>
              <a:rPr lang="en-US" sz="1600" b="1" u="sng" dirty="0"/>
              <a:t>The applicant, department head, and dean all write to the Handbook.  </a:t>
            </a:r>
            <a:r>
              <a:rPr lang="en-US" sz="1600" dirty="0"/>
              <a:t>They directly </a:t>
            </a:r>
            <a:r>
              <a:rPr lang="en-US" sz="1600" b="1" u="sng" dirty="0"/>
              <a:t>reflect the specifications of the Faculty Handbook </a:t>
            </a:r>
            <a:r>
              <a:rPr lang="en-US" sz="1600" dirty="0"/>
              <a:t>on issues of terminal degrees, annual evaluations, scholarship, and service.  In effect they are all writing to a rubric.</a:t>
            </a:r>
          </a:p>
          <a:p>
            <a:endParaRPr lang="en-US" sz="1600" dirty="0"/>
          </a:p>
        </p:txBody>
      </p:sp>
      <p:sp>
        <p:nvSpPr>
          <p:cNvPr id="5" name="Text Placeholder 4"/>
          <p:cNvSpPr>
            <a:spLocks noGrp="1"/>
          </p:cNvSpPr>
          <p:nvPr>
            <p:ph type="body" sz="quarter" idx="3"/>
          </p:nvPr>
        </p:nvSpPr>
        <p:spPr/>
        <p:txBody>
          <a:bodyPr/>
          <a:lstStyle/>
          <a:p>
            <a:r>
              <a:rPr lang="en-US" dirty="0" smtClean="0"/>
              <a:t>Least Effective</a:t>
            </a:r>
            <a:endParaRPr lang="en-US" dirty="0"/>
          </a:p>
        </p:txBody>
      </p:sp>
      <p:sp>
        <p:nvSpPr>
          <p:cNvPr id="6" name="Content Placeholder 5"/>
          <p:cNvSpPr>
            <a:spLocks noGrp="1"/>
          </p:cNvSpPr>
          <p:nvPr>
            <p:ph sz="quarter" idx="4"/>
          </p:nvPr>
        </p:nvSpPr>
        <p:spPr/>
        <p:txBody>
          <a:bodyPr>
            <a:normAutofit/>
          </a:bodyPr>
          <a:lstStyle/>
          <a:p>
            <a:r>
              <a:rPr lang="en-US" sz="1600" dirty="0"/>
              <a:t>Applicant seems to be addressing a second cousin from Portland, Oregon, whom he hasn’t seen in twelve years</a:t>
            </a:r>
            <a:r>
              <a:rPr lang="en-US" sz="1600" dirty="0" smtClean="0"/>
              <a:t>.</a:t>
            </a:r>
          </a:p>
          <a:p>
            <a:endParaRPr lang="en-US" sz="1600" dirty="0"/>
          </a:p>
          <a:p>
            <a:r>
              <a:rPr lang="en-US" sz="1700" dirty="0"/>
              <a:t>Applicant states that he enjoys being here.  He would like a promotion or tenure.  Doesn’t mention the Handbook requirements; department head and dean write about general qualities of the applicant in effusive language.  There is no sense that the applicant, department head, or dean are writing to any kind of rubric or standards.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020762"/>
          </a:xfrm>
        </p:spPr>
        <p:txBody>
          <a:bodyPr>
            <a:normAutofit/>
          </a:bodyPr>
          <a:lstStyle/>
          <a:p>
            <a:r>
              <a:rPr lang="en-US" dirty="0" smtClean="0"/>
              <a:t>Most/Least Effective Cont’d</a:t>
            </a:r>
            <a:endParaRPr lang="en-US" dirty="0"/>
          </a:p>
        </p:txBody>
      </p:sp>
      <p:sp>
        <p:nvSpPr>
          <p:cNvPr id="5" name="Text Placeholder 4"/>
          <p:cNvSpPr>
            <a:spLocks noGrp="1"/>
          </p:cNvSpPr>
          <p:nvPr>
            <p:ph type="body" idx="1"/>
          </p:nvPr>
        </p:nvSpPr>
        <p:spPr/>
        <p:txBody>
          <a:bodyPr/>
          <a:lstStyle/>
          <a:p>
            <a:r>
              <a:rPr lang="en-US" dirty="0" smtClean="0"/>
              <a:t>Most Effective	</a:t>
            </a:r>
            <a:endParaRPr lang="en-US" dirty="0"/>
          </a:p>
        </p:txBody>
      </p:sp>
      <p:sp>
        <p:nvSpPr>
          <p:cNvPr id="6" name="Content Placeholder 5"/>
          <p:cNvSpPr>
            <a:spLocks noGrp="1"/>
          </p:cNvSpPr>
          <p:nvPr>
            <p:ph sz="half" idx="2"/>
          </p:nvPr>
        </p:nvSpPr>
        <p:spPr/>
        <p:txBody>
          <a:bodyPr>
            <a:normAutofit fontScale="85000" lnSpcReduction="10000"/>
          </a:bodyPr>
          <a:lstStyle/>
          <a:p>
            <a:r>
              <a:rPr lang="en-US" sz="1700" b="1" u="sng" dirty="0"/>
              <a:t>Applicant’s letter </a:t>
            </a:r>
            <a:r>
              <a:rPr lang="en-US" sz="1700" dirty="0"/>
              <a:t>is one to two pages long.  By the end of the letter the reader knows what will be in the portfolio.  Included in the letter is a table that displays the ratings from the department head from the past few years.  The committee leaves the applicant’s letter already knowing the relevant information (instead of having to dig it out).  Committee’s task, after reading the applicant’s letter, is that of verification, not discovery</a:t>
            </a:r>
            <a:r>
              <a:rPr lang="en-US" sz="1700" dirty="0" smtClean="0"/>
              <a:t>.</a:t>
            </a:r>
          </a:p>
          <a:p>
            <a:r>
              <a:rPr lang="en-US" sz="1700" dirty="0"/>
              <a:t>There are </a:t>
            </a:r>
            <a:r>
              <a:rPr lang="en-US" sz="1700" b="1" u="sng" dirty="0"/>
              <a:t>three to five letters of recommendation </a:t>
            </a:r>
            <a:r>
              <a:rPr lang="en-US" sz="1700" dirty="0"/>
              <a:t>including those from the department head and dean.  Other letters are usually from full professors in the department.  There are no letters from students or from faculty below the rank for which the applicant is asking to be promoted.</a:t>
            </a:r>
          </a:p>
          <a:p>
            <a:endParaRPr lang="en-US" sz="1600" dirty="0" smtClean="0"/>
          </a:p>
          <a:p>
            <a:endParaRPr lang="en-US" sz="1600" dirty="0"/>
          </a:p>
          <a:p>
            <a:endParaRPr lang="en-US" dirty="0"/>
          </a:p>
        </p:txBody>
      </p:sp>
      <p:sp>
        <p:nvSpPr>
          <p:cNvPr id="7" name="Text Placeholder 6"/>
          <p:cNvSpPr>
            <a:spLocks noGrp="1"/>
          </p:cNvSpPr>
          <p:nvPr>
            <p:ph type="body" sz="quarter" idx="3"/>
          </p:nvPr>
        </p:nvSpPr>
        <p:spPr/>
        <p:txBody>
          <a:bodyPr/>
          <a:lstStyle/>
          <a:p>
            <a:r>
              <a:rPr lang="en-US" dirty="0" smtClean="0"/>
              <a:t>Least Effective</a:t>
            </a:r>
            <a:endParaRPr lang="en-US" dirty="0"/>
          </a:p>
        </p:txBody>
      </p:sp>
      <p:sp>
        <p:nvSpPr>
          <p:cNvPr id="8" name="Content Placeholder 7"/>
          <p:cNvSpPr>
            <a:spLocks noGrp="1"/>
          </p:cNvSpPr>
          <p:nvPr>
            <p:ph sz="quarter" idx="4"/>
          </p:nvPr>
        </p:nvSpPr>
        <p:spPr/>
        <p:txBody>
          <a:bodyPr>
            <a:normAutofit fontScale="77500" lnSpcReduction="20000"/>
          </a:bodyPr>
          <a:lstStyle/>
          <a:p>
            <a:r>
              <a:rPr lang="en-US" sz="2100" dirty="0"/>
              <a:t>Applicant’s letter is significantly longer than two pages and inundates the committee with minutia and personal data.  Readers finish the letter with little idea of what to look at next or where it might be found.  The committee’s task has now become one of discovery, not verification</a:t>
            </a:r>
            <a:r>
              <a:rPr lang="en-US" sz="2100" dirty="0" smtClean="0"/>
              <a:t>.</a:t>
            </a:r>
          </a:p>
          <a:p>
            <a:endParaRPr lang="en-US" sz="2100" dirty="0"/>
          </a:p>
          <a:p>
            <a:endParaRPr lang="en-US" sz="2100" dirty="0"/>
          </a:p>
          <a:p>
            <a:r>
              <a:rPr lang="en-US" sz="2100" dirty="0"/>
              <a:t> There are a dozen letters of recommendation.  There are several from students who are expecting a grade from the applicant this semester.  If the applicant is an assistant professor who wants to be promoted to associate, the letters of recommendation come from other assistants, from instructors, adjunct faculty, or bystanders.</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2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P spid="8"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dirty="0" smtClean="0"/>
              <a:t>Most/Least Effective Cont’d</a:t>
            </a:r>
            <a:endParaRPr lang="en-US" dirty="0"/>
          </a:p>
        </p:txBody>
      </p:sp>
      <p:sp>
        <p:nvSpPr>
          <p:cNvPr id="3" name="Text Placeholder 2"/>
          <p:cNvSpPr>
            <a:spLocks noGrp="1"/>
          </p:cNvSpPr>
          <p:nvPr>
            <p:ph type="body" idx="1"/>
          </p:nvPr>
        </p:nvSpPr>
        <p:spPr/>
        <p:txBody>
          <a:bodyPr/>
          <a:lstStyle/>
          <a:p>
            <a:r>
              <a:rPr lang="en-US" dirty="0" smtClean="0"/>
              <a:t>Most Effective</a:t>
            </a:r>
            <a:endParaRPr lang="en-US" dirty="0"/>
          </a:p>
        </p:txBody>
      </p:sp>
      <p:sp>
        <p:nvSpPr>
          <p:cNvPr id="4" name="Content Placeholder 3"/>
          <p:cNvSpPr>
            <a:spLocks noGrp="1"/>
          </p:cNvSpPr>
          <p:nvPr>
            <p:ph sz="half" idx="2"/>
          </p:nvPr>
        </p:nvSpPr>
        <p:spPr>
          <a:xfrm>
            <a:off x="457200" y="2133600"/>
            <a:ext cx="4040188" cy="3840163"/>
          </a:xfrm>
        </p:spPr>
        <p:txBody>
          <a:bodyPr>
            <a:normAutofit/>
          </a:bodyPr>
          <a:lstStyle/>
          <a:p>
            <a:r>
              <a:rPr lang="en-US" sz="1600" b="1" u="sng" dirty="0"/>
              <a:t>Resume or vita is very concise</a:t>
            </a:r>
            <a:r>
              <a:rPr lang="en-US" sz="1600" dirty="0"/>
              <a:t>.  It is exact in regard to degrees and graduation dates, licensures or certifications as appropriate</a:t>
            </a:r>
            <a:r>
              <a:rPr lang="en-US" sz="1600" dirty="0" smtClean="0"/>
              <a:t>.</a:t>
            </a:r>
          </a:p>
          <a:p>
            <a:endParaRPr lang="en-US" sz="1600" dirty="0"/>
          </a:p>
          <a:p>
            <a:endParaRPr lang="en-US" sz="1600" dirty="0" smtClean="0"/>
          </a:p>
          <a:p>
            <a:r>
              <a:rPr lang="en-US" sz="1600" dirty="0"/>
              <a:t>Resume reflects the </a:t>
            </a:r>
            <a:r>
              <a:rPr lang="en-US" sz="1600" b="1" u="sng" dirty="0"/>
              <a:t>dominant journalistic (editing) style of the applicant’s academic discipline.</a:t>
            </a:r>
          </a:p>
          <a:p>
            <a:r>
              <a:rPr lang="en-US" sz="1600" dirty="0"/>
              <a:t>Resume clearly identifies which </a:t>
            </a:r>
            <a:r>
              <a:rPr lang="en-US" sz="1600" b="1" u="sng" dirty="0"/>
              <a:t>publications are refereed in state level, regional level, national level, and international level publications.  For presentations, those are also organized into three or four distinct listings.</a:t>
            </a:r>
          </a:p>
          <a:p>
            <a:endParaRPr lang="en-US" sz="1600" dirty="0"/>
          </a:p>
        </p:txBody>
      </p:sp>
      <p:sp>
        <p:nvSpPr>
          <p:cNvPr id="5" name="Text Placeholder 4"/>
          <p:cNvSpPr>
            <a:spLocks noGrp="1"/>
          </p:cNvSpPr>
          <p:nvPr>
            <p:ph type="body" sz="quarter" idx="3"/>
          </p:nvPr>
        </p:nvSpPr>
        <p:spPr/>
        <p:txBody>
          <a:bodyPr/>
          <a:lstStyle/>
          <a:p>
            <a:r>
              <a:rPr lang="en-US" dirty="0" smtClean="0"/>
              <a:t>Least Effective</a:t>
            </a:r>
            <a:endParaRPr lang="en-US" dirty="0"/>
          </a:p>
        </p:txBody>
      </p:sp>
      <p:sp>
        <p:nvSpPr>
          <p:cNvPr id="6" name="Content Placeholder 5"/>
          <p:cNvSpPr>
            <a:spLocks noGrp="1"/>
          </p:cNvSpPr>
          <p:nvPr>
            <p:ph sz="quarter" idx="4"/>
          </p:nvPr>
        </p:nvSpPr>
        <p:spPr/>
        <p:txBody>
          <a:bodyPr>
            <a:noAutofit/>
          </a:bodyPr>
          <a:lstStyle/>
          <a:p>
            <a:r>
              <a:rPr lang="en-US" sz="1600" dirty="0"/>
              <a:t>Resume is not clear about the applicant’s professional preparation for the role he now has or wishes to assume.  Information particularly about a terminal degree is vague or missing</a:t>
            </a:r>
            <a:r>
              <a:rPr lang="en-US" sz="1600" dirty="0" smtClean="0"/>
              <a:t>.</a:t>
            </a:r>
          </a:p>
          <a:p>
            <a:r>
              <a:rPr lang="en-US" sz="1600" dirty="0" smtClean="0"/>
              <a:t>Resume </a:t>
            </a:r>
            <a:r>
              <a:rPr lang="en-US" sz="1600" dirty="0"/>
              <a:t>does not follow any identifiable style such as Campbell or APA.  There is also little consistency with any style.</a:t>
            </a:r>
          </a:p>
          <a:p>
            <a:r>
              <a:rPr lang="en-US" sz="1600" dirty="0" smtClean="0"/>
              <a:t>Resume </a:t>
            </a:r>
            <a:r>
              <a:rPr lang="en-US" sz="1600" dirty="0"/>
              <a:t>is a smorgasbord of first one level of scholarly work and then another.  Readers on the committee have to laboriously dig out at what level of journal the applicant published.  Presentations from the local service club to the chief national organization meetings are mixed together with no subcategories.</a:t>
            </a:r>
          </a:p>
          <a:p>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linds(horizont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linds(horizontal)">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blinds(horizontal)">
                                      <p:cBhvr>
                                        <p:cTn id="3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Most/Least Effective Cont’d</a:t>
            </a:r>
            <a:endParaRPr lang="en-US" dirty="0"/>
          </a:p>
        </p:txBody>
      </p:sp>
      <p:sp>
        <p:nvSpPr>
          <p:cNvPr id="3" name="Text Placeholder 2"/>
          <p:cNvSpPr>
            <a:spLocks noGrp="1"/>
          </p:cNvSpPr>
          <p:nvPr>
            <p:ph type="body" idx="1"/>
          </p:nvPr>
        </p:nvSpPr>
        <p:spPr/>
        <p:txBody>
          <a:bodyPr/>
          <a:lstStyle/>
          <a:p>
            <a:r>
              <a:rPr lang="en-US" dirty="0" smtClean="0"/>
              <a:t>Most Effective</a:t>
            </a:r>
            <a:endParaRPr lang="en-US" dirty="0"/>
          </a:p>
        </p:txBody>
      </p:sp>
      <p:sp>
        <p:nvSpPr>
          <p:cNvPr id="4" name="Content Placeholder 3"/>
          <p:cNvSpPr>
            <a:spLocks noGrp="1"/>
          </p:cNvSpPr>
          <p:nvPr>
            <p:ph sz="half" idx="2"/>
          </p:nvPr>
        </p:nvSpPr>
        <p:spPr/>
        <p:txBody>
          <a:bodyPr>
            <a:normAutofit/>
          </a:bodyPr>
          <a:lstStyle/>
          <a:p>
            <a:r>
              <a:rPr lang="en-US" sz="1600" dirty="0"/>
              <a:t>If there are </a:t>
            </a:r>
            <a:r>
              <a:rPr lang="en-US" sz="1600" b="1" u="sng" dirty="0"/>
              <a:t>books that were authored or co-authored</a:t>
            </a:r>
            <a:r>
              <a:rPr lang="en-US" sz="1600" dirty="0"/>
              <a:t>, those are cited in a separate category from journal publications.  In the scholarship section of the portfolio, there is a </a:t>
            </a:r>
            <a:r>
              <a:rPr lang="en-US" sz="1600" b="1" u="sng" dirty="0"/>
              <a:t>copy of the published book.</a:t>
            </a:r>
          </a:p>
          <a:p>
            <a:pPr>
              <a:buNone/>
            </a:pPr>
            <a:endParaRPr lang="en-US" sz="1600" dirty="0" smtClean="0"/>
          </a:p>
          <a:p>
            <a:pPr>
              <a:buNone/>
            </a:pPr>
            <a:endParaRPr lang="en-US" sz="1600" dirty="0"/>
          </a:p>
          <a:p>
            <a:r>
              <a:rPr lang="en-US" sz="1600" dirty="0" smtClean="0"/>
              <a:t>If </a:t>
            </a:r>
            <a:r>
              <a:rPr lang="en-US" sz="1600" dirty="0"/>
              <a:t>the applicant was a </a:t>
            </a:r>
            <a:r>
              <a:rPr lang="en-US" sz="1600" b="1" u="sng" dirty="0"/>
              <a:t>paid reviewer for textbooks, </a:t>
            </a:r>
            <a:r>
              <a:rPr lang="en-US" sz="1600" dirty="0"/>
              <a:t>those are listed in a separate section, and the references are concisely written in the dominant writing style of the applicant’s discipline.</a:t>
            </a:r>
          </a:p>
          <a:p>
            <a:endParaRPr lang="en-US" sz="1600" dirty="0"/>
          </a:p>
        </p:txBody>
      </p:sp>
      <p:sp>
        <p:nvSpPr>
          <p:cNvPr id="5" name="Text Placeholder 4"/>
          <p:cNvSpPr>
            <a:spLocks noGrp="1"/>
          </p:cNvSpPr>
          <p:nvPr>
            <p:ph type="body" sz="quarter" idx="3"/>
          </p:nvPr>
        </p:nvSpPr>
        <p:spPr/>
        <p:txBody>
          <a:bodyPr/>
          <a:lstStyle/>
          <a:p>
            <a:r>
              <a:rPr lang="en-US" dirty="0" smtClean="0"/>
              <a:t>Least Effective</a:t>
            </a:r>
            <a:endParaRPr lang="en-US" dirty="0"/>
          </a:p>
        </p:txBody>
      </p:sp>
      <p:sp>
        <p:nvSpPr>
          <p:cNvPr id="6" name="Content Placeholder 5"/>
          <p:cNvSpPr>
            <a:spLocks noGrp="1"/>
          </p:cNvSpPr>
          <p:nvPr>
            <p:ph sz="quarter" idx="4"/>
          </p:nvPr>
        </p:nvSpPr>
        <p:spPr/>
        <p:txBody>
          <a:bodyPr>
            <a:normAutofit/>
          </a:bodyPr>
          <a:lstStyle/>
          <a:p>
            <a:r>
              <a:rPr lang="en-US" sz="1700" dirty="0"/>
              <a:t>Books are thrown in with everything else, leaving the committee member with the task of sorting out the applicant’s scholarly activities.  The immediate suspicion is that some of the journals, books, pamphlets, or training manuals were not refereed.  </a:t>
            </a:r>
          </a:p>
          <a:p>
            <a:r>
              <a:rPr lang="en-US" sz="1700" dirty="0"/>
              <a:t>If there were any paid textbook reviews, those references are thrown in with all of the other “scholarly stuff”  for the committee to have to sift and sort through. </a:t>
            </a:r>
          </a:p>
          <a:p>
            <a:pPr>
              <a:buNone/>
            </a:pP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heckerboard(across)">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checkerboard(across)">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checkerboard(across)">
                                      <p:cBhvr>
                                        <p:cTn id="2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Most/Least Effective Cont’d</a:t>
            </a:r>
            <a:endParaRPr lang="en-US" dirty="0"/>
          </a:p>
        </p:txBody>
      </p:sp>
      <p:sp>
        <p:nvSpPr>
          <p:cNvPr id="3" name="Text Placeholder 2"/>
          <p:cNvSpPr>
            <a:spLocks noGrp="1"/>
          </p:cNvSpPr>
          <p:nvPr>
            <p:ph type="body" idx="1"/>
          </p:nvPr>
        </p:nvSpPr>
        <p:spPr/>
        <p:txBody>
          <a:bodyPr/>
          <a:lstStyle/>
          <a:p>
            <a:r>
              <a:rPr lang="en-US" dirty="0" smtClean="0"/>
              <a:t>Most Effective	</a:t>
            </a:r>
            <a:endParaRPr lang="en-US" dirty="0"/>
          </a:p>
        </p:txBody>
      </p:sp>
      <p:sp>
        <p:nvSpPr>
          <p:cNvPr id="4" name="Content Placeholder 3"/>
          <p:cNvSpPr>
            <a:spLocks noGrp="1"/>
          </p:cNvSpPr>
          <p:nvPr>
            <p:ph sz="half" idx="2"/>
          </p:nvPr>
        </p:nvSpPr>
        <p:spPr/>
        <p:txBody>
          <a:bodyPr>
            <a:normAutofit fontScale="85000" lnSpcReduction="10000"/>
          </a:bodyPr>
          <a:lstStyle/>
          <a:p>
            <a:r>
              <a:rPr lang="en-US" sz="1900" dirty="0"/>
              <a:t>In the </a:t>
            </a:r>
            <a:r>
              <a:rPr lang="en-US" sz="1900" b="1" u="sng" dirty="0"/>
              <a:t>Service section</a:t>
            </a:r>
            <a:r>
              <a:rPr lang="en-US" sz="1900" dirty="0"/>
              <a:t>, membership and activities on committees </a:t>
            </a:r>
            <a:r>
              <a:rPr lang="en-US" sz="1900" b="1" u="sng" dirty="0"/>
              <a:t>is specified neatly and concisely </a:t>
            </a:r>
            <a:r>
              <a:rPr lang="en-US" sz="1900" dirty="0"/>
              <a:t>in lists of university level service, college-level service, department level service, and service outside the university.</a:t>
            </a:r>
          </a:p>
          <a:p>
            <a:endParaRPr lang="en-US" sz="1900" dirty="0" smtClean="0"/>
          </a:p>
          <a:p>
            <a:endParaRPr lang="en-US" sz="1900" dirty="0" smtClean="0"/>
          </a:p>
          <a:p>
            <a:pPr>
              <a:buNone/>
            </a:pPr>
            <a:endParaRPr lang="en-US" sz="1900" dirty="0" smtClean="0"/>
          </a:p>
          <a:p>
            <a:r>
              <a:rPr lang="en-US" sz="1900" dirty="0" smtClean="0"/>
              <a:t>The </a:t>
            </a:r>
            <a:r>
              <a:rPr lang="en-US" sz="1900" dirty="0"/>
              <a:t>applicants give </a:t>
            </a:r>
            <a:r>
              <a:rPr lang="en-US" sz="1900" b="1" u="sng" dirty="0"/>
              <a:t>enough of a concise sample</a:t>
            </a:r>
            <a:r>
              <a:rPr lang="en-US" sz="1900" dirty="0"/>
              <a:t> of course syllabi, examinations, and student feedback that </a:t>
            </a:r>
            <a:r>
              <a:rPr lang="en-US" sz="1900" b="1" u="sng" dirty="0"/>
              <a:t>the committee can get the picture</a:t>
            </a:r>
            <a:r>
              <a:rPr lang="en-US" sz="1900" dirty="0"/>
              <a:t>.  The approximate thickness of the portfolio in </a:t>
            </a:r>
            <a:r>
              <a:rPr lang="en-US" sz="1900" b="1" u="sng" dirty="0"/>
              <a:t>total is about three inches.  </a:t>
            </a:r>
          </a:p>
          <a:p>
            <a:endParaRPr lang="en-US" dirty="0"/>
          </a:p>
        </p:txBody>
      </p:sp>
      <p:sp>
        <p:nvSpPr>
          <p:cNvPr id="5" name="Text Placeholder 4"/>
          <p:cNvSpPr>
            <a:spLocks noGrp="1"/>
          </p:cNvSpPr>
          <p:nvPr>
            <p:ph type="body" sz="quarter" idx="3"/>
          </p:nvPr>
        </p:nvSpPr>
        <p:spPr/>
        <p:txBody>
          <a:bodyPr/>
          <a:lstStyle/>
          <a:p>
            <a:r>
              <a:rPr lang="en-US" dirty="0" smtClean="0"/>
              <a:t>Least Effective</a:t>
            </a:r>
            <a:endParaRPr lang="en-US" dirty="0"/>
          </a:p>
        </p:txBody>
      </p:sp>
      <p:sp>
        <p:nvSpPr>
          <p:cNvPr id="6" name="Content Placeholder 5"/>
          <p:cNvSpPr>
            <a:spLocks noGrp="1"/>
          </p:cNvSpPr>
          <p:nvPr>
            <p:ph sz="quarter" idx="4"/>
          </p:nvPr>
        </p:nvSpPr>
        <p:spPr/>
        <p:txBody>
          <a:bodyPr>
            <a:noAutofit/>
          </a:bodyPr>
          <a:lstStyle/>
          <a:p>
            <a:r>
              <a:rPr lang="en-US" sz="1600" dirty="0"/>
              <a:t>(a) Applicant has little or no service at any level; (b) what service the applicant has is mostly outside the university; (c) service is all lumped together in one list so that maybe, just maybe, the committee will think that it all adds up to a lot of service.  The committee is still having to discover rather than verify the information needed to make a decision</a:t>
            </a:r>
            <a:r>
              <a:rPr lang="en-US" sz="1600" dirty="0" smtClean="0"/>
              <a:t>.</a:t>
            </a:r>
          </a:p>
          <a:p>
            <a:r>
              <a:rPr lang="en-US" sz="1600" dirty="0" smtClean="0"/>
              <a:t>Applicants </a:t>
            </a:r>
            <a:r>
              <a:rPr lang="en-US" sz="1600" dirty="0"/>
              <a:t>inundate the committee with two or three notebooks of student assignments.  There are few if any copies of published articles.  The longest, most voluminous portfolios come from assistant professors who are hoping for tenure (only) with a “wing and a prayer.”</a:t>
            </a:r>
          </a:p>
          <a:p>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1"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diamond(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diamond(in)">
                                      <p:cBhvr>
                                        <p:cTn id="17" dur="2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1"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diamond(in)">
                                      <p:cBhvr>
                                        <p:cTn id="22"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Reflections on portfolios from Academic Affairs</a:t>
            </a:r>
            <a:endParaRPr lang="en-US" sz="3200" dirty="0"/>
          </a:p>
        </p:txBody>
      </p:sp>
      <p:sp>
        <p:nvSpPr>
          <p:cNvPr id="3" name="Content Placeholder 2"/>
          <p:cNvSpPr>
            <a:spLocks noGrp="1"/>
          </p:cNvSpPr>
          <p:nvPr>
            <p:ph idx="1"/>
          </p:nvPr>
        </p:nvSpPr>
        <p:spPr/>
        <p:txBody>
          <a:bodyPr>
            <a:normAutofit fontScale="92500"/>
          </a:bodyPr>
          <a:lstStyle/>
          <a:p>
            <a:r>
              <a:rPr lang="en-US" dirty="0" smtClean="0"/>
              <a:t>Maximum of one </a:t>
            </a:r>
            <a:r>
              <a:rPr lang="en-US" u="sng" dirty="0" smtClean="0"/>
              <a:t>D-ring</a:t>
            </a:r>
            <a:r>
              <a:rPr lang="en-US" dirty="0" smtClean="0"/>
              <a:t> binder</a:t>
            </a:r>
          </a:p>
          <a:p>
            <a:r>
              <a:rPr lang="en-US" dirty="0" smtClean="0"/>
              <a:t>Maximum of 3 inches</a:t>
            </a:r>
          </a:p>
          <a:p>
            <a:r>
              <a:rPr lang="en-US" dirty="0" smtClean="0"/>
              <a:t>It is not necessary to use plastic sheet covers</a:t>
            </a:r>
          </a:p>
          <a:p>
            <a:pPr lvl="1"/>
            <a:r>
              <a:rPr lang="en-US" dirty="0" smtClean="0"/>
              <a:t>But if you do:</a:t>
            </a:r>
          </a:p>
          <a:p>
            <a:pPr lvl="2"/>
            <a:r>
              <a:rPr lang="en-US" dirty="0" smtClean="0"/>
              <a:t>1 or two items per cover (front and back)</a:t>
            </a:r>
          </a:p>
          <a:p>
            <a:pPr lvl="3"/>
            <a:r>
              <a:rPr lang="en-US" dirty="0" smtClean="0"/>
              <a:t>Not your resume or vita</a:t>
            </a:r>
          </a:p>
          <a:p>
            <a:pPr lvl="3"/>
            <a:r>
              <a:rPr lang="en-US" dirty="0" smtClean="0"/>
              <a:t>Not a 5 page publication</a:t>
            </a:r>
          </a:p>
          <a:p>
            <a:pPr lvl="3"/>
            <a:r>
              <a:rPr lang="en-US" dirty="0" smtClean="0"/>
              <a:t>Not a program in which your name appears</a:t>
            </a:r>
          </a:p>
          <a:p>
            <a:pPr lvl="2"/>
            <a:r>
              <a:rPr lang="en-US" dirty="0" smtClean="0"/>
              <a:t>Remove empty plastic sheet covers</a:t>
            </a:r>
          </a:p>
          <a:p>
            <a:r>
              <a:rPr lang="en-US" dirty="0" smtClean="0"/>
              <a:t>Don’t assume people know the acronyms you use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from AA, cont’d</a:t>
            </a:r>
            <a:endParaRPr lang="en-US" dirty="0"/>
          </a:p>
        </p:txBody>
      </p:sp>
      <p:sp>
        <p:nvSpPr>
          <p:cNvPr id="3" name="Content Placeholder 2"/>
          <p:cNvSpPr>
            <a:spLocks noGrp="1"/>
          </p:cNvSpPr>
          <p:nvPr>
            <p:ph idx="1"/>
          </p:nvPr>
        </p:nvSpPr>
        <p:spPr/>
        <p:txBody>
          <a:bodyPr>
            <a:normAutofit lnSpcReduction="10000"/>
          </a:bodyPr>
          <a:lstStyle/>
          <a:p>
            <a:r>
              <a:rPr lang="en-US" dirty="0" smtClean="0"/>
              <a:t>If you claim a publication, include a copy.</a:t>
            </a:r>
          </a:p>
          <a:p>
            <a:r>
              <a:rPr lang="en-US" dirty="0" smtClean="0"/>
              <a:t>If you are listed in a program, highlight your name and talk.</a:t>
            </a:r>
          </a:p>
          <a:p>
            <a:r>
              <a:rPr lang="en-US" dirty="0" smtClean="0"/>
              <a:t>Do not include extraneous materials</a:t>
            </a:r>
          </a:p>
          <a:p>
            <a:pPr lvl="1"/>
            <a:r>
              <a:rPr lang="en-US" dirty="0" smtClean="0"/>
              <a:t>Thick programs (you are listed on page 12)</a:t>
            </a:r>
          </a:p>
          <a:p>
            <a:pPr lvl="1"/>
            <a:r>
              <a:rPr lang="en-US" dirty="0" smtClean="0"/>
              <a:t>Individual student evaluation forms (especially those which contain </a:t>
            </a:r>
            <a:r>
              <a:rPr lang="en-US" u="sng" dirty="0" smtClean="0"/>
              <a:t>no written comments).</a:t>
            </a:r>
          </a:p>
          <a:p>
            <a:pPr lvl="1"/>
            <a:r>
              <a:rPr lang="en-US" dirty="0" err="1" smtClean="0"/>
              <a:t>Webpages</a:t>
            </a:r>
            <a:r>
              <a:rPr lang="en-US" dirty="0" smtClean="0"/>
              <a:t>, newspaper articles, etc. with no clear link to you</a:t>
            </a:r>
          </a:p>
          <a:p>
            <a:pPr lvl="1"/>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763</TotalTime>
  <Words>1665</Words>
  <Application>Microsoft Office PowerPoint</Application>
  <PresentationFormat>On-screen Show (4:3)</PresentationFormat>
  <Paragraphs>131</Paragraphs>
  <Slides>15</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Arkansas Tech University Promotion and Tenure Process</vt:lpstr>
      <vt:lpstr>It is YOUR portfolio</vt:lpstr>
      <vt:lpstr>Most Effective/Least Effective Applications, prepared by Dr. Sid Womack, Professor of Secondary Education (used by permission) </vt:lpstr>
      <vt:lpstr>Most/Least Effective Cont’d</vt:lpstr>
      <vt:lpstr>Most/Least Effective Cont’d</vt:lpstr>
      <vt:lpstr>Most/Least Effective Cont’d</vt:lpstr>
      <vt:lpstr>Most/Least Effective Cont’d</vt:lpstr>
      <vt:lpstr>Reflections on portfolios from Academic Affairs</vt:lpstr>
      <vt:lpstr>Reflections from AA, cont’d</vt:lpstr>
      <vt:lpstr>Reflections from AA, cont’d</vt:lpstr>
      <vt:lpstr>Reflections from AA, cont’d</vt:lpstr>
      <vt:lpstr>Reflections from AA, cont’d</vt:lpstr>
      <vt:lpstr>Reflections from AA, cont’d</vt:lpstr>
      <vt:lpstr>Third Year Review </vt:lpstr>
      <vt:lpstr>Why conduct this workshop?</vt:lpstr>
    </vt:vector>
  </TitlesOfParts>
  <Company>Arkansas Tech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Arkansas Tech University Promotion and Tenure Process</dc:title>
  <dc:creator>jwwatson</dc:creator>
  <cp:lastModifiedBy>Karen Riddell</cp:lastModifiedBy>
  <cp:revision>58</cp:revision>
  <cp:lastPrinted>2014-08-13T15:41:48Z</cp:lastPrinted>
  <dcterms:created xsi:type="dcterms:W3CDTF">2010-02-08T15:01:49Z</dcterms:created>
  <dcterms:modified xsi:type="dcterms:W3CDTF">2014-08-13T18:25:23Z</dcterms:modified>
</cp:coreProperties>
</file>