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notesMasterIdLst>
    <p:notesMasterId r:id="rId21"/>
  </p:notesMasterIdLst>
  <p:sldIdLst>
    <p:sldId id="294" r:id="rId2"/>
    <p:sldId id="280" r:id="rId3"/>
    <p:sldId id="292" r:id="rId4"/>
    <p:sldId id="326" r:id="rId5"/>
    <p:sldId id="329" r:id="rId6"/>
    <p:sldId id="330" r:id="rId7"/>
    <p:sldId id="328" r:id="rId8"/>
    <p:sldId id="293" r:id="rId9"/>
    <p:sldId id="274" r:id="rId10"/>
    <p:sldId id="323" r:id="rId11"/>
    <p:sldId id="259" r:id="rId12"/>
    <p:sldId id="265" r:id="rId13"/>
    <p:sldId id="324" r:id="rId14"/>
    <p:sldId id="325" r:id="rId15"/>
    <p:sldId id="288" r:id="rId16"/>
    <p:sldId id="331" r:id="rId17"/>
    <p:sldId id="332" r:id="rId18"/>
    <p:sldId id="333" r:id="rId19"/>
    <p:sldId id="334"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Black" pitchFamily="34" charset="0"/>
        <a:ea typeface="+mn-ea"/>
        <a:cs typeface="+mn-cs"/>
      </a:defRPr>
    </a:lvl1pPr>
    <a:lvl2pPr marL="457200" algn="l" rtl="0" eaLnBrk="0" fontAlgn="base" hangingPunct="0">
      <a:spcBef>
        <a:spcPct val="0"/>
      </a:spcBef>
      <a:spcAft>
        <a:spcPct val="0"/>
      </a:spcAft>
      <a:defRPr kern="1200">
        <a:solidFill>
          <a:schemeClr val="tx1"/>
        </a:solidFill>
        <a:latin typeface="Arial Black" pitchFamily="34" charset="0"/>
        <a:ea typeface="+mn-ea"/>
        <a:cs typeface="+mn-cs"/>
      </a:defRPr>
    </a:lvl2pPr>
    <a:lvl3pPr marL="914400" algn="l" rtl="0" eaLnBrk="0" fontAlgn="base" hangingPunct="0">
      <a:spcBef>
        <a:spcPct val="0"/>
      </a:spcBef>
      <a:spcAft>
        <a:spcPct val="0"/>
      </a:spcAft>
      <a:defRPr kern="1200">
        <a:solidFill>
          <a:schemeClr val="tx1"/>
        </a:solidFill>
        <a:latin typeface="Arial Black" pitchFamily="34" charset="0"/>
        <a:ea typeface="+mn-ea"/>
        <a:cs typeface="+mn-cs"/>
      </a:defRPr>
    </a:lvl3pPr>
    <a:lvl4pPr marL="1371600" algn="l" rtl="0" eaLnBrk="0" fontAlgn="base" hangingPunct="0">
      <a:spcBef>
        <a:spcPct val="0"/>
      </a:spcBef>
      <a:spcAft>
        <a:spcPct val="0"/>
      </a:spcAft>
      <a:defRPr kern="1200">
        <a:solidFill>
          <a:schemeClr val="tx1"/>
        </a:solidFill>
        <a:latin typeface="Arial Black" pitchFamily="34" charset="0"/>
        <a:ea typeface="+mn-ea"/>
        <a:cs typeface="+mn-cs"/>
      </a:defRPr>
    </a:lvl4pPr>
    <a:lvl5pPr marL="1828800" algn="l" rtl="0" eaLnBrk="0" fontAlgn="base" hangingPunct="0">
      <a:spcBef>
        <a:spcPct val="0"/>
      </a:spcBef>
      <a:spcAft>
        <a:spcPct val="0"/>
      </a:spcAft>
      <a:defRPr kern="1200">
        <a:solidFill>
          <a:schemeClr val="tx1"/>
        </a:solidFill>
        <a:latin typeface="Arial Black" pitchFamily="34" charset="0"/>
        <a:ea typeface="+mn-ea"/>
        <a:cs typeface="+mn-cs"/>
      </a:defRPr>
    </a:lvl5pPr>
    <a:lvl6pPr marL="2286000" algn="l" defTabSz="914400" rtl="0" eaLnBrk="1" latinLnBrk="0" hangingPunct="1">
      <a:defRPr kern="1200">
        <a:solidFill>
          <a:schemeClr val="tx1"/>
        </a:solidFill>
        <a:latin typeface="Arial Black" pitchFamily="34" charset="0"/>
        <a:ea typeface="+mn-ea"/>
        <a:cs typeface="+mn-cs"/>
      </a:defRPr>
    </a:lvl6pPr>
    <a:lvl7pPr marL="2743200" algn="l" defTabSz="914400" rtl="0" eaLnBrk="1" latinLnBrk="0" hangingPunct="1">
      <a:defRPr kern="1200">
        <a:solidFill>
          <a:schemeClr val="tx1"/>
        </a:solidFill>
        <a:latin typeface="Arial Black" pitchFamily="34" charset="0"/>
        <a:ea typeface="+mn-ea"/>
        <a:cs typeface="+mn-cs"/>
      </a:defRPr>
    </a:lvl7pPr>
    <a:lvl8pPr marL="3200400" algn="l" defTabSz="914400" rtl="0" eaLnBrk="1" latinLnBrk="0" hangingPunct="1">
      <a:defRPr kern="1200">
        <a:solidFill>
          <a:schemeClr val="tx1"/>
        </a:solidFill>
        <a:latin typeface="Arial Black" pitchFamily="34" charset="0"/>
        <a:ea typeface="+mn-ea"/>
        <a:cs typeface="+mn-cs"/>
      </a:defRPr>
    </a:lvl8pPr>
    <a:lvl9pPr marL="3657600" algn="l" defTabSz="914400" rtl="0" eaLnBrk="1" latinLnBrk="0" hangingPunct="1">
      <a:defRPr kern="1200">
        <a:solidFill>
          <a:schemeClr val="tx1"/>
        </a:solidFill>
        <a:latin typeface="Arial Black"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497" autoAdjust="0"/>
  </p:normalViewPr>
  <p:slideViewPr>
    <p:cSldViewPr>
      <p:cViewPr varScale="1">
        <p:scale>
          <a:sx n="116" d="100"/>
          <a:sy n="116" d="100"/>
        </p:scale>
        <p:origin x="-858"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7716063" cy="7771606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dirty="0">
                <a:latin typeface="Arial" charset="0"/>
              </a:defRPr>
            </a:lvl1pPr>
          </a:lstStyle>
          <a:p>
            <a:pPr>
              <a:defRPr/>
            </a:pPr>
            <a:endParaRPr lang="en-US"/>
          </a:p>
        </p:txBody>
      </p:sp>
      <p:sp>
        <p:nvSpPr>
          <p:cNvPr id="675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dirty="0">
                <a:latin typeface="Arial" charset="0"/>
              </a:defRPr>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75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75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dirty="0">
                <a:latin typeface="Arial" charset="0"/>
              </a:defRPr>
            </a:lvl1pPr>
          </a:lstStyle>
          <a:p>
            <a:pPr>
              <a:defRPr/>
            </a:pPr>
            <a:endParaRPr lang="en-US"/>
          </a:p>
        </p:txBody>
      </p:sp>
      <p:sp>
        <p:nvSpPr>
          <p:cNvPr id="675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5FEB30B5-325C-459D-8FF8-DEB3BCB6D458}" type="slidenum">
              <a:rPr lang="en-US"/>
              <a:pPr>
                <a:defRPr/>
              </a:pPr>
              <a:t>‹#›</a:t>
            </a:fld>
            <a:endParaRPr lang="en-US" dirty="0"/>
          </a:p>
        </p:txBody>
      </p:sp>
    </p:spTree>
    <p:extLst>
      <p:ext uri="{BB962C8B-B14F-4D97-AF65-F5344CB8AC3E}">
        <p14:creationId xmlns:p14="http://schemas.microsoft.com/office/powerpoint/2010/main" xmlns="" val="41563837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dirty="0">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dirty="0">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242AF6B4-E319-42B6-92BA-FB6139D6E256}" type="slidenum">
              <a:rPr lang="en-US"/>
              <a:pPr>
                <a:defRPr/>
              </a:pPr>
              <a:t>‹#›</a:t>
            </a:fld>
            <a:endParaRPr lang="en-US" dirty="0"/>
          </a:p>
        </p:txBody>
      </p:sp>
    </p:spTree>
    <p:extLst>
      <p:ext uri="{BB962C8B-B14F-4D97-AF65-F5344CB8AC3E}">
        <p14:creationId xmlns:p14="http://schemas.microsoft.com/office/powerpoint/2010/main" xmlns="" val="1919638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A784573-B727-4735-A024-5AE7DA49957A}" type="slidenum">
              <a:rPr lang="en-US"/>
              <a:pPr>
                <a:defRPr/>
              </a:pPr>
              <a:t>‹#›</a:t>
            </a:fld>
            <a:endParaRPr lang="en-US" dirty="0"/>
          </a:p>
        </p:txBody>
      </p:sp>
    </p:spTree>
    <p:extLst>
      <p:ext uri="{BB962C8B-B14F-4D97-AF65-F5344CB8AC3E}">
        <p14:creationId xmlns:p14="http://schemas.microsoft.com/office/powerpoint/2010/main" xmlns="" val="3131257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CB6AD8A-877F-421B-BBBB-907B193284B3}" type="slidenum">
              <a:rPr lang="en-US"/>
              <a:pPr>
                <a:defRPr/>
              </a:pPr>
              <a:t>‹#›</a:t>
            </a:fld>
            <a:endParaRPr lang="en-US" dirty="0"/>
          </a:p>
        </p:txBody>
      </p:sp>
    </p:spTree>
    <p:extLst>
      <p:ext uri="{BB962C8B-B14F-4D97-AF65-F5344CB8AC3E}">
        <p14:creationId xmlns:p14="http://schemas.microsoft.com/office/powerpoint/2010/main" xmlns="" val="1357617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41D42670-186A-43CD-91F7-864C27BB0C2C}" type="slidenum">
              <a:rPr lang="en-US"/>
              <a:pPr>
                <a:defRPr/>
              </a:pPr>
              <a:t>‹#›</a:t>
            </a:fld>
            <a:endParaRPr lang="en-US" dirty="0"/>
          </a:p>
        </p:txBody>
      </p:sp>
    </p:spTree>
    <p:extLst>
      <p:ext uri="{BB962C8B-B14F-4D97-AF65-F5344CB8AC3E}">
        <p14:creationId xmlns:p14="http://schemas.microsoft.com/office/powerpoint/2010/main" xmlns="" val="235831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dirty="0"/>
            </a:lvl1pPr>
            <a:extLst/>
          </a:lstStyle>
          <a:p>
            <a:pPr>
              <a:defRPr/>
            </a:pPr>
            <a:endParaRPr lang="en-US"/>
          </a:p>
        </p:txBody>
      </p:sp>
      <p:sp>
        <p:nvSpPr>
          <p:cNvPr id="7" name="Footer Placeholder 4"/>
          <p:cNvSpPr>
            <a:spLocks noGrp="1"/>
          </p:cNvSpPr>
          <p:nvPr>
            <p:ph type="ftr" sz="quarter" idx="11"/>
          </p:nvPr>
        </p:nvSpPr>
        <p:spPr/>
        <p:txBody>
          <a:bodyPr/>
          <a:lstStyle>
            <a:lvl1pPr>
              <a:defRPr dirty="0"/>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255A0DAD-F816-4CC3-AE2C-3AE19ABFF602}" type="slidenum">
              <a:rPr lang="en-US"/>
              <a:pPr>
                <a:defRPr/>
              </a:pPr>
              <a:t>‹#›</a:t>
            </a:fld>
            <a:endParaRPr lang="en-US" dirty="0"/>
          </a:p>
        </p:txBody>
      </p:sp>
    </p:spTree>
    <p:extLst>
      <p:ext uri="{BB962C8B-B14F-4D97-AF65-F5344CB8AC3E}">
        <p14:creationId xmlns:p14="http://schemas.microsoft.com/office/powerpoint/2010/main" xmlns="" val="358202703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dirty="0"/>
            </a:lvl1pPr>
            <a:extLst/>
          </a:lstStyle>
          <a:p>
            <a:pPr>
              <a:defRPr/>
            </a:pPr>
            <a:endParaRPr lang="en-US"/>
          </a:p>
        </p:txBody>
      </p:sp>
      <p:sp>
        <p:nvSpPr>
          <p:cNvPr id="6" name="Footer Placeholder 5"/>
          <p:cNvSpPr>
            <a:spLocks noGrp="1"/>
          </p:cNvSpPr>
          <p:nvPr>
            <p:ph type="ftr" sz="quarter" idx="11"/>
          </p:nvPr>
        </p:nvSpPr>
        <p:spPr/>
        <p:txBody>
          <a:bodyPr/>
          <a:lstStyle>
            <a:lvl1pPr>
              <a:defRPr dirty="0"/>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5F06A40E-8B21-421B-8E5D-8D161E22BB38}" type="slidenum">
              <a:rPr lang="en-US"/>
              <a:pPr>
                <a:defRPr/>
              </a:pPr>
              <a:t>‹#›</a:t>
            </a:fld>
            <a:endParaRPr lang="en-US" dirty="0"/>
          </a:p>
        </p:txBody>
      </p:sp>
    </p:spTree>
    <p:extLst>
      <p:ext uri="{BB962C8B-B14F-4D97-AF65-F5344CB8AC3E}">
        <p14:creationId xmlns:p14="http://schemas.microsoft.com/office/powerpoint/2010/main" xmlns="" val="1303921702"/>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dirty="0"/>
            </a:lvl1pPr>
            <a:extLst/>
          </a:lstStyle>
          <a:p>
            <a:pPr>
              <a:defRPr/>
            </a:pPr>
            <a:endParaRPr lang="en-US"/>
          </a:p>
        </p:txBody>
      </p:sp>
      <p:sp>
        <p:nvSpPr>
          <p:cNvPr id="8" name="Footer Placeholder 7"/>
          <p:cNvSpPr>
            <a:spLocks noGrp="1"/>
          </p:cNvSpPr>
          <p:nvPr>
            <p:ph type="ftr" sz="quarter" idx="11"/>
          </p:nvPr>
        </p:nvSpPr>
        <p:spPr/>
        <p:txBody>
          <a:bodyPr/>
          <a:lstStyle>
            <a:lvl1pPr>
              <a:defRPr dirty="0"/>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375131BD-6308-4531-AC93-31465EDEF7FD}" type="slidenum">
              <a:rPr lang="en-US"/>
              <a:pPr>
                <a:defRPr/>
              </a:pPr>
              <a:t>‹#›</a:t>
            </a:fld>
            <a:endParaRPr lang="en-US" dirty="0"/>
          </a:p>
        </p:txBody>
      </p:sp>
    </p:spTree>
    <p:extLst>
      <p:ext uri="{BB962C8B-B14F-4D97-AF65-F5344CB8AC3E}">
        <p14:creationId xmlns:p14="http://schemas.microsoft.com/office/powerpoint/2010/main" xmlns="" val="383071133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dirty="0"/>
            </a:lvl1pPr>
            <a:extLst/>
          </a:lstStyle>
          <a:p>
            <a:pPr>
              <a:defRPr/>
            </a:pPr>
            <a:endParaRPr lang="en-US"/>
          </a:p>
        </p:txBody>
      </p:sp>
      <p:sp>
        <p:nvSpPr>
          <p:cNvPr id="4" name="Footer Placeholder 3"/>
          <p:cNvSpPr>
            <a:spLocks noGrp="1"/>
          </p:cNvSpPr>
          <p:nvPr>
            <p:ph type="ftr" sz="quarter" idx="11"/>
          </p:nvPr>
        </p:nvSpPr>
        <p:spPr/>
        <p:txBody>
          <a:bodyPr/>
          <a:lstStyle>
            <a:lvl1pPr>
              <a:defRPr dirty="0"/>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DADE34FF-A049-4FE3-B2C8-F18FF4A2E6CD}" type="slidenum">
              <a:rPr lang="en-US"/>
              <a:pPr>
                <a:defRPr/>
              </a:pPr>
              <a:t>‹#›</a:t>
            </a:fld>
            <a:endParaRPr lang="en-US" dirty="0"/>
          </a:p>
        </p:txBody>
      </p:sp>
    </p:spTree>
    <p:extLst>
      <p:ext uri="{BB962C8B-B14F-4D97-AF65-F5344CB8AC3E}">
        <p14:creationId xmlns:p14="http://schemas.microsoft.com/office/powerpoint/2010/main" xmlns="" val="3811261827"/>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ED12CD62-686B-4F05-B86B-1C10A9B7206B}" type="slidenum">
              <a:rPr lang="en-US"/>
              <a:pPr>
                <a:defRPr/>
              </a:pPr>
              <a:t>‹#›</a:t>
            </a:fld>
            <a:endParaRPr lang="en-US" dirty="0"/>
          </a:p>
        </p:txBody>
      </p:sp>
    </p:spTree>
    <p:extLst>
      <p:ext uri="{BB962C8B-B14F-4D97-AF65-F5344CB8AC3E}">
        <p14:creationId xmlns:p14="http://schemas.microsoft.com/office/powerpoint/2010/main" xmlns="" val="2325541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dirty="0"/>
            </a:lvl1pPr>
            <a:extLst/>
          </a:lstStyle>
          <a:p>
            <a:pPr>
              <a:defRPr/>
            </a:pPr>
            <a:endParaRPr lang="en-US"/>
          </a:p>
        </p:txBody>
      </p:sp>
      <p:sp>
        <p:nvSpPr>
          <p:cNvPr id="6" name="Footer Placeholder 5"/>
          <p:cNvSpPr>
            <a:spLocks noGrp="1"/>
          </p:cNvSpPr>
          <p:nvPr>
            <p:ph type="ftr" sz="quarter" idx="11"/>
          </p:nvPr>
        </p:nvSpPr>
        <p:spPr/>
        <p:txBody>
          <a:bodyPr/>
          <a:lstStyle>
            <a:lvl1pPr>
              <a:defRPr dirty="0"/>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D34FACCC-63D7-465F-8A1D-58262070BB78}" type="slidenum">
              <a:rPr lang="en-US"/>
              <a:pPr>
                <a:defRPr/>
              </a:pPr>
              <a:t>‹#›</a:t>
            </a:fld>
            <a:endParaRPr lang="en-US" dirty="0"/>
          </a:p>
        </p:txBody>
      </p:sp>
    </p:spTree>
    <p:extLst>
      <p:ext uri="{BB962C8B-B14F-4D97-AF65-F5344CB8AC3E}">
        <p14:creationId xmlns:p14="http://schemas.microsoft.com/office/powerpoint/2010/main" xmlns="" val="245036354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dirty="0">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dirty="0">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10CCF1EC-7FBE-4EA6-BF92-318AA9BF82EB}" type="slidenum">
              <a:rPr lang="en-US"/>
              <a:pPr>
                <a:defRPr/>
              </a:pPr>
              <a:t>‹#›</a:t>
            </a:fld>
            <a:endParaRPr lang="en-US" dirty="0"/>
          </a:p>
        </p:txBody>
      </p:sp>
    </p:spTree>
    <p:extLst>
      <p:ext uri="{BB962C8B-B14F-4D97-AF65-F5344CB8AC3E}">
        <p14:creationId xmlns:p14="http://schemas.microsoft.com/office/powerpoint/2010/main" xmlns="" val="520570840"/>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dirty="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dirty="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8D19E673-F2AB-4BC1-A1B2-70E1CA968C0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23" r:id="rId1"/>
    <p:sldLayoutId id="2147483919" r:id="rId2"/>
    <p:sldLayoutId id="2147483924" r:id="rId3"/>
    <p:sldLayoutId id="2147483925" r:id="rId4"/>
    <p:sldLayoutId id="2147483926" r:id="rId5"/>
    <p:sldLayoutId id="2147483927" r:id="rId6"/>
    <p:sldLayoutId id="2147483920" r:id="rId7"/>
    <p:sldLayoutId id="2147483928" r:id="rId8"/>
    <p:sldLayoutId id="2147483929" r:id="rId9"/>
    <p:sldLayoutId id="2147483921" r:id="rId10"/>
    <p:sldLayoutId id="2147483922" r:id="rId11"/>
  </p:sldLayoutIdLst>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ezinearticles.com/?Professors---Launch-Your-College-Course-Effectively---Closing-Out-the-First-Class-Meeting&amp;id=170903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hyperlink" Target="http://www.census.gov/prod/2002pubs/p23-210.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bgsu.edu/downloads/provost/file11002.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457200" y="1143000"/>
            <a:ext cx="8229600" cy="4864100"/>
          </a:xfrm>
        </p:spPr>
        <p:txBody>
          <a:bodyPr/>
          <a:lstStyle/>
          <a:p>
            <a:pPr eaLnBrk="1" hangingPunct="1"/>
            <a:r>
              <a:rPr lang="en-US" smtClean="0"/>
              <a:t>First Day</a:t>
            </a:r>
          </a:p>
          <a:p>
            <a:pPr eaLnBrk="1" hangingPunct="1"/>
            <a:r>
              <a:rPr lang="en-US" smtClean="0"/>
              <a:t>First Week</a:t>
            </a:r>
          </a:p>
          <a:p>
            <a:pPr eaLnBrk="1" hangingPunct="1"/>
            <a:r>
              <a:rPr lang="en-US" smtClean="0"/>
              <a:t>Assessing Student Understanding</a:t>
            </a:r>
          </a:p>
          <a:p>
            <a:pPr eaLnBrk="1" hangingPunct="1"/>
            <a:r>
              <a:rPr lang="en-US" smtClean="0"/>
              <a:t>Interactive Activity</a:t>
            </a:r>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buFont typeface="Wingdings 3" pitchFamily="18" charset="2"/>
              <a:buNone/>
            </a:pPr>
            <a:r>
              <a:rPr lang="en-US" sz="1600" smtClean="0"/>
              <a:t>(Please note:  This presentation is a combination of information from previous New Faculty Orientation “Launching a Successful Semester” strategy sharing sessions and from the Tech Center for Teaching and Learning.)</a:t>
            </a:r>
          </a:p>
        </p:txBody>
      </p:sp>
      <p:sp>
        <p:nvSpPr>
          <p:cNvPr id="921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2B47F549-6A76-4E4D-944F-3202EAF88BA3}" type="slidenum">
              <a:rPr lang="en-US" smtClean="0"/>
              <a:pPr/>
              <a:t>1</a:t>
            </a:fld>
            <a:endParaRPr lang="en-US" smtClean="0"/>
          </a:p>
        </p:txBody>
      </p:sp>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Launching a Successful Semester</a:t>
            </a:r>
          </a:p>
        </p:txBody>
      </p:sp>
      <p:pic>
        <p:nvPicPr>
          <p:cNvPr id="9221" name="Picture 5" descr="C:\Program Files\Microsoft Office\MEDIA\CAGCAT10\j0301252.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715000" y="2438400"/>
            <a:ext cx="2667000" cy="2403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Effect transition="in" filter="blinds(horizontal)">
                                      <p:cBhvr>
                                        <p:cTn id="7" dur="500"/>
                                        <p:tgtEl>
                                          <p:spTgt spid="921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218">
                                            <p:txEl>
                                              <p:pRg st="1" end="1"/>
                                            </p:txEl>
                                          </p:spTgt>
                                        </p:tgtEl>
                                        <p:attrNameLst>
                                          <p:attrName>style.visibility</p:attrName>
                                        </p:attrNameLst>
                                      </p:cBhvr>
                                      <p:to>
                                        <p:strVal val="visible"/>
                                      </p:to>
                                    </p:set>
                                    <p:animEffect transition="in" filter="blinds(horizontal)">
                                      <p:cBhvr>
                                        <p:cTn id="12" dur="500"/>
                                        <p:tgtEl>
                                          <p:spTgt spid="921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9218">
                                            <p:txEl>
                                              <p:pRg st="2" end="2"/>
                                            </p:txEl>
                                          </p:spTgt>
                                        </p:tgtEl>
                                        <p:attrNameLst>
                                          <p:attrName>style.visibility</p:attrName>
                                        </p:attrNameLst>
                                      </p:cBhvr>
                                      <p:to>
                                        <p:strVal val="visible"/>
                                      </p:to>
                                    </p:set>
                                    <p:animEffect transition="in" filter="blinds(horizontal)">
                                      <p:cBhvr>
                                        <p:cTn id="17" dur="500"/>
                                        <p:tgtEl>
                                          <p:spTgt spid="921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9218">
                                            <p:txEl>
                                              <p:pRg st="3" end="3"/>
                                            </p:txEl>
                                          </p:spTgt>
                                        </p:tgtEl>
                                        <p:attrNameLst>
                                          <p:attrName>style.visibility</p:attrName>
                                        </p:attrNameLst>
                                      </p:cBhvr>
                                      <p:to>
                                        <p:strVal val="visible"/>
                                      </p:to>
                                    </p:set>
                                    <p:animEffect transition="in" filter="blinds(horizontal)">
                                      <p:cBhvr>
                                        <p:cTn id="22" dur="500"/>
                                        <p:tgtEl>
                                          <p:spTgt spid="921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9218">
                                            <p:txEl>
                                              <p:pRg st="8" end="8"/>
                                            </p:txEl>
                                          </p:spTgt>
                                        </p:tgtEl>
                                        <p:attrNameLst>
                                          <p:attrName>style.visibility</p:attrName>
                                        </p:attrNameLst>
                                      </p:cBhvr>
                                      <p:to>
                                        <p:strVal val="visible"/>
                                      </p:to>
                                    </p:set>
                                    <p:animEffect transition="in" filter="blinds(horizontal)">
                                      <p:cBhvr>
                                        <p:cTn id="27" dur="500"/>
                                        <p:tgtEl>
                                          <p:spTgt spid="921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4"/>
          <p:cNvSpPr>
            <a:spLocks noGrp="1"/>
          </p:cNvSpPr>
          <p:nvPr>
            <p:ph idx="1"/>
          </p:nvPr>
        </p:nvSpPr>
        <p:spPr>
          <a:xfrm>
            <a:off x="685800" y="914400"/>
            <a:ext cx="7772400" cy="4876800"/>
          </a:xfrm>
        </p:spPr>
        <p:txBody>
          <a:bodyPr/>
          <a:lstStyle/>
          <a:p>
            <a:pPr eaLnBrk="1" hangingPunct="1"/>
            <a:r>
              <a:rPr lang="en-US" sz="2800" smtClean="0"/>
              <a:t>To teach your students to do well in the course. </a:t>
            </a:r>
            <a:r>
              <a:rPr lang="en-US" sz="1800" smtClean="0"/>
              <a:t>(McGlynn)</a:t>
            </a:r>
          </a:p>
          <a:p>
            <a:pPr eaLnBrk="1" hangingPunct="1"/>
            <a:endParaRPr lang="en-US" sz="2800" smtClean="0"/>
          </a:p>
          <a:p>
            <a:pPr eaLnBrk="1" hangingPunct="1"/>
            <a:r>
              <a:rPr lang="en-US" sz="2800" smtClean="0"/>
              <a:t>To establish expectations with regard to student behavior</a:t>
            </a:r>
            <a:r>
              <a:rPr lang="en-US" sz="1800" smtClean="0"/>
              <a:t>. (McGlynn)</a:t>
            </a:r>
          </a:p>
          <a:p>
            <a:pPr eaLnBrk="1" hangingPunct="1"/>
            <a:endParaRPr lang="en-US" sz="2800" smtClean="0"/>
          </a:p>
          <a:p>
            <a:pPr eaLnBrk="1" hangingPunct="1"/>
            <a:r>
              <a:rPr lang="en-US" sz="2800" smtClean="0"/>
              <a:t>To develop a community of learners in the class. </a:t>
            </a:r>
            <a:r>
              <a:rPr lang="en-US" sz="1800" smtClean="0"/>
              <a:t>(Cuseo)</a:t>
            </a:r>
          </a:p>
          <a:p>
            <a:pPr eaLnBrk="1" hangingPunct="1"/>
            <a:endParaRPr lang="en-US" sz="2800" smtClean="0"/>
          </a:p>
          <a:p>
            <a:pPr eaLnBrk="1" hangingPunct="1"/>
            <a:r>
              <a:rPr lang="en-US" sz="2800" smtClean="0"/>
              <a:t>To avoid Millennials using their “remote controls.” </a:t>
            </a:r>
            <a:r>
              <a:rPr lang="en-US" sz="1800" smtClean="0"/>
              <a:t>(P. Gray)</a:t>
            </a:r>
          </a:p>
        </p:txBody>
      </p:sp>
      <p:sp>
        <p:nvSpPr>
          <p:cNvPr id="1843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19F55782-5D4C-41CB-9B04-6446C7F98618}" type="slidenum">
              <a:rPr lang="en-US" smtClean="0"/>
              <a:pPr/>
              <a:t>10</a:t>
            </a:fld>
            <a:endParaRPr lang="en-US" smtClean="0"/>
          </a:p>
        </p:txBody>
      </p:sp>
      <p:sp>
        <p:nvSpPr>
          <p:cNvPr id="40962" name="Rectangle 2"/>
          <p:cNvSpPr>
            <a:spLocks noGrp="1" noChangeArrowheads="1"/>
          </p:cNvSpPr>
          <p:nvPr>
            <p:ph type="title"/>
          </p:nvPr>
        </p:nvSpPr>
        <p:spPr>
          <a:xfrm>
            <a:off x="685800" y="0"/>
            <a:ext cx="7772400" cy="1143000"/>
          </a:xfrm>
        </p:spPr>
        <p:txBody>
          <a:bodyPr/>
          <a:lstStyle/>
          <a:p>
            <a:pPr eaLnBrk="1" fontAlgn="auto" hangingPunct="1">
              <a:spcAft>
                <a:spcPts val="0"/>
              </a:spcAft>
              <a:defRPr/>
            </a:pPr>
            <a:r>
              <a:rPr lang="en-US" sz="2400" dirty="0" smtClean="0">
                <a:solidFill>
                  <a:schemeClr val="tx1"/>
                </a:solidFill>
              </a:rPr>
              <a:t>Objectives for the First Week of Class</a:t>
            </a:r>
            <a:br>
              <a:rPr lang="en-US" sz="2400" dirty="0" smtClean="0">
                <a:solidFill>
                  <a:schemeClr val="tx1"/>
                </a:solidFill>
              </a:rPr>
            </a:br>
            <a:endParaRPr lang="en-US" sz="1800"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10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nodeType="clickEffect">
                                  <p:stCondLst>
                                    <p:cond delay="0"/>
                                  </p:stCondLst>
                                  <p:childTnLst>
                                    <p:set>
                                      <p:cBhvr>
                                        <p:cTn id="12" dur="1" fill="hold">
                                          <p:stCondLst>
                                            <p:cond delay="0"/>
                                          </p:stCondLst>
                                        </p:cTn>
                                        <p:tgtEl>
                                          <p:spTgt spid="15362">
                                            <p:txEl>
                                              <p:pRg st="2" end="2"/>
                                            </p:txEl>
                                          </p:spTgt>
                                        </p:tgtEl>
                                        <p:attrNameLst>
                                          <p:attrName>style.visibility</p:attrName>
                                        </p:attrNameLst>
                                      </p:cBhvr>
                                      <p:to>
                                        <p:strVal val="visible"/>
                                      </p:to>
                                    </p:set>
                                    <p:anim calcmode="lin" valueType="num">
                                      <p:cBhvr additive="base">
                                        <p:cTn id="13" dur="10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anim calcmode="lin" valueType="num">
                                      <p:cBhvr additive="base">
                                        <p:cTn id="19" dur="10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4" fill="hold" nodeType="clickEffect">
                                  <p:stCondLst>
                                    <p:cond delay="0"/>
                                  </p:stCondLst>
                                  <p:childTnLst>
                                    <p:set>
                                      <p:cBhvr>
                                        <p:cTn id="24" dur="1" fill="hold">
                                          <p:stCondLst>
                                            <p:cond delay="0"/>
                                          </p:stCondLst>
                                        </p:cTn>
                                        <p:tgtEl>
                                          <p:spTgt spid="15362">
                                            <p:txEl>
                                              <p:pRg st="6" end="6"/>
                                            </p:txEl>
                                          </p:spTgt>
                                        </p:tgtEl>
                                        <p:attrNameLst>
                                          <p:attrName>style.visibility</p:attrName>
                                        </p:attrNameLst>
                                      </p:cBhvr>
                                      <p:to>
                                        <p:strVal val="visible"/>
                                      </p:to>
                                    </p:set>
                                    <p:anim calcmode="lin" valueType="num">
                                      <p:cBhvr additive="base">
                                        <p:cTn id="25" dur="1000" fill="hold"/>
                                        <p:tgtEl>
                                          <p:spTgt spid="15362">
                                            <p:txEl>
                                              <p:pRg st="6" end="6"/>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1536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p:txBody>
          <a:bodyPr/>
          <a:lstStyle/>
          <a:p>
            <a:pPr eaLnBrk="1" hangingPunct="1">
              <a:buFont typeface="Wingdings 3" pitchFamily="18" charset="2"/>
              <a:buNone/>
            </a:pPr>
            <a:endParaRPr lang="en-US" sz="1800" smtClean="0"/>
          </a:p>
          <a:p>
            <a:pPr eaLnBrk="1" hangingPunct="1">
              <a:buFont typeface="Wingdings 3" pitchFamily="18" charset="2"/>
              <a:buNone/>
            </a:pPr>
            <a:r>
              <a:rPr lang="en-US" sz="2800" smtClean="0"/>
              <a:t>By Assessing Student Understanding</a:t>
            </a:r>
          </a:p>
          <a:p>
            <a:pPr eaLnBrk="1" hangingPunct="1">
              <a:buFont typeface="Wingdings 3" pitchFamily="18" charset="2"/>
              <a:buNone/>
            </a:pPr>
            <a:endParaRPr lang="en-US" sz="1800" smtClean="0"/>
          </a:p>
          <a:p>
            <a:pPr eaLnBrk="1" hangingPunct="1"/>
            <a:endParaRPr lang="en-US" sz="2400" smtClean="0"/>
          </a:p>
        </p:txBody>
      </p:sp>
      <p:sp>
        <p:nvSpPr>
          <p:cNvPr id="19459"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5F91C838-CB8C-418B-AE05-6F1EA37D3F20}" type="slidenum">
              <a:rPr lang="en-US" smtClean="0"/>
              <a:pPr/>
              <a:t>11</a:t>
            </a:fld>
            <a:endParaRPr lang="en-US" smtClean="0"/>
          </a:p>
        </p:txBody>
      </p:sp>
      <p:sp>
        <p:nvSpPr>
          <p:cNvPr id="8194" name="Rectangle 2"/>
          <p:cNvSpPr>
            <a:spLocks noGrp="1" noChangeArrowheads="1"/>
          </p:cNvSpPr>
          <p:nvPr>
            <p:ph type="title"/>
          </p:nvPr>
        </p:nvSpPr>
        <p:spPr/>
        <p:txBody>
          <a:bodyPr>
            <a:normAutofit fontScale="90000"/>
          </a:bodyPr>
          <a:lstStyle/>
          <a:p>
            <a:pPr eaLnBrk="1" fontAlgn="auto" hangingPunct="1">
              <a:spcAft>
                <a:spcPts val="0"/>
              </a:spcAft>
              <a:defRPr/>
            </a:pPr>
            <a:r>
              <a:rPr lang="en-US" sz="3200" dirty="0" smtClean="0"/>
              <a:t>How do you determine how successful you were in achieving your first day/week objectives?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6386">
                                            <p:txEl>
                                              <p:pRg st="1" end="1"/>
                                            </p:txEl>
                                          </p:spTgt>
                                        </p:tgtEl>
                                        <p:attrNameLst>
                                          <p:attrName>style.visibility</p:attrName>
                                        </p:attrNameLst>
                                      </p:cBhvr>
                                      <p:to>
                                        <p:strVal val="visible"/>
                                      </p:to>
                                    </p:set>
                                    <p:animEffect transition="in" filter="wipe(down)">
                                      <p:cBhvr>
                                        <p:cTn id="7" dur="500"/>
                                        <p:tgtEl>
                                          <p:spTgt spid="1638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457200" y="1481138"/>
            <a:ext cx="8229600" cy="5224462"/>
          </a:xfrm>
        </p:spPr>
        <p:txBody>
          <a:bodyPr/>
          <a:lstStyle/>
          <a:p>
            <a:pPr eaLnBrk="1" hangingPunct="1">
              <a:lnSpc>
                <a:spcPct val="80000"/>
              </a:lnSpc>
            </a:pPr>
            <a:r>
              <a:rPr lang="en-US" sz="2800" smtClean="0"/>
              <a:t>At the end of class have students complete a “One-Minute Paper” evaluation by completing the following:</a:t>
            </a:r>
          </a:p>
          <a:p>
            <a:pPr lvl="1" eaLnBrk="1" hangingPunct="1">
              <a:lnSpc>
                <a:spcPct val="80000"/>
              </a:lnSpc>
            </a:pPr>
            <a:endParaRPr lang="en-US" sz="2800" smtClean="0"/>
          </a:p>
          <a:p>
            <a:pPr lvl="1" eaLnBrk="1" hangingPunct="1">
              <a:lnSpc>
                <a:spcPct val="80000"/>
              </a:lnSpc>
            </a:pPr>
            <a:r>
              <a:rPr lang="en-US" sz="2800" smtClean="0"/>
              <a:t>I came expecting . . .</a:t>
            </a:r>
          </a:p>
          <a:p>
            <a:pPr lvl="1" eaLnBrk="1" hangingPunct="1">
              <a:lnSpc>
                <a:spcPct val="80000"/>
              </a:lnSpc>
            </a:pPr>
            <a:r>
              <a:rPr lang="en-US" sz="2800" smtClean="0"/>
              <a:t>I got. . .</a:t>
            </a:r>
          </a:p>
          <a:p>
            <a:pPr lvl="1" eaLnBrk="1" hangingPunct="1">
              <a:lnSpc>
                <a:spcPct val="80000"/>
              </a:lnSpc>
            </a:pPr>
            <a:r>
              <a:rPr lang="en-US" sz="2800" smtClean="0"/>
              <a:t>I am looking forward to. . .</a:t>
            </a:r>
          </a:p>
          <a:p>
            <a:pPr lvl="1" eaLnBrk="1" hangingPunct="1">
              <a:lnSpc>
                <a:spcPct val="80000"/>
              </a:lnSpc>
            </a:pPr>
            <a:r>
              <a:rPr lang="en-US" sz="2800" smtClean="0"/>
              <a:t>I am hoping. . .</a:t>
            </a:r>
          </a:p>
          <a:p>
            <a:pPr lvl="1" eaLnBrk="1" hangingPunct="1">
              <a:lnSpc>
                <a:spcPct val="80000"/>
              </a:lnSpc>
            </a:pPr>
            <a:r>
              <a:rPr lang="en-US" sz="2800" smtClean="0"/>
              <a:t>I could be helped by. . .</a:t>
            </a:r>
          </a:p>
          <a:p>
            <a:pPr lvl="1" eaLnBrk="1" hangingPunct="1">
              <a:lnSpc>
                <a:spcPct val="80000"/>
              </a:lnSpc>
              <a:buFont typeface="Verdana" pitchFamily="34" charset="0"/>
              <a:buNone/>
            </a:pPr>
            <a:endParaRPr lang="en-US" sz="2400" smtClean="0"/>
          </a:p>
          <a:p>
            <a:pPr lvl="1" eaLnBrk="1" hangingPunct="1">
              <a:lnSpc>
                <a:spcPct val="80000"/>
              </a:lnSpc>
              <a:buFont typeface="Verdana" pitchFamily="34" charset="0"/>
              <a:buNone/>
            </a:pPr>
            <a:endParaRPr lang="en-US" sz="1600" smtClean="0"/>
          </a:p>
          <a:p>
            <a:pPr lvl="1" eaLnBrk="1" hangingPunct="1">
              <a:lnSpc>
                <a:spcPct val="80000"/>
              </a:lnSpc>
              <a:buFont typeface="Verdana" pitchFamily="34" charset="0"/>
              <a:buNone/>
            </a:pPr>
            <a:endParaRPr lang="en-US" sz="1600" smtClean="0"/>
          </a:p>
          <a:p>
            <a:pPr lvl="1" eaLnBrk="1" hangingPunct="1">
              <a:lnSpc>
                <a:spcPct val="80000"/>
              </a:lnSpc>
              <a:buFont typeface="Verdana" pitchFamily="34" charset="0"/>
              <a:buNone/>
            </a:pPr>
            <a:endParaRPr lang="en-US" sz="1600" smtClean="0"/>
          </a:p>
          <a:p>
            <a:pPr lvl="1" eaLnBrk="1" hangingPunct="1">
              <a:lnSpc>
                <a:spcPct val="80000"/>
              </a:lnSpc>
              <a:buFont typeface="Verdana" pitchFamily="34" charset="0"/>
              <a:buNone/>
            </a:pPr>
            <a:r>
              <a:rPr lang="en-US" sz="1600" smtClean="0"/>
              <a:t>Dr. Fleniken, past Director of the Tech Center for Teaching and Learning</a:t>
            </a:r>
          </a:p>
        </p:txBody>
      </p:sp>
      <p:sp>
        <p:nvSpPr>
          <p:cNvPr id="20483"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04A7468F-BED3-42A6-B847-F3E38E551977}" type="slidenum">
              <a:rPr lang="en-US" smtClean="0"/>
              <a:pPr/>
              <a:t>12</a:t>
            </a:fld>
            <a:endParaRPr lang="en-US" smtClean="0"/>
          </a:p>
        </p:txBody>
      </p:sp>
      <p:sp>
        <p:nvSpPr>
          <p:cNvPr id="25602" name="Rectangle 2"/>
          <p:cNvSpPr>
            <a:spLocks noGrp="1" noChangeArrowheads="1"/>
          </p:cNvSpPr>
          <p:nvPr>
            <p:ph type="title"/>
          </p:nvPr>
        </p:nvSpPr>
        <p:spPr/>
        <p:txBody>
          <a:bodyPr/>
          <a:lstStyle/>
          <a:p>
            <a:pPr eaLnBrk="1" fontAlgn="auto" hangingPunct="1">
              <a:spcAft>
                <a:spcPts val="0"/>
              </a:spcAft>
              <a:defRPr/>
            </a:pPr>
            <a:r>
              <a:rPr lang="en-US" sz="3200" dirty="0" smtClean="0"/>
              <a:t>Assessing </a:t>
            </a:r>
            <a:r>
              <a:rPr lang="en-US" sz="3200" dirty="0"/>
              <a:t>s</a:t>
            </a:r>
            <a:r>
              <a:rPr lang="en-US" sz="3200" dirty="0" smtClean="0"/>
              <a:t>tudent understanding at the end of the first day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dissolve">
                                      <p:cBhvr>
                                        <p:cTn id="7" dur="500"/>
                                        <p:tgtEl>
                                          <p:spTgt spid="25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5603">
                                            <p:txEl>
                                              <p:pRg st="2" end="2"/>
                                            </p:txEl>
                                          </p:spTgt>
                                        </p:tgtEl>
                                        <p:attrNameLst>
                                          <p:attrName>style.visibility</p:attrName>
                                        </p:attrNameLst>
                                      </p:cBhvr>
                                      <p:to>
                                        <p:strVal val="visible"/>
                                      </p:to>
                                    </p:set>
                                    <p:animEffect transition="in" filter="dissolve">
                                      <p:cBhvr>
                                        <p:cTn id="12" dur="500"/>
                                        <p:tgtEl>
                                          <p:spTgt spid="2560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5603">
                                            <p:txEl>
                                              <p:pRg st="3" end="3"/>
                                            </p:txEl>
                                          </p:spTgt>
                                        </p:tgtEl>
                                        <p:attrNameLst>
                                          <p:attrName>style.visibility</p:attrName>
                                        </p:attrNameLst>
                                      </p:cBhvr>
                                      <p:to>
                                        <p:strVal val="visible"/>
                                      </p:to>
                                    </p:set>
                                    <p:animEffect transition="in" filter="dissolve">
                                      <p:cBhvr>
                                        <p:cTn id="17" dur="500"/>
                                        <p:tgtEl>
                                          <p:spTgt spid="2560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25603">
                                            <p:txEl>
                                              <p:pRg st="4" end="4"/>
                                            </p:txEl>
                                          </p:spTgt>
                                        </p:tgtEl>
                                        <p:attrNameLst>
                                          <p:attrName>style.visibility</p:attrName>
                                        </p:attrNameLst>
                                      </p:cBhvr>
                                      <p:to>
                                        <p:strVal val="visible"/>
                                      </p:to>
                                    </p:set>
                                    <p:animEffect transition="in" filter="dissolve">
                                      <p:cBhvr>
                                        <p:cTn id="22" dur="500"/>
                                        <p:tgtEl>
                                          <p:spTgt spid="2560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25603">
                                            <p:txEl>
                                              <p:pRg st="5" end="5"/>
                                            </p:txEl>
                                          </p:spTgt>
                                        </p:tgtEl>
                                        <p:attrNameLst>
                                          <p:attrName>style.visibility</p:attrName>
                                        </p:attrNameLst>
                                      </p:cBhvr>
                                      <p:to>
                                        <p:strVal val="visible"/>
                                      </p:to>
                                    </p:set>
                                    <p:animEffect transition="in" filter="dissolve">
                                      <p:cBhvr>
                                        <p:cTn id="27" dur="500"/>
                                        <p:tgtEl>
                                          <p:spTgt spid="25603">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25603">
                                            <p:txEl>
                                              <p:pRg st="6" end="6"/>
                                            </p:txEl>
                                          </p:spTgt>
                                        </p:tgtEl>
                                        <p:attrNameLst>
                                          <p:attrName>style.visibility</p:attrName>
                                        </p:attrNameLst>
                                      </p:cBhvr>
                                      <p:to>
                                        <p:strVal val="visible"/>
                                      </p:to>
                                    </p:set>
                                    <p:animEffect transition="in" filter="dissolve">
                                      <p:cBhvr>
                                        <p:cTn id="32" dur="500"/>
                                        <p:tgtEl>
                                          <p:spTgt spid="256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152400" y="1143000"/>
            <a:ext cx="8763000" cy="5410200"/>
          </a:xfrm>
        </p:spPr>
        <p:txBody>
          <a:bodyPr>
            <a:normAutofit lnSpcReduction="10000"/>
          </a:bodyPr>
          <a:lstStyle/>
          <a:p>
            <a:pPr marL="365760" indent="-256032" eaLnBrk="1" fontAlgn="auto" hangingPunct="1">
              <a:spcAft>
                <a:spcPts val="0"/>
              </a:spcAft>
              <a:buFont typeface="Wingdings 3"/>
              <a:buChar char=""/>
              <a:defRPr/>
            </a:pPr>
            <a:r>
              <a:rPr lang="en-US" sz="1800" dirty="0" smtClean="0"/>
              <a:t>As students conclude their first week in your class, it is wise to assess their perceptions in an anonymous, nonthreatening manner. </a:t>
            </a:r>
          </a:p>
          <a:p>
            <a:pPr marL="365760" indent="-256032" eaLnBrk="1" fontAlgn="auto" hangingPunct="1">
              <a:spcAft>
                <a:spcPts val="0"/>
              </a:spcAft>
              <a:buFont typeface="Wingdings 3"/>
              <a:buNone/>
              <a:defRPr/>
            </a:pPr>
            <a:endParaRPr lang="en-US" sz="1800" dirty="0" smtClean="0"/>
          </a:p>
          <a:p>
            <a:pPr marL="365760" indent="-256032" eaLnBrk="1" fontAlgn="auto" hangingPunct="1">
              <a:spcAft>
                <a:spcPts val="0"/>
              </a:spcAft>
              <a:buFont typeface="Wingdings 3"/>
              <a:buChar char=""/>
              <a:defRPr/>
            </a:pPr>
            <a:r>
              <a:rPr lang="en-US" sz="1800" dirty="0" smtClean="0"/>
              <a:t>Doing so helps you identify stumbling blocks before they can grow into large barriers later in the term, which lead to withdrawals, and most of all, reduce the success that students could otherwise achieve</a:t>
            </a:r>
          </a:p>
          <a:p>
            <a:pPr marL="365760" indent="-256032" eaLnBrk="1" fontAlgn="auto" hangingPunct="1">
              <a:spcAft>
                <a:spcPts val="0"/>
              </a:spcAft>
              <a:buFont typeface="Wingdings 3"/>
              <a:buNone/>
              <a:defRPr/>
            </a:pPr>
            <a:endParaRPr lang="en-US" sz="1800" dirty="0" smtClean="0"/>
          </a:p>
          <a:p>
            <a:pPr marL="365760" indent="-256032" eaLnBrk="1" fontAlgn="auto" hangingPunct="1">
              <a:spcAft>
                <a:spcPts val="0"/>
              </a:spcAft>
              <a:buFont typeface="Wingdings 3"/>
              <a:buChar char=""/>
              <a:defRPr/>
            </a:pPr>
            <a:r>
              <a:rPr lang="en-US" sz="1800" dirty="0" smtClean="0"/>
              <a:t>Invest two minutes to distribute paper or 3 x 5 index cards on which students may reply anonymously to several open-ended questions, such as:</a:t>
            </a:r>
          </a:p>
          <a:p>
            <a:pPr marL="621792" lvl="1" eaLnBrk="1" fontAlgn="auto" hangingPunct="1">
              <a:lnSpc>
                <a:spcPct val="80000"/>
              </a:lnSpc>
              <a:spcBef>
                <a:spcPts val="324"/>
              </a:spcBef>
              <a:spcAft>
                <a:spcPts val="0"/>
              </a:spcAft>
              <a:buFont typeface="Verdana"/>
              <a:buChar char="◦"/>
              <a:defRPr/>
            </a:pPr>
            <a:r>
              <a:rPr lang="en-US" sz="2000" dirty="0" smtClean="0"/>
              <a:t>Who was the most interesting person you met in this class? Why?</a:t>
            </a:r>
          </a:p>
          <a:p>
            <a:pPr marL="621792" lvl="1" eaLnBrk="1" fontAlgn="auto" hangingPunct="1">
              <a:lnSpc>
                <a:spcPct val="80000"/>
              </a:lnSpc>
              <a:spcBef>
                <a:spcPts val="324"/>
              </a:spcBef>
              <a:spcAft>
                <a:spcPts val="0"/>
              </a:spcAft>
              <a:buFont typeface="Verdana"/>
              <a:buChar char="◦"/>
              <a:defRPr/>
            </a:pPr>
            <a:r>
              <a:rPr lang="en-US" sz="2000" dirty="0" smtClean="0"/>
              <a:t>What things are you most looking forward to in this class?</a:t>
            </a:r>
          </a:p>
          <a:p>
            <a:pPr marL="621792" lvl="1" eaLnBrk="1" fontAlgn="auto" hangingPunct="1">
              <a:lnSpc>
                <a:spcPct val="80000"/>
              </a:lnSpc>
              <a:spcBef>
                <a:spcPts val="324"/>
              </a:spcBef>
              <a:spcAft>
                <a:spcPts val="0"/>
              </a:spcAft>
              <a:buFont typeface="Verdana"/>
              <a:buChar char="◦"/>
              <a:defRPr/>
            </a:pPr>
            <a:r>
              <a:rPr lang="en-US" sz="2000" dirty="0" smtClean="0"/>
              <a:t>What concerns you about your ability to be successful in this class?</a:t>
            </a:r>
          </a:p>
          <a:p>
            <a:pPr marL="621792" lvl="1" eaLnBrk="1" fontAlgn="auto" hangingPunct="1">
              <a:lnSpc>
                <a:spcPct val="80000"/>
              </a:lnSpc>
              <a:spcBef>
                <a:spcPts val="324"/>
              </a:spcBef>
              <a:spcAft>
                <a:spcPts val="0"/>
              </a:spcAft>
              <a:buFont typeface="Verdana"/>
              <a:buChar char="◦"/>
              <a:defRPr/>
            </a:pPr>
            <a:r>
              <a:rPr lang="en-US" sz="2000" dirty="0" smtClean="0"/>
              <a:t>What questions do you have that are not yet answered?</a:t>
            </a:r>
          </a:p>
          <a:p>
            <a:pPr marL="621792" lvl="1" eaLnBrk="1" fontAlgn="auto" hangingPunct="1">
              <a:lnSpc>
                <a:spcPct val="80000"/>
              </a:lnSpc>
              <a:spcBef>
                <a:spcPts val="324"/>
              </a:spcBef>
              <a:spcAft>
                <a:spcPts val="0"/>
              </a:spcAft>
              <a:buFont typeface="Verdana"/>
              <a:buChar char="◦"/>
              <a:defRPr/>
            </a:pPr>
            <a:r>
              <a:rPr lang="en-US" sz="2000" dirty="0" smtClean="0"/>
              <a:t>What has surprised you the most about this class so far?</a:t>
            </a:r>
          </a:p>
          <a:p>
            <a:pPr marL="621792" lvl="1" eaLnBrk="1" fontAlgn="auto" hangingPunct="1">
              <a:lnSpc>
                <a:spcPct val="80000"/>
              </a:lnSpc>
              <a:spcBef>
                <a:spcPts val="324"/>
              </a:spcBef>
              <a:spcAft>
                <a:spcPts val="0"/>
              </a:spcAft>
              <a:buFont typeface="Verdana"/>
              <a:buNone/>
              <a:defRPr/>
            </a:pPr>
            <a:endParaRPr lang="en-US" sz="1600" dirty="0" smtClean="0"/>
          </a:p>
          <a:p>
            <a:pPr marL="621792" lvl="1" eaLnBrk="1" fontAlgn="auto" hangingPunct="1">
              <a:lnSpc>
                <a:spcPct val="80000"/>
              </a:lnSpc>
              <a:spcBef>
                <a:spcPts val="324"/>
              </a:spcBef>
              <a:spcAft>
                <a:spcPts val="0"/>
              </a:spcAft>
              <a:buFont typeface="Verdana"/>
              <a:buNone/>
              <a:defRPr/>
            </a:pPr>
            <a:r>
              <a:rPr lang="en-US" sz="1600" dirty="0" smtClean="0">
                <a:hlinkClick r:id="rId2"/>
              </a:rPr>
              <a:t>http</a:t>
            </a:r>
            <a:r>
              <a:rPr lang="en-US" sz="1600" dirty="0">
                <a:hlinkClick r:id="rId2"/>
              </a:rPr>
              <a:t>://ezinearticles.com/?Professors---Launch-Your-College-Course-Effectively---</a:t>
            </a:r>
            <a:r>
              <a:rPr lang="en-US" sz="1600" dirty="0" smtClean="0">
                <a:hlinkClick r:id="rId2"/>
              </a:rPr>
              <a:t>Closing-Out-the-First-Class-Meeting&amp;id=1709031</a:t>
            </a:r>
            <a:endParaRPr lang="en-US" sz="1600" dirty="0" smtClean="0"/>
          </a:p>
          <a:p>
            <a:pPr marL="621792" lvl="1" eaLnBrk="1" fontAlgn="auto" hangingPunct="1">
              <a:lnSpc>
                <a:spcPct val="80000"/>
              </a:lnSpc>
              <a:spcBef>
                <a:spcPts val="324"/>
              </a:spcBef>
              <a:spcAft>
                <a:spcPts val="0"/>
              </a:spcAft>
              <a:buFont typeface="Verdana"/>
              <a:buNone/>
              <a:defRPr/>
            </a:pPr>
            <a:endParaRPr lang="en-US" sz="1600" dirty="0" smtClean="0"/>
          </a:p>
        </p:txBody>
      </p:sp>
      <p:sp>
        <p:nvSpPr>
          <p:cNvPr id="21507"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23AA1230-1618-4606-A858-AB93C5860FF8}" type="slidenum">
              <a:rPr lang="en-US" smtClean="0"/>
              <a:pPr/>
              <a:t>13</a:t>
            </a:fld>
            <a:endParaRPr lang="en-US" smtClean="0"/>
          </a:p>
        </p:txBody>
      </p:sp>
      <p:sp>
        <p:nvSpPr>
          <p:cNvPr id="25602" name="Rectangle 2"/>
          <p:cNvSpPr>
            <a:spLocks noGrp="1" noChangeArrowheads="1"/>
          </p:cNvSpPr>
          <p:nvPr>
            <p:ph type="title"/>
          </p:nvPr>
        </p:nvSpPr>
        <p:spPr>
          <a:xfrm>
            <a:off x="685800" y="0"/>
            <a:ext cx="7772400" cy="1295400"/>
          </a:xfrm>
        </p:spPr>
        <p:txBody>
          <a:bodyPr/>
          <a:lstStyle/>
          <a:p>
            <a:pPr eaLnBrk="1" fontAlgn="auto" hangingPunct="1">
              <a:spcAft>
                <a:spcPts val="0"/>
              </a:spcAft>
              <a:defRPr/>
            </a:pPr>
            <a:r>
              <a:rPr lang="en-US" sz="3200" dirty="0" smtClean="0"/>
              <a:t>Assessing </a:t>
            </a:r>
            <a:r>
              <a:rPr lang="en-US" sz="3200" dirty="0"/>
              <a:t>s</a:t>
            </a:r>
            <a:r>
              <a:rPr lang="en-US" sz="3200" dirty="0" smtClean="0"/>
              <a:t>tudent understanding at the end of the first week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2000"/>
                                        <p:tgtEl>
                                          <p:spTgt spid="25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2" end="2"/>
                                            </p:txEl>
                                          </p:spTgt>
                                        </p:tgtEl>
                                        <p:attrNameLst>
                                          <p:attrName>style.visibility</p:attrName>
                                        </p:attrNameLst>
                                      </p:cBhvr>
                                      <p:to>
                                        <p:strVal val="visible"/>
                                      </p:to>
                                    </p:set>
                                    <p:animEffect transition="in" filter="fade">
                                      <p:cBhvr>
                                        <p:cTn id="12" dur="2000"/>
                                        <p:tgtEl>
                                          <p:spTgt spid="2560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4" end="4"/>
                                            </p:txEl>
                                          </p:spTgt>
                                        </p:tgtEl>
                                        <p:attrNameLst>
                                          <p:attrName>style.visibility</p:attrName>
                                        </p:attrNameLst>
                                      </p:cBhvr>
                                      <p:to>
                                        <p:strVal val="visible"/>
                                      </p:to>
                                    </p:set>
                                    <p:animEffect transition="in" filter="fade">
                                      <p:cBhvr>
                                        <p:cTn id="17" dur="2000"/>
                                        <p:tgtEl>
                                          <p:spTgt spid="25603">
                                            <p:txEl>
                                              <p:pRg st="4" end="4"/>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5603">
                                            <p:txEl>
                                              <p:pRg st="5" end="5"/>
                                            </p:txEl>
                                          </p:spTgt>
                                        </p:tgtEl>
                                        <p:attrNameLst>
                                          <p:attrName>style.visibility</p:attrName>
                                        </p:attrNameLst>
                                      </p:cBhvr>
                                      <p:to>
                                        <p:strVal val="visible"/>
                                      </p:to>
                                    </p:set>
                                    <p:animEffect transition="in" filter="fade">
                                      <p:cBhvr>
                                        <p:cTn id="20" dur="2000"/>
                                        <p:tgtEl>
                                          <p:spTgt spid="25603">
                                            <p:txEl>
                                              <p:pRg st="5" end="5"/>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5603">
                                            <p:txEl>
                                              <p:pRg st="6" end="6"/>
                                            </p:txEl>
                                          </p:spTgt>
                                        </p:tgtEl>
                                        <p:attrNameLst>
                                          <p:attrName>style.visibility</p:attrName>
                                        </p:attrNameLst>
                                      </p:cBhvr>
                                      <p:to>
                                        <p:strVal val="visible"/>
                                      </p:to>
                                    </p:set>
                                    <p:animEffect transition="in" filter="fade">
                                      <p:cBhvr>
                                        <p:cTn id="23" dur="2000"/>
                                        <p:tgtEl>
                                          <p:spTgt spid="25603">
                                            <p:txEl>
                                              <p:pRg st="6" end="6"/>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5603">
                                            <p:txEl>
                                              <p:pRg st="7" end="7"/>
                                            </p:txEl>
                                          </p:spTgt>
                                        </p:tgtEl>
                                        <p:attrNameLst>
                                          <p:attrName>style.visibility</p:attrName>
                                        </p:attrNameLst>
                                      </p:cBhvr>
                                      <p:to>
                                        <p:strVal val="visible"/>
                                      </p:to>
                                    </p:set>
                                    <p:animEffect transition="in" filter="fade">
                                      <p:cBhvr>
                                        <p:cTn id="26" dur="2000"/>
                                        <p:tgtEl>
                                          <p:spTgt spid="25603">
                                            <p:txEl>
                                              <p:pRg st="7" end="7"/>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5603">
                                            <p:txEl>
                                              <p:pRg st="8" end="8"/>
                                            </p:txEl>
                                          </p:spTgt>
                                        </p:tgtEl>
                                        <p:attrNameLst>
                                          <p:attrName>style.visibility</p:attrName>
                                        </p:attrNameLst>
                                      </p:cBhvr>
                                      <p:to>
                                        <p:strVal val="visible"/>
                                      </p:to>
                                    </p:set>
                                    <p:animEffect transition="in" filter="fade">
                                      <p:cBhvr>
                                        <p:cTn id="29" dur="2000"/>
                                        <p:tgtEl>
                                          <p:spTgt spid="25603">
                                            <p:txEl>
                                              <p:pRg st="8" end="8"/>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5603">
                                            <p:txEl>
                                              <p:pRg st="9" end="9"/>
                                            </p:txEl>
                                          </p:spTgt>
                                        </p:tgtEl>
                                        <p:attrNameLst>
                                          <p:attrName>style.visibility</p:attrName>
                                        </p:attrNameLst>
                                      </p:cBhvr>
                                      <p:to>
                                        <p:strVal val="visible"/>
                                      </p:to>
                                    </p:set>
                                    <p:animEffect transition="in" filter="fade">
                                      <p:cBhvr>
                                        <p:cTn id="32" dur="2000"/>
                                        <p:tgtEl>
                                          <p:spTgt spid="25603">
                                            <p:txEl>
                                              <p:pRg st="9" end="9"/>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5603">
                                            <p:txEl>
                                              <p:pRg st="11" end="11"/>
                                            </p:txEl>
                                          </p:spTgt>
                                        </p:tgtEl>
                                        <p:attrNameLst>
                                          <p:attrName>style.visibility</p:attrName>
                                        </p:attrNameLst>
                                      </p:cBhvr>
                                      <p:to>
                                        <p:strVal val="visible"/>
                                      </p:to>
                                    </p:set>
                                    <p:animEffect transition="in" filter="fade">
                                      <p:cBhvr>
                                        <p:cTn id="35" dur="2000"/>
                                        <p:tgtEl>
                                          <p:spTgt spid="2560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152400" y="1143000"/>
            <a:ext cx="8763000" cy="5410200"/>
          </a:xfrm>
        </p:spPr>
        <p:txBody>
          <a:bodyPr/>
          <a:lstStyle/>
          <a:p>
            <a:pPr eaLnBrk="1" hangingPunct="1"/>
            <a:r>
              <a:rPr lang="en-US" sz="2400" smtClean="0"/>
              <a:t>Analyze the information you collect from the student feedback</a:t>
            </a:r>
          </a:p>
          <a:p>
            <a:pPr eaLnBrk="1" hangingPunct="1"/>
            <a:r>
              <a:rPr lang="en-US" sz="2400" smtClean="0"/>
              <a:t>Note any patterns among students’ feedback</a:t>
            </a:r>
          </a:p>
          <a:p>
            <a:pPr eaLnBrk="1" hangingPunct="1"/>
            <a:r>
              <a:rPr lang="en-US" sz="2400" smtClean="0"/>
              <a:t>Reflect on the week as a whole and self-assess</a:t>
            </a:r>
          </a:p>
          <a:p>
            <a:pPr eaLnBrk="1" hangingPunct="1"/>
            <a:r>
              <a:rPr lang="en-US" sz="2400" smtClean="0"/>
              <a:t>Identify actions you want to make as a result of the feedback</a:t>
            </a:r>
          </a:p>
          <a:p>
            <a:pPr eaLnBrk="1" hangingPunct="1"/>
            <a:r>
              <a:rPr lang="en-US" sz="2400" smtClean="0"/>
              <a:t>Construct an email to each class member (small class), the class as a whole, or address at the beginning of the next week’s class session.</a:t>
            </a:r>
          </a:p>
          <a:p>
            <a:pPr eaLnBrk="1" hangingPunct="1"/>
            <a:r>
              <a:rPr lang="en-US" sz="2400" smtClean="0"/>
              <a:t>Continue to learn student names</a:t>
            </a:r>
          </a:p>
          <a:p>
            <a:pPr eaLnBrk="1" hangingPunct="1"/>
            <a:r>
              <a:rPr lang="en-US" sz="2400" smtClean="0"/>
              <a:t>Create a profile of each student with information sheet, picture, and feedback evaluations</a:t>
            </a:r>
          </a:p>
        </p:txBody>
      </p:sp>
      <p:sp>
        <p:nvSpPr>
          <p:cNvPr id="22531"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AB33FDD5-0D4E-4F37-80F4-58DFE958B647}" type="slidenum">
              <a:rPr lang="en-US" smtClean="0"/>
              <a:pPr/>
              <a:t>14</a:t>
            </a:fld>
            <a:endParaRPr lang="en-US" smtClean="0"/>
          </a:p>
        </p:txBody>
      </p:sp>
      <p:sp>
        <p:nvSpPr>
          <p:cNvPr id="25602" name="Rectangle 2"/>
          <p:cNvSpPr>
            <a:spLocks noGrp="1" noChangeArrowheads="1"/>
          </p:cNvSpPr>
          <p:nvPr>
            <p:ph type="title"/>
          </p:nvPr>
        </p:nvSpPr>
        <p:spPr>
          <a:xfrm>
            <a:off x="685800" y="0"/>
            <a:ext cx="7772400" cy="1295400"/>
          </a:xfrm>
        </p:spPr>
        <p:txBody>
          <a:bodyPr/>
          <a:lstStyle/>
          <a:p>
            <a:pPr eaLnBrk="1" fontAlgn="auto" hangingPunct="1">
              <a:spcAft>
                <a:spcPts val="0"/>
              </a:spcAft>
              <a:defRPr/>
            </a:pPr>
            <a:r>
              <a:rPr lang="en-US" sz="3200" dirty="0" smtClean="0"/>
              <a:t>Assessing the first week overall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2000"/>
                                        <p:tgtEl>
                                          <p:spTgt spid="25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fade">
                                      <p:cBhvr>
                                        <p:cTn id="12" dur="2000"/>
                                        <p:tgtEl>
                                          <p:spTgt spid="256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fade">
                                      <p:cBhvr>
                                        <p:cTn id="17" dur="2000"/>
                                        <p:tgtEl>
                                          <p:spTgt spid="256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3">
                                            <p:txEl>
                                              <p:pRg st="3" end="3"/>
                                            </p:txEl>
                                          </p:spTgt>
                                        </p:tgtEl>
                                        <p:attrNameLst>
                                          <p:attrName>style.visibility</p:attrName>
                                        </p:attrNameLst>
                                      </p:cBhvr>
                                      <p:to>
                                        <p:strVal val="visible"/>
                                      </p:to>
                                    </p:set>
                                    <p:animEffect transition="in" filter="fade">
                                      <p:cBhvr>
                                        <p:cTn id="22" dur="2000"/>
                                        <p:tgtEl>
                                          <p:spTgt spid="2560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3">
                                            <p:txEl>
                                              <p:pRg st="4" end="4"/>
                                            </p:txEl>
                                          </p:spTgt>
                                        </p:tgtEl>
                                        <p:attrNameLst>
                                          <p:attrName>style.visibility</p:attrName>
                                        </p:attrNameLst>
                                      </p:cBhvr>
                                      <p:to>
                                        <p:strVal val="visible"/>
                                      </p:to>
                                    </p:set>
                                    <p:animEffect transition="in" filter="fade">
                                      <p:cBhvr>
                                        <p:cTn id="27" dur="2000"/>
                                        <p:tgtEl>
                                          <p:spTgt spid="2560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3">
                                            <p:txEl>
                                              <p:pRg st="5" end="5"/>
                                            </p:txEl>
                                          </p:spTgt>
                                        </p:tgtEl>
                                        <p:attrNameLst>
                                          <p:attrName>style.visibility</p:attrName>
                                        </p:attrNameLst>
                                      </p:cBhvr>
                                      <p:to>
                                        <p:strVal val="visible"/>
                                      </p:to>
                                    </p:set>
                                    <p:animEffect transition="in" filter="fade">
                                      <p:cBhvr>
                                        <p:cTn id="32" dur="2000"/>
                                        <p:tgtEl>
                                          <p:spTgt spid="2560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603">
                                            <p:txEl>
                                              <p:pRg st="6" end="6"/>
                                            </p:txEl>
                                          </p:spTgt>
                                        </p:tgtEl>
                                        <p:attrNameLst>
                                          <p:attrName>style.visibility</p:attrName>
                                        </p:attrNameLst>
                                      </p:cBhvr>
                                      <p:to>
                                        <p:strVal val="visible"/>
                                      </p:to>
                                    </p:set>
                                    <p:animEffect transition="in" filter="fade">
                                      <p:cBhvr>
                                        <p:cTn id="37" dur="2000"/>
                                        <p:tgtEl>
                                          <p:spTgt spid="256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Grp="1" noChangeArrowheads="1"/>
          </p:cNvSpPr>
          <p:nvPr>
            <p:ph idx="1"/>
          </p:nvPr>
        </p:nvSpPr>
        <p:spPr>
          <a:xfrm>
            <a:off x="457200" y="685800"/>
            <a:ext cx="8229600" cy="6172200"/>
          </a:xfrm>
        </p:spPr>
        <p:txBody>
          <a:bodyPr/>
          <a:lstStyle/>
          <a:p>
            <a:pPr eaLnBrk="1" hangingPunct="1">
              <a:lnSpc>
                <a:spcPct val="80000"/>
              </a:lnSpc>
            </a:pPr>
            <a:r>
              <a:rPr lang="en-US" sz="2000" smtClean="0"/>
              <a:t>How will you maintain the momentum that you have generated with a successful beginning?</a:t>
            </a:r>
          </a:p>
          <a:p>
            <a:pPr eaLnBrk="1" hangingPunct="1">
              <a:lnSpc>
                <a:spcPct val="80000"/>
              </a:lnSpc>
              <a:buFont typeface="Wingdings 3" pitchFamily="18" charset="2"/>
              <a:buNone/>
            </a:pPr>
            <a:endParaRPr lang="en-US" sz="2000" smtClean="0"/>
          </a:p>
          <a:p>
            <a:pPr eaLnBrk="1" hangingPunct="1">
              <a:lnSpc>
                <a:spcPct val="80000"/>
              </a:lnSpc>
            </a:pPr>
            <a:r>
              <a:rPr lang="en-US" sz="2000" smtClean="0"/>
              <a:t>Content assessment:</a:t>
            </a:r>
          </a:p>
          <a:p>
            <a:pPr lvl="1" eaLnBrk="1" hangingPunct="1">
              <a:lnSpc>
                <a:spcPct val="80000"/>
              </a:lnSpc>
            </a:pPr>
            <a:r>
              <a:rPr lang="en-US" sz="2000" smtClean="0"/>
              <a:t>End of each week (or topic), on a 3x5 (or bring in recycled paper from your ofc.)</a:t>
            </a:r>
          </a:p>
          <a:p>
            <a:pPr lvl="1" eaLnBrk="1" hangingPunct="1">
              <a:lnSpc>
                <a:spcPct val="80000"/>
              </a:lnSpc>
            </a:pPr>
            <a:r>
              <a:rPr lang="en-US" sz="2000" smtClean="0"/>
              <a:t>What can you tell me about ________(this is something you want them to know – you will test them on it)</a:t>
            </a:r>
          </a:p>
          <a:p>
            <a:pPr lvl="1" eaLnBrk="1" hangingPunct="1">
              <a:lnSpc>
                <a:spcPct val="80000"/>
              </a:lnSpc>
            </a:pPr>
            <a:r>
              <a:rPr lang="en-US" sz="2000" smtClean="0"/>
              <a:t>What is the most interesting thing you learned this week?</a:t>
            </a:r>
          </a:p>
          <a:p>
            <a:pPr lvl="1" eaLnBrk="1" hangingPunct="1">
              <a:lnSpc>
                <a:spcPct val="80000"/>
              </a:lnSpc>
            </a:pPr>
            <a:r>
              <a:rPr lang="en-US" sz="2000" smtClean="0"/>
              <a:t>What questions do you have?</a:t>
            </a:r>
          </a:p>
          <a:p>
            <a:pPr lvl="1" eaLnBrk="1" hangingPunct="1">
              <a:lnSpc>
                <a:spcPct val="80000"/>
              </a:lnSpc>
              <a:buFont typeface="Verdana" pitchFamily="34" charset="0"/>
              <a:buNone/>
            </a:pPr>
            <a:endParaRPr lang="en-US" sz="2000" smtClean="0"/>
          </a:p>
          <a:p>
            <a:pPr eaLnBrk="1" hangingPunct="1">
              <a:lnSpc>
                <a:spcPct val="80000"/>
              </a:lnSpc>
            </a:pPr>
            <a:r>
              <a:rPr lang="en-US" sz="2000" smtClean="0"/>
              <a:t>Groups (white board option)</a:t>
            </a:r>
          </a:p>
          <a:p>
            <a:pPr lvl="1" eaLnBrk="1" hangingPunct="1">
              <a:lnSpc>
                <a:spcPct val="80000"/>
              </a:lnSpc>
            </a:pPr>
            <a:r>
              <a:rPr lang="en-US" sz="2000" smtClean="0"/>
              <a:t>Ask a key question or two and they answer on it, you walk around and comment on what they’ve written. (e.g., list three reasons the Roman Empire fell? Or list three reasons everyone hates lawyers?)</a:t>
            </a:r>
          </a:p>
          <a:p>
            <a:pPr lvl="1" eaLnBrk="1" hangingPunct="1">
              <a:lnSpc>
                <a:spcPct val="80000"/>
              </a:lnSpc>
              <a:buFont typeface="Verdana" pitchFamily="34" charset="0"/>
              <a:buNone/>
            </a:pPr>
            <a:endParaRPr lang="en-US" sz="2000" smtClean="0"/>
          </a:p>
          <a:p>
            <a:pPr eaLnBrk="1" hangingPunct="1">
              <a:lnSpc>
                <a:spcPct val="80000"/>
              </a:lnSpc>
            </a:pPr>
            <a:r>
              <a:rPr lang="en-US" sz="2000" smtClean="0"/>
              <a:t>Pair them up and ask a question that they discuss, then you ask for feedback from the pairs</a:t>
            </a:r>
          </a:p>
          <a:p>
            <a:pPr eaLnBrk="1" hangingPunct="1">
              <a:lnSpc>
                <a:spcPct val="80000"/>
              </a:lnSpc>
            </a:pPr>
            <a:endParaRPr lang="en-US" sz="2000" smtClean="0"/>
          </a:p>
          <a:p>
            <a:pPr lvl="1" eaLnBrk="1" hangingPunct="1">
              <a:lnSpc>
                <a:spcPct val="80000"/>
              </a:lnSpc>
            </a:pPr>
            <a:endParaRPr lang="en-US" sz="2400" smtClean="0"/>
          </a:p>
        </p:txBody>
      </p:sp>
      <p:sp>
        <p:nvSpPr>
          <p:cNvPr id="2355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F95F4957-B792-4D81-BCDD-B350567C623D}" type="slidenum">
              <a:rPr lang="en-US" smtClean="0"/>
              <a:pPr/>
              <a:t>15</a:t>
            </a:fld>
            <a:endParaRPr lang="en-US" smtClean="0"/>
          </a:p>
        </p:txBody>
      </p:sp>
      <p:sp>
        <p:nvSpPr>
          <p:cNvPr id="93186" name="Rectangle 2"/>
          <p:cNvSpPr>
            <a:spLocks noGrp="1" noChangeArrowheads="1"/>
          </p:cNvSpPr>
          <p:nvPr>
            <p:ph type="title"/>
          </p:nvPr>
        </p:nvSpPr>
        <p:spPr>
          <a:xfrm>
            <a:off x="457200" y="274638"/>
            <a:ext cx="8229600" cy="487362"/>
          </a:xfrm>
        </p:spPr>
        <p:txBody>
          <a:bodyPr>
            <a:normAutofit fontScale="90000"/>
          </a:bodyPr>
          <a:lstStyle/>
          <a:p>
            <a:pPr eaLnBrk="1" fontAlgn="auto" hangingPunct="1">
              <a:spcAft>
                <a:spcPts val="0"/>
              </a:spcAft>
              <a:defRPr/>
            </a:pPr>
            <a:r>
              <a:rPr lang="en-US" sz="3600" dirty="0" smtClean="0"/>
              <a:t>Ask yourself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Effect transition="in" filter="fade">
                                      <p:cBhvr>
                                        <p:cTn id="7" dur="2000"/>
                                        <p:tgtEl>
                                          <p:spTgt spid="931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3187">
                                            <p:txEl>
                                              <p:pRg st="2" end="2"/>
                                            </p:txEl>
                                          </p:spTgt>
                                        </p:tgtEl>
                                        <p:attrNameLst>
                                          <p:attrName>style.visibility</p:attrName>
                                        </p:attrNameLst>
                                      </p:cBhvr>
                                      <p:to>
                                        <p:strVal val="visible"/>
                                      </p:to>
                                    </p:set>
                                    <p:animEffect transition="in" filter="fade">
                                      <p:cBhvr>
                                        <p:cTn id="12" dur="2000"/>
                                        <p:tgtEl>
                                          <p:spTgt spid="93187">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3187">
                                            <p:txEl>
                                              <p:pRg st="3" end="3"/>
                                            </p:txEl>
                                          </p:spTgt>
                                        </p:tgtEl>
                                        <p:attrNameLst>
                                          <p:attrName>style.visibility</p:attrName>
                                        </p:attrNameLst>
                                      </p:cBhvr>
                                      <p:to>
                                        <p:strVal val="visible"/>
                                      </p:to>
                                    </p:set>
                                    <p:animEffect transition="in" filter="fade">
                                      <p:cBhvr>
                                        <p:cTn id="15" dur="2000"/>
                                        <p:tgtEl>
                                          <p:spTgt spid="93187">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3187">
                                            <p:txEl>
                                              <p:pRg st="4" end="4"/>
                                            </p:txEl>
                                          </p:spTgt>
                                        </p:tgtEl>
                                        <p:attrNameLst>
                                          <p:attrName>style.visibility</p:attrName>
                                        </p:attrNameLst>
                                      </p:cBhvr>
                                      <p:to>
                                        <p:strVal val="visible"/>
                                      </p:to>
                                    </p:set>
                                    <p:animEffect transition="in" filter="fade">
                                      <p:cBhvr>
                                        <p:cTn id="18" dur="2000"/>
                                        <p:tgtEl>
                                          <p:spTgt spid="93187">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93187">
                                            <p:txEl>
                                              <p:pRg st="5" end="5"/>
                                            </p:txEl>
                                          </p:spTgt>
                                        </p:tgtEl>
                                        <p:attrNameLst>
                                          <p:attrName>style.visibility</p:attrName>
                                        </p:attrNameLst>
                                      </p:cBhvr>
                                      <p:to>
                                        <p:strVal val="visible"/>
                                      </p:to>
                                    </p:set>
                                    <p:animEffect transition="in" filter="fade">
                                      <p:cBhvr>
                                        <p:cTn id="21" dur="2000"/>
                                        <p:tgtEl>
                                          <p:spTgt spid="93187">
                                            <p:txEl>
                                              <p:pRg st="5" end="5"/>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93187">
                                            <p:txEl>
                                              <p:pRg st="6" end="6"/>
                                            </p:txEl>
                                          </p:spTgt>
                                        </p:tgtEl>
                                        <p:attrNameLst>
                                          <p:attrName>style.visibility</p:attrName>
                                        </p:attrNameLst>
                                      </p:cBhvr>
                                      <p:to>
                                        <p:strVal val="visible"/>
                                      </p:to>
                                    </p:set>
                                    <p:animEffect transition="in" filter="fade">
                                      <p:cBhvr>
                                        <p:cTn id="24" dur="2000"/>
                                        <p:tgtEl>
                                          <p:spTgt spid="93187">
                                            <p:txEl>
                                              <p:pRg st="6" end="6"/>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93187">
                                            <p:txEl>
                                              <p:pRg st="8" end="8"/>
                                            </p:txEl>
                                          </p:spTgt>
                                        </p:tgtEl>
                                        <p:attrNameLst>
                                          <p:attrName>style.visibility</p:attrName>
                                        </p:attrNameLst>
                                      </p:cBhvr>
                                      <p:to>
                                        <p:strVal val="visible"/>
                                      </p:to>
                                    </p:set>
                                    <p:animEffect transition="in" filter="fade">
                                      <p:cBhvr>
                                        <p:cTn id="29" dur="2000"/>
                                        <p:tgtEl>
                                          <p:spTgt spid="93187">
                                            <p:txEl>
                                              <p:pRg st="8" end="8"/>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93187">
                                            <p:txEl>
                                              <p:pRg st="9" end="9"/>
                                            </p:txEl>
                                          </p:spTgt>
                                        </p:tgtEl>
                                        <p:attrNameLst>
                                          <p:attrName>style.visibility</p:attrName>
                                        </p:attrNameLst>
                                      </p:cBhvr>
                                      <p:to>
                                        <p:strVal val="visible"/>
                                      </p:to>
                                    </p:set>
                                    <p:animEffect transition="in" filter="fade">
                                      <p:cBhvr>
                                        <p:cTn id="32" dur="2000"/>
                                        <p:tgtEl>
                                          <p:spTgt spid="93187">
                                            <p:txEl>
                                              <p:pRg st="9" end="9"/>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3187">
                                            <p:txEl>
                                              <p:pRg st="11" end="11"/>
                                            </p:txEl>
                                          </p:spTgt>
                                        </p:tgtEl>
                                        <p:attrNameLst>
                                          <p:attrName>style.visibility</p:attrName>
                                        </p:attrNameLst>
                                      </p:cBhvr>
                                      <p:to>
                                        <p:strVal val="visible"/>
                                      </p:to>
                                    </p:set>
                                    <p:animEffect transition="in" filter="fade">
                                      <p:cBhvr>
                                        <p:cTn id="37" dur="2000"/>
                                        <p:tgtEl>
                                          <p:spTgt spid="9318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21200"/>
            <a:ext cx="8763000" cy="5943600"/>
          </a:xfrm>
        </p:spPr>
        <p:txBody>
          <a:bodyPr>
            <a:normAutofit/>
          </a:bodyPr>
          <a:lstStyle/>
          <a:p>
            <a:pPr marL="452628" indent="-342900" eaLnBrk="1" fontAlgn="auto" hangingPunct="1">
              <a:spcAft>
                <a:spcPts val="0"/>
              </a:spcAft>
              <a:buFont typeface="Wingdings 3"/>
              <a:buNone/>
              <a:defRPr/>
            </a:pPr>
            <a:r>
              <a:rPr lang="en-US" sz="1600" dirty="0" smtClean="0"/>
              <a:t>Each </a:t>
            </a:r>
            <a:r>
              <a:rPr lang="en-US" sz="1600" dirty="0"/>
              <a:t>person at the table spends time individually writing/considering answers to the following </a:t>
            </a:r>
            <a:r>
              <a:rPr lang="en-US" sz="1600" dirty="0" smtClean="0"/>
              <a:t>question:</a:t>
            </a:r>
          </a:p>
          <a:p>
            <a:pPr marL="452628" indent="-342900" eaLnBrk="1" fontAlgn="auto" hangingPunct="1">
              <a:spcAft>
                <a:spcPts val="0"/>
              </a:spcAft>
              <a:buFont typeface="Wingdings 3"/>
              <a:buNone/>
              <a:defRPr/>
            </a:pPr>
            <a:endParaRPr lang="en-US" sz="1600" dirty="0" smtClean="0"/>
          </a:p>
          <a:p>
            <a:pPr marL="681228" indent="-571500" eaLnBrk="1" fontAlgn="auto" hangingPunct="1">
              <a:spcAft>
                <a:spcPts val="0"/>
              </a:spcAft>
              <a:buFont typeface="Wingdings" pitchFamily="2" charset="2"/>
              <a:buChar char="Ø"/>
              <a:defRPr/>
            </a:pPr>
            <a:r>
              <a:rPr lang="en-US" sz="3600" dirty="0" smtClean="0"/>
              <a:t>What </a:t>
            </a:r>
            <a:r>
              <a:rPr lang="en-US" sz="3600" dirty="0"/>
              <a:t>are some negative first day experiences you remember from when you were in college?  How do you prevent the same </a:t>
            </a:r>
            <a:r>
              <a:rPr lang="en-US" sz="3600" dirty="0" smtClean="0"/>
              <a:t>experience?</a:t>
            </a:r>
          </a:p>
          <a:p>
            <a:pPr marL="365760" indent="-256032" eaLnBrk="1" fontAlgn="auto" hangingPunct="1">
              <a:spcAft>
                <a:spcPts val="0"/>
              </a:spcAft>
              <a:buFont typeface="Wingdings 3"/>
              <a:buNone/>
              <a:defRPr/>
            </a:pPr>
            <a:endParaRPr lang="en-US" sz="1600" dirty="0"/>
          </a:p>
          <a:p>
            <a:pPr marL="365760" indent="-256032" eaLnBrk="1" fontAlgn="auto" hangingPunct="1">
              <a:spcAft>
                <a:spcPts val="0"/>
              </a:spcAft>
              <a:buFont typeface="Wingdings 3"/>
              <a:buNone/>
              <a:defRPr/>
            </a:pPr>
            <a:r>
              <a:rPr lang="en-US" sz="1600" dirty="0" smtClean="0"/>
              <a:t>Members </a:t>
            </a:r>
            <a:r>
              <a:rPr lang="en-US" sz="1600" dirty="0"/>
              <a:t>of each team discuss their </a:t>
            </a:r>
            <a:r>
              <a:rPr lang="en-US" sz="1600" dirty="0" smtClean="0"/>
              <a:t>answer </a:t>
            </a:r>
            <a:r>
              <a:rPr lang="en-US" sz="1600" dirty="0"/>
              <a:t>with others at their table.  Have a member from each </a:t>
            </a:r>
            <a:r>
              <a:rPr lang="en-US" sz="1600" dirty="0" smtClean="0"/>
              <a:t>team capture </a:t>
            </a:r>
            <a:r>
              <a:rPr lang="en-US" sz="1600" dirty="0"/>
              <a:t>the answers on a flip chart in preparation for sharing with the overall group. </a:t>
            </a:r>
            <a:r>
              <a:rPr lang="en-US" sz="1600" dirty="0" smtClean="0"/>
              <a:t>(</a:t>
            </a:r>
            <a:r>
              <a:rPr lang="en-US" sz="1600" i="1" dirty="0"/>
              <a:t>approximately </a:t>
            </a:r>
            <a:r>
              <a:rPr lang="en-US" sz="1600" i="1" dirty="0" smtClean="0"/>
              <a:t>10 minutes</a:t>
            </a:r>
            <a:r>
              <a:rPr lang="en-US" sz="1600" dirty="0" smtClean="0"/>
              <a:t>)</a:t>
            </a:r>
          </a:p>
          <a:p>
            <a:pPr marL="365760" indent="-256032" eaLnBrk="1" fontAlgn="auto" hangingPunct="1">
              <a:spcAft>
                <a:spcPts val="0"/>
              </a:spcAft>
              <a:buFont typeface="Wingdings 3"/>
              <a:buNone/>
              <a:defRPr/>
            </a:pPr>
            <a:endParaRPr lang="en-US" sz="1600" dirty="0" smtClean="0"/>
          </a:p>
          <a:p>
            <a:pPr marL="365760" indent="-256032" eaLnBrk="1" fontAlgn="auto" hangingPunct="1">
              <a:spcAft>
                <a:spcPts val="0"/>
              </a:spcAft>
              <a:buFont typeface="Wingdings 3"/>
              <a:buNone/>
              <a:defRPr/>
            </a:pPr>
            <a:r>
              <a:rPr lang="en-US" sz="1600" dirty="0" smtClean="0"/>
              <a:t>Have </a:t>
            </a:r>
            <a:r>
              <a:rPr lang="en-US" sz="1600" dirty="0"/>
              <a:t>a member from each team summarize their findings for the overall group. </a:t>
            </a:r>
            <a:endParaRPr lang="en-US" sz="1600" dirty="0" smtClean="0"/>
          </a:p>
          <a:p>
            <a:pPr marL="365760" indent="-256032" eaLnBrk="1" fontAlgn="auto" hangingPunct="1">
              <a:spcAft>
                <a:spcPts val="0"/>
              </a:spcAft>
              <a:buFont typeface="Wingdings 3"/>
              <a:buNone/>
              <a:defRPr/>
            </a:pPr>
            <a:r>
              <a:rPr lang="en-US" sz="1600" dirty="0" smtClean="0"/>
              <a:t>(</a:t>
            </a:r>
            <a:r>
              <a:rPr lang="en-US" sz="1600" i="1" dirty="0" smtClean="0"/>
              <a:t>approximately 10 minutes</a:t>
            </a:r>
            <a:r>
              <a:rPr lang="en-US" sz="1600" dirty="0" smtClean="0"/>
              <a:t>)</a:t>
            </a:r>
            <a:endParaRPr lang="en-US" sz="1600" dirty="0"/>
          </a:p>
          <a:p>
            <a:pPr marL="365760" indent="-256032" eaLnBrk="1" fontAlgn="auto" hangingPunct="1">
              <a:spcAft>
                <a:spcPts val="0"/>
              </a:spcAft>
              <a:buFont typeface="Wingdings 3"/>
              <a:buNone/>
              <a:defRPr/>
            </a:pPr>
            <a:r>
              <a:rPr lang="en-US" sz="1600" dirty="0"/>
              <a:t> </a:t>
            </a:r>
          </a:p>
        </p:txBody>
      </p:sp>
      <p:sp>
        <p:nvSpPr>
          <p:cNvPr id="2457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4E54678C-C56B-4A1F-BE9A-C807A001744D}" type="slidenum">
              <a:rPr lang="en-US" smtClean="0"/>
              <a:pPr/>
              <a:t>16</a:t>
            </a:fld>
            <a:endParaRPr lang="en-US" smtClean="0"/>
          </a:p>
        </p:txBody>
      </p:sp>
      <p:sp>
        <p:nvSpPr>
          <p:cNvPr id="2" name="Title 1"/>
          <p:cNvSpPr>
            <a:spLocks noGrp="1"/>
          </p:cNvSpPr>
          <p:nvPr>
            <p:ph type="title"/>
          </p:nvPr>
        </p:nvSpPr>
        <p:spPr>
          <a:xfrm>
            <a:off x="685800" y="0"/>
            <a:ext cx="7772400" cy="762000"/>
          </a:xfrm>
        </p:spPr>
        <p:txBody>
          <a:bodyPr/>
          <a:lstStyle/>
          <a:p>
            <a:pPr eaLnBrk="1" fontAlgn="auto" hangingPunct="1">
              <a:spcAft>
                <a:spcPts val="0"/>
              </a:spcAft>
              <a:defRPr/>
            </a:pPr>
            <a:r>
              <a:rPr lang="en-US" sz="2800" dirty="0" smtClean="0"/>
              <a:t>Successful Strategies Activity</a:t>
            </a:r>
            <a:endParaRPr lang="en-US" sz="2800" dirty="0"/>
          </a:p>
        </p:txBody>
      </p:sp>
    </p:spTree>
    <p:extLst>
      <p:ext uri="{BB962C8B-B14F-4D97-AF65-F5344CB8AC3E}">
        <p14:creationId xmlns:p14="http://schemas.microsoft.com/office/powerpoint/2010/main" xmlns="" val="36556718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763000" cy="5943600"/>
          </a:xfrm>
        </p:spPr>
        <p:txBody>
          <a:bodyPr>
            <a:normAutofit lnSpcReduction="10000"/>
          </a:bodyPr>
          <a:lstStyle/>
          <a:p>
            <a:pPr marL="452628" indent="-342900" eaLnBrk="1" fontAlgn="auto" hangingPunct="1">
              <a:spcAft>
                <a:spcPts val="0"/>
              </a:spcAft>
              <a:buFont typeface="Wingdings 3"/>
              <a:buNone/>
              <a:defRPr/>
            </a:pPr>
            <a:r>
              <a:rPr lang="en-US" sz="1600" dirty="0" smtClean="0"/>
              <a:t>Each </a:t>
            </a:r>
            <a:r>
              <a:rPr lang="en-US" sz="1600" dirty="0"/>
              <a:t>person at the table spends time individually writing/considering answers to the following </a:t>
            </a:r>
            <a:r>
              <a:rPr lang="en-US" sz="1600" dirty="0" smtClean="0"/>
              <a:t>question:</a:t>
            </a:r>
          </a:p>
          <a:p>
            <a:pPr marL="452628" indent="-342900" eaLnBrk="1" fontAlgn="auto" hangingPunct="1">
              <a:spcAft>
                <a:spcPts val="0"/>
              </a:spcAft>
              <a:buFont typeface="Wingdings 3"/>
              <a:buNone/>
              <a:defRPr/>
            </a:pPr>
            <a:endParaRPr lang="en-US" sz="1600" dirty="0" smtClean="0"/>
          </a:p>
          <a:p>
            <a:pPr marL="452628" indent="-342900" eaLnBrk="1" fontAlgn="auto" hangingPunct="1">
              <a:spcAft>
                <a:spcPts val="0"/>
              </a:spcAft>
              <a:buFont typeface="Wingdings" pitchFamily="2" charset="2"/>
              <a:buChar char="Ø"/>
              <a:defRPr/>
            </a:pPr>
            <a:r>
              <a:rPr lang="en-US" sz="2800" dirty="0" smtClean="0"/>
              <a:t>What </a:t>
            </a:r>
            <a:r>
              <a:rPr lang="en-US" sz="2800" dirty="0"/>
              <a:t>do you do on the first day or during the first sessions that has/have been successful? </a:t>
            </a:r>
            <a:endParaRPr lang="en-US" sz="2800" dirty="0" smtClean="0"/>
          </a:p>
          <a:p>
            <a:pPr marL="452628" indent="-342900" eaLnBrk="1" fontAlgn="auto" hangingPunct="1">
              <a:spcAft>
                <a:spcPts val="0"/>
              </a:spcAft>
              <a:buFont typeface="Wingdings" pitchFamily="2" charset="2"/>
              <a:buChar char="Ø"/>
              <a:defRPr/>
            </a:pPr>
            <a:r>
              <a:rPr lang="en-US" sz="2800" dirty="0" smtClean="0"/>
              <a:t>What </a:t>
            </a:r>
            <a:r>
              <a:rPr lang="en-US" sz="2800" dirty="0"/>
              <a:t>other techniques have you heard or read about that could be considered </a:t>
            </a:r>
            <a:r>
              <a:rPr lang="en-US" sz="2800" dirty="0" smtClean="0"/>
              <a:t>useful</a:t>
            </a:r>
          </a:p>
          <a:p>
            <a:pPr marL="452628" indent="-342900" eaLnBrk="1" fontAlgn="auto" hangingPunct="1">
              <a:spcAft>
                <a:spcPts val="0"/>
              </a:spcAft>
              <a:buFont typeface="Wingdings" pitchFamily="2" charset="2"/>
              <a:buChar char="Ø"/>
              <a:defRPr/>
            </a:pPr>
            <a:r>
              <a:rPr lang="en-US" sz="2800" dirty="0" smtClean="0"/>
              <a:t>Is </a:t>
            </a:r>
            <a:r>
              <a:rPr lang="en-US" sz="2800" dirty="0"/>
              <a:t>there anything you've always wanted to do on a first day but never done?  What has kept you from doing </a:t>
            </a:r>
            <a:r>
              <a:rPr lang="en-US" sz="2800" dirty="0" smtClean="0"/>
              <a:t>it?</a:t>
            </a:r>
          </a:p>
          <a:p>
            <a:pPr marL="365760" indent="-256032" eaLnBrk="1" fontAlgn="auto" hangingPunct="1">
              <a:spcAft>
                <a:spcPts val="0"/>
              </a:spcAft>
              <a:buFont typeface="Wingdings 3"/>
              <a:buNone/>
              <a:defRPr/>
            </a:pPr>
            <a:endParaRPr lang="en-US" sz="1600" dirty="0"/>
          </a:p>
          <a:p>
            <a:pPr marL="365760" indent="-256032" eaLnBrk="1" fontAlgn="auto" hangingPunct="1">
              <a:spcAft>
                <a:spcPts val="0"/>
              </a:spcAft>
              <a:buFont typeface="Wingdings 3"/>
              <a:buNone/>
              <a:defRPr/>
            </a:pPr>
            <a:r>
              <a:rPr lang="en-US" sz="1600" dirty="0" smtClean="0"/>
              <a:t>Members </a:t>
            </a:r>
            <a:r>
              <a:rPr lang="en-US" sz="1600" dirty="0"/>
              <a:t>of each team discuss their answers with others at their table.  Have a member from each </a:t>
            </a:r>
            <a:r>
              <a:rPr lang="en-US" sz="1600" dirty="0" smtClean="0"/>
              <a:t>team capture </a:t>
            </a:r>
            <a:r>
              <a:rPr lang="en-US" sz="1600" dirty="0"/>
              <a:t>the answers on a flip chart in preparation for sharing with the overall group. </a:t>
            </a:r>
            <a:r>
              <a:rPr lang="en-US" sz="1600" dirty="0" smtClean="0"/>
              <a:t>(</a:t>
            </a:r>
            <a:r>
              <a:rPr lang="en-US" sz="1600" i="1" dirty="0"/>
              <a:t>approximately </a:t>
            </a:r>
            <a:r>
              <a:rPr lang="en-US" sz="1600" i="1" dirty="0" smtClean="0"/>
              <a:t>10 minutes</a:t>
            </a:r>
            <a:r>
              <a:rPr lang="en-US" sz="1600" dirty="0" smtClean="0"/>
              <a:t>)</a:t>
            </a:r>
          </a:p>
          <a:p>
            <a:pPr marL="365760" indent="-256032" eaLnBrk="1" fontAlgn="auto" hangingPunct="1">
              <a:spcAft>
                <a:spcPts val="0"/>
              </a:spcAft>
              <a:buFont typeface="Wingdings 3"/>
              <a:buNone/>
              <a:defRPr/>
            </a:pPr>
            <a:endParaRPr lang="en-US" sz="1600" dirty="0" smtClean="0"/>
          </a:p>
          <a:p>
            <a:pPr marL="365760" indent="-256032" eaLnBrk="1" fontAlgn="auto" hangingPunct="1">
              <a:spcAft>
                <a:spcPts val="0"/>
              </a:spcAft>
              <a:buFont typeface="Wingdings 3"/>
              <a:buNone/>
              <a:defRPr/>
            </a:pPr>
            <a:r>
              <a:rPr lang="en-US" sz="1600" dirty="0" smtClean="0"/>
              <a:t>Have </a:t>
            </a:r>
            <a:r>
              <a:rPr lang="en-US" sz="1600" dirty="0"/>
              <a:t>a </a:t>
            </a:r>
            <a:r>
              <a:rPr lang="en-US" sz="1600" dirty="0" smtClean="0"/>
              <a:t>different member </a:t>
            </a:r>
            <a:r>
              <a:rPr lang="en-US" sz="1600" dirty="0"/>
              <a:t>from each team summarize their findings for the overall group. </a:t>
            </a:r>
            <a:r>
              <a:rPr lang="en-US" sz="1600" dirty="0" smtClean="0"/>
              <a:t>(</a:t>
            </a:r>
            <a:r>
              <a:rPr lang="en-US" sz="1600" i="1" dirty="0" smtClean="0"/>
              <a:t>approximately 10 minutes</a:t>
            </a:r>
            <a:r>
              <a:rPr lang="en-US" sz="1600" dirty="0" smtClean="0"/>
              <a:t>)</a:t>
            </a:r>
            <a:endParaRPr lang="en-US" sz="1600" dirty="0"/>
          </a:p>
          <a:p>
            <a:pPr marL="365760" indent="-256032" eaLnBrk="1" fontAlgn="auto" hangingPunct="1">
              <a:spcAft>
                <a:spcPts val="0"/>
              </a:spcAft>
              <a:buFont typeface="Wingdings 3"/>
              <a:buNone/>
              <a:defRPr/>
            </a:pPr>
            <a:r>
              <a:rPr lang="en-US" sz="1600" dirty="0"/>
              <a:t> </a:t>
            </a:r>
          </a:p>
        </p:txBody>
      </p:sp>
      <p:sp>
        <p:nvSpPr>
          <p:cNvPr id="2457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4E54678C-C56B-4A1F-BE9A-C807A001744D}" type="slidenum">
              <a:rPr lang="en-US" smtClean="0"/>
              <a:pPr/>
              <a:t>17</a:t>
            </a:fld>
            <a:endParaRPr lang="en-US" smtClean="0"/>
          </a:p>
        </p:txBody>
      </p:sp>
      <p:sp>
        <p:nvSpPr>
          <p:cNvPr id="2" name="Title 1"/>
          <p:cNvSpPr>
            <a:spLocks noGrp="1"/>
          </p:cNvSpPr>
          <p:nvPr>
            <p:ph type="title"/>
          </p:nvPr>
        </p:nvSpPr>
        <p:spPr>
          <a:xfrm>
            <a:off x="685800" y="0"/>
            <a:ext cx="7772400" cy="762000"/>
          </a:xfrm>
        </p:spPr>
        <p:txBody>
          <a:bodyPr/>
          <a:lstStyle/>
          <a:p>
            <a:pPr eaLnBrk="1" fontAlgn="auto" hangingPunct="1">
              <a:spcAft>
                <a:spcPts val="0"/>
              </a:spcAft>
              <a:defRPr/>
            </a:pPr>
            <a:r>
              <a:rPr lang="en-US" sz="2800" dirty="0" smtClean="0"/>
              <a:t>Successful Strategies Activity</a:t>
            </a:r>
            <a:endParaRPr lang="en-US" sz="2800" dirty="0"/>
          </a:p>
        </p:txBody>
      </p:sp>
    </p:spTree>
    <p:extLst>
      <p:ext uri="{BB962C8B-B14F-4D97-AF65-F5344CB8AC3E}">
        <p14:creationId xmlns:p14="http://schemas.microsoft.com/office/powerpoint/2010/main" xmlns="" val="10801581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763000" cy="5943600"/>
          </a:xfrm>
        </p:spPr>
        <p:txBody>
          <a:bodyPr>
            <a:normAutofit lnSpcReduction="10000"/>
          </a:bodyPr>
          <a:lstStyle/>
          <a:p>
            <a:pPr marL="452628" indent="-342900" eaLnBrk="1" fontAlgn="auto" hangingPunct="1">
              <a:spcAft>
                <a:spcPts val="0"/>
              </a:spcAft>
              <a:buFont typeface="Wingdings 3"/>
              <a:buNone/>
              <a:defRPr/>
            </a:pPr>
            <a:r>
              <a:rPr lang="en-US" sz="1600" dirty="0" smtClean="0"/>
              <a:t>Each </a:t>
            </a:r>
            <a:r>
              <a:rPr lang="en-US" sz="1600" dirty="0"/>
              <a:t>person at the table spends time individually writing/considering answers to the following </a:t>
            </a:r>
            <a:r>
              <a:rPr lang="en-US" sz="1600" dirty="0" smtClean="0"/>
              <a:t>question:</a:t>
            </a:r>
          </a:p>
          <a:p>
            <a:pPr marL="452628" indent="-342900" eaLnBrk="1" fontAlgn="auto" hangingPunct="1">
              <a:spcAft>
                <a:spcPts val="0"/>
              </a:spcAft>
              <a:buFont typeface="Wingdings 3"/>
              <a:buNone/>
              <a:defRPr/>
            </a:pPr>
            <a:endParaRPr lang="en-US" sz="1600" dirty="0" smtClean="0"/>
          </a:p>
          <a:p>
            <a:pPr marL="452628" indent="-342900" eaLnBrk="1" fontAlgn="auto" hangingPunct="1">
              <a:spcAft>
                <a:spcPts val="0"/>
              </a:spcAft>
              <a:buFont typeface="Wingdings" pitchFamily="2" charset="2"/>
              <a:buChar char="Ø"/>
              <a:defRPr/>
            </a:pPr>
            <a:r>
              <a:rPr lang="en-US" sz="3600" dirty="0" smtClean="0"/>
              <a:t>What is your definition of a successful first day, week and month?</a:t>
            </a:r>
          </a:p>
          <a:p>
            <a:pPr marL="452628" indent="-342900" eaLnBrk="1" fontAlgn="auto" hangingPunct="1">
              <a:spcAft>
                <a:spcPts val="0"/>
              </a:spcAft>
              <a:buFont typeface="Wingdings" pitchFamily="2" charset="2"/>
              <a:buChar char="Ø"/>
              <a:defRPr/>
            </a:pPr>
            <a:r>
              <a:rPr lang="en-US" sz="3600" dirty="0" smtClean="0"/>
              <a:t>What are your goals for the first day, week, and month?</a:t>
            </a:r>
          </a:p>
          <a:p>
            <a:pPr marL="452628" indent="-342900" eaLnBrk="1" fontAlgn="auto" hangingPunct="1">
              <a:spcAft>
                <a:spcPts val="0"/>
              </a:spcAft>
              <a:buFont typeface="Wingdings 3"/>
              <a:buAutoNum type="arabicPeriod"/>
              <a:defRPr/>
            </a:pPr>
            <a:endParaRPr lang="en-US" sz="1600" dirty="0" smtClean="0"/>
          </a:p>
          <a:p>
            <a:pPr marL="365760" indent="-256032" eaLnBrk="1" fontAlgn="auto" hangingPunct="1">
              <a:spcAft>
                <a:spcPts val="0"/>
              </a:spcAft>
              <a:buFont typeface="Wingdings 3"/>
              <a:buNone/>
              <a:defRPr/>
            </a:pPr>
            <a:endParaRPr lang="en-US" sz="1600" dirty="0"/>
          </a:p>
          <a:p>
            <a:pPr marL="365760" indent="-256032" eaLnBrk="1" fontAlgn="auto" hangingPunct="1">
              <a:spcAft>
                <a:spcPts val="0"/>
              </a:spcAft>
              <a:buFont typeface="Wingdings 3"/>
              <a:buNone/>
              <a:defRPr/>
            </a:pPr>
            <a:r>
              <a:rPr lang="en-US" sz="1600" dirty="0" smtClean="0"/>
              <a:t>Members </a:t>
            </a:r>
            <a:r>
              <a:rPr lang="en-US" sz="1600" dirty="0"/>
              <a:t>of each team discuss their answers with others at their table.  Have a member from each </a:t>
            </a:r>
            <a:r>
              <a:rPr lang="en-US" sz="1600" dirty="0" smtClean="0"/>
              <a:t>team capture </a:t>
            </a:r>
            <a:r>
              <a:rPr lang="en-US" sz="1600" dirty="0"/>
              <a:t>the answers on a flip chart in preparation for sharing with the overall group. </a:t>
            </a:r>
            <a:r>
              <a:rPr lang="en-US" sz="1600" dirty="0" smtClean="0"/>
              <a:t>(</a:t>
            </a:r>
            <a:r>
              <a:rPr lang="en-US" sz="1600" i="1" dirty="0"/>
              <a:t>approximately </a:t>
            </a:r>
            <a:r>
              <a:rPr lang="en-US" sz="1600" i="1" dirty="0" smtClean="0"/>
              <a:t>10 minutes</a:t>
            </a:r>
            <a:r>
              <a:rPr lang="en-US" sz="1600" dirty="0" smtClean="0"/>
              <a:t>)</a:t>
            </a:r>
          </a:p>
          <a:p>
            <a:pPr marL="365760" indent="-256032" eaLnBrk="1" fontAlgn="auto" hangingPunct="1">
              <a:spcAft>
                <a:spcPts val="0"/>
              </a:spcAft>
              <a:buFont typeface="Wingdings 3"/>
              <a:buNone/>
              <a:defRPr/>
            </a:pPr>
            <a:endParaRPr lang="en-US" sz="1600" dirty="0" smtClean="0"/>
          </a:p>
          <a:p>
            <a:pPr marL="365760" indent="-256032" eaLnBrk="1" fontAlgn="auto" hangingPunct="1">
              <a:spcAft>
                <a:spcPts val="0"/>
              </a:spcAft>
              <a:buFont typeface="Wingdings 3"/>
              <a:buNone/>
              <a:defRPr/>
            </a:pPr>
            <a:r>
              <a:rPr lang="en-US" sz="1600" dirty="0" smtClean="0"/>
              <a:t>Have </a:t>
            </a:r>
            <a:r>
              <a:rPr lang="en-US" sz="1600" dirty="0"/>
              <a:t>a </a:t>
            </a:r>
            <a:r>
              <a:rPr lang="en-US" sz="1600" dirty="0" smtClean="0"/>
              <a:t>different member </a:t>
            </a:r>
            <a:r>
              <a:rPr lang="en-US" sz="1600" dirty="0"/>
              <a:t>from each team summarize their findings for the overall group. </a:t>
            </a:r>
            <a:r>
              <a:rPr lang="en-US" sz="1600" dirty="0" smtClean="0"/>
              <a:t>(</a:t>
            </a:r>
            <a:r>
              <a:rPr lang="en-US" sz="1600" i="1" dirty="0" smtClean="0"/>
              <a:t>approximately 10 minutes</a:t>
            </a:r>
            <a:r>
              <a:rPr lang="en-US" sz="1600" dirty="0" smtClean="0"/>
              <a:t>)</a:t>
            </a:r>
            <a:endParaRPr lang="en-US" sz="1600" dirty="0"/>
          </a:p>
          <a:p>
            <a:pPr marL="365760" indent="-256032" eaLnBrk="1" fontAlgn="auto" hangingPunct="1">
              <a:spcAft>
                <a:spcPts val="0"/>
              </a:spcAft>
              <a:buFont typeface="Wingdings 3"/>
              <a:buNone/>
              <a:defRPr/>
            </a:pPr>
            <a:r>
              <a:rPr lang="en-US" sz="1600" dirty="0"/>
              <a:t> </a:t>
            </a:r>
          </a:p>
        </p:txBody>
      </p:sp>
      <p:sp>
        <p:nvSpPr>
          <p:cNvPr id="2457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4E54678C-C56B-4A1F-BE9A-C807A001744D}" type="slidenum">
              <a:rPr lang="en-US" smtClean="0"/>
              <a:pPr/>
              <a:t>18</a:t>
            </a:fld>
            <a:endParaRPr lang="en-US" smtClean="0"/>
          </a:p>
        </p:txBody>
      </p:sp>
      <p:sp>
        <p:nvSpPr>
          <p:cNvPr id="2" name="Title 1"/>
          <p:cNvSpPr>
            <a:spLocks noGrp="1"/>
          </p:cNvSpPr>
          <p:nvPr>
            <p:ph type="title"/>
          </p:nvPr>
        </p:nvSpPr>
        <p:spPr>
          <a:xfrm>
            <a:off x="685800" y="0"/>
            <a:ext cx="7772400" cy="762000"/>
          </a:xfrm>
        </p:spPr>
        <p:txBody>
          <a:bodyPr/>
          <a:lstStyle/>
          <a:p>
            <a:pPr eaLnBrk="1" fontAlgn="auto" hangingPunct="1">
              <a:spcAft>
                <a:spcPts val="0"/>
              </a:spcAft>
              <a:defRPr/>
            </a:pPr>
            <a:r>
              <a:rPr lang="en-US" sz="2800" dirty="0" smtClean="0"/>
              <a:t>Successful Strategies Activity</a:t>
            </a:r>
            <a:endParaRPr lang="en-US" sz="2800" dirty="0"/>
          </a:p>
        </p:txBody>
      </p:sp>
    </p:spTree>
    <p:extLst>
      <p:ext uri="{BB962C8B-B14F-4D97-AF65-F5344CB8AC3E}">
        <p14:creationId xmlns:p14="http://schemas.microsoft.com/office/powerpoint/2010/main" xmlns="" val="21168845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763000" cy="5943600"/>
          </a:xfrm>
        </p:spPr>
        <p:txBody>
          <a:bodyPr>
            <a:normAutofit/>
          </a:bodyPr>
          <a:lstStyle/>
          <a:p>
            <a:pPr marL="452628" indent="-342900" eaLnBrk="1" fontAlgn="auto" hangingPunct="1">
              <a:spcAft>
                <a:spcPts val="0"/>
              </a:spcAft>
              <a:buFont typeface="Wingdings 3"/>
              <a:buNone/>
              <a:defRPr/>
            </a:pPr>
            <a:r>
              <a:rPr lang="en-US" sz="1600" dirty="0" smtClean="0"/>
              <a:t>Each </a:t>
            </a:r>
            <a:r>
              <a:rPr lang="en-US" sz="1600" dirty="0"/>
              <a:t>person at the table spends time individually writing/considering answers to the following </a:t>
            </a:r>
            <a:r>
              <a:rPr lang="en-US" sz="1600" dirty="0" smtClean="0"/>
              <a:t>question:</a:t>
            </a:r>
          </a:p>
          <a:p>
            <a:pPr marL="452628" indent="-342900" eaLnBrk="1" fontAlgn="auto" hangingPunct="1">
              <a:spcAft>
                <a:spcPts val="0"/>
              </a:spcAft>
              <a:buFont typeface="Wingdings 3"/>
              <a:buNone/>
              <a:defRPr/>
            </a:pPr>
            <a:endParaRPr lang="en-US" sz="1600" dirty="0" smtClean="0"/>
          </a:p>
          <a:p>
            <a:pPr marL="452628" indent="-342900" eaLnBrk="1" fontAlgn="auto" hangingPunct="1">
              <a:spcAft>
                <a:spcPts val="0"/>
              </a:spcAft>
              <a:buFont typeface="Wingdings" pitchFamily="2" charset="2"/>
              <a:buChar char="Ø"/>
              <a:defRPr/>
            </a:pPr>
            <a:r>
              <a:rPr lang="en-US" sz="4400" dirty="0" smtClean="0"/>
              <a:t>What questions do you have as you begin your teaching career at Arkansas Tech?</a:t>
            </a:r>
          </a:p>
          <a:p>
            <a:pPr marL="365760" indent="-256032" eaLnBrk="1" fontAlgn="auto" hangingPunct="1">
              <a:spcAft>
                <a:spcPts val="0"/>
              </a:spcAft>
              <a:buFont typeface="Wingdings 3"/>
              <a:buNone/>
              <a:defRPr/>
            </a:pPr>
            <a:endParaRPr lang="en-US" sz="1600" dirty="0"/>
          </a:p>
          <a:p>
            <a:pPr marL="365760" indent="-256032" eaLnBrk="1" fontAlgn="auto" hangingPunct="1">
              <a:spcAft>
                <a:spcPts val="0"/>
              </a:spcAft>
              <a:buFont typeface="Wingdings 3"/>
              <a:buNone/>
              <a:defRPr/>
            </a:pPr>
            <a:r>
              <a:rPr lang="en-US" sz="1600" dirty="0" smtClean="0"/>
              <a:t>Members </a:t>
            </a:r>
            <a:r>
              <a:rPr lang="en-US" sz="1600" dirty="0"/>
              <a:t>of each team discuss their answers with others at their table.  Have a member from each </a:t>
            </a:r>
            <a:r>
              <a:rPr lang="en-US" sz="1600" dirty="0" smtClean="0"/>
              <a:t>team capture </a:t>
            </a:r>
            <a:r>
              <a:rPr lang="en-US" sz="1600" dirty="0"/>
              <a:t>the answers on a flip chart in preparation for sharing with the overall group. </a:t>
            </a:r>
            <a:r>
              <a:rPr lang="en-US" sz="1600" dirty="0" smtClean="0"/>
              <a:t>(</a:t>
            </a:r>
            <a:r>
              <a:rPr lang="en-US" sz="1600" i="1" dirty="0"/>
              <a:t>approximately </a:t>
            </a:r>
            <a:r>
              <a:rPr lang="en-US" sz="1600" i="1" dirty="0" smtClean="0"/>
              <a:t>10 minutes</a:t>
            </a:r>
            <a:r>
              <a:rPr lang="en-US" sz="1600" dirty="0" smtClean="0"/>
              <a:t>)</a:t>
            </a:r>
          </a:p>
          <a:p>
            <a:pPr marL="365760" indent="-256032" eaLnBrk="1" fontAlgn="auto" hangingPunct="1">
              <a:spcAft>
                <a:spcPts val="0"/>
              </a:spcAft>
              <a:buFont typeface="Wingdings 3"/>
              <a:buNone/>
              <a:defRPr/>
            </a:pPr>
            <a:endParaRPr lang="en-US" sz="1600" dirty="0" smtClean="0"/>
          </a:p>
          <a:p>
            <a:pPr marL="365760" indent="-256032" eaLnBrk="1" fontAlgn="auto" hangingPunct="1">
              <a:spcAft>
                <a:spcPts val="0"/>
              </a:spcAft>
              <a:buFont typeface="Wingdings 3"/>
              <a:buNone/>
              <a:defRPr/>
            </a:pPr>
            <a:r>
              <a:rPr lang="en-US" sz="1600" dirty="0" smtClean="0"/>
              <a:t>Have </a:t>
            </a:r>
            <a:r>
              <a:rPr lang="en-US" sz="1600" dirty="0"/>
              <a:t>a </a:t>
            </a:r>
            <a:r>
              <a:rPr lang="en-US" sz="1600" dirty="0" smtClean="0"/>
              <a:t>different member </a:t>
            </a:r>
            <a:r>
              <a:rPr lang="en-US" sz="1600" dirty="0"/>
              <a:t>from each team summarize their findings for the overall group. </a:t>
            </a:r>
            <a:r>
              <a:rPr lang="en-US" sz="1600" dirty="0" smtClean="0"/>
              <a:t>(</a:t>
            </a:r>
            <a:r>
              <a:rPr lang="en-US" sz="1600" i="1" dirty="0" smtClean="0"/>
              <a:t>approximately 10 minutes</a:t>
            </a:r>
            <a:r>
              <a:rPr lang="en-US" sz="1600" dirty="0" smtClean="0"/>
              <a:t>)</a:t>
            </a:r>
            <a:endParaRPr lang="en-US" sz="1600" dirty="0"/>
          </a:p>
          <a:p>
            <a:pPr marL="365760" indent="-256032" eaLnBrk="1" fontAlgn="auto" hangingPunct="1">
              <a:spcAft>
                <a:spcPts val="0"/>
              </a:spcAft>
              <a:buFont typeface="Wingdings 3"/>
              <a:buNone/>
              <a:defRPr/>
            </a:pPr>
            <a:r>
              <a:rPr lang="en-US" sz="1600" dirty="0"/>
              <a:t> </a:t>
            </a:r>
          </a:p>
        </p:txBody>
      </p:sp>
      <p:sp>
        <p:nvSpPr>
          <p:cNvPr id="2457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4E54678C-C56B-4A1F-BE9A-C807A001744D}" type="slidenum">
              <a:rPr lang="en-US" smtClean="0"/>
              <a:pPr/>
              <a:t>19</a:t>
            </a:fld>
            <a:endParaRPr lang="en-US" smtClean="0"/>
          </a:p>
        </p:txBody>
      </p:sp>
      <p:sp>
        <p:nvSpPr>
          <p:cNvPr id="2" name="Title 1"/>
          <p:cNvSpPr>
            <a:spLocks noGrp="1"/>
          </p:cNvSpPr>
          <p:nvPr>
            <p:ph type="title"/>
          </p:nvPr>
        </p:nvSpPr>
        <p:spPr>
          <a:xfrm>
            <a:off x="685800" y="0"/>
            <a:ext cx="7772400" cy="762000"/>
          </a:xfrm>
        </p:spPr>
        <p:txBody>
          <a:bodyPr/>
          <a:lstStyle/>
          <a:p>
            <a:pPr eaLnBrk="1" fontAlgn="auto" hangingPunct="1">
              <a:spcAft>
                <a:spcPts val="0"/>
              </a:spcAft>
              <a:defRPr/>
            </a:pPr>
            <a:r>
              <a:rPr lang="en-US" sz="2800" dirty="0" smtClean="0"/>
              <a:t>Successful Strategies Activity</a:t>
            </a:r>
            <a:endParaRPr lang="en-US" sz="2800" dirty="0"/>
          </a:p>
        </p:txBody>
      </p:sp>
    </p:spTree>
    <p:extLst>
      <p:ext uri="{BB962C8B-B14F-4D97-AF65-F5344CB8AC3E}">
        <p14:creationId xmlns:p14="http://schemas.microsoft.com/office/powerpoint/2010/main" xmlns="" val="36155436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685800"/>
            <a:ext cx="8229600" cy="6172200"/>
          </a:xfrm>
        </p:spPr>
        <p:txBody>
          <a:bodyPr/>
          <a:lstStyle/>
          <a:p>
            <a:pPr eaLnBrk="1" hangingPunct="1"/>
            <a:r>
              <a:rPr lang="en-US" smtClean="0"/>
              <a:t>What is a typical example of a first class meeting?</a:t>
            </a:r>
          </a:p>
          <a:p>
            <a:pPr eaLnBrk="1" hangingPunct="1">
              <a:buFont typeface="Wingdings 3" pitchFamily="18" charset="2"/>
              <a:buNone/>
            </a:pPr>
            <a:endParaRPr lang="en-US" smtClean="0"/>
          </a:p>
          <a:p>
            <a:pPr eaLnBrk="1" hangingPunct="1"/>
            <a:r>
              <a:rPr lang="en-US" smtClean="0"/>
              <a:t>Essential Question to ask yourself – What message(s) do I want to communicate to students on the first day(s) of class?</a:t>
            </a:r>
          </a:p>
          <a:p>
            <a:pPr eaLnBrk="1" hangingPunct="1"/>
            <a:r>
              <a:rPr lang="en-US" smtClean="0"/>
              <a:t>Remember “What if a tree falls in a forest, but nobody hears it. . .”</a:t>
            </a:r>
          </a:p>
          <a:p>
            <a:pPr eaLnBrk="1" hangingPunct="1"/>
            <a:r>
              <a:rPr lang="en-US" smtClean="0"/>
              <a:t>Like Dr. Watson said – it’s actually about </a:t>
            </a:r>
          </a:p>
          <a:p>
            <a:pPr eaLnBrk="1" hangingPunct="1">
              <a:buFont typeface="Wingdings 3" pitchFamily="18" charset="2"/>
              <a:buNone/>
            </a:pPr>
            <a:r>
              <a:rPr lang="en-US" i="1" smtClean="0"/>
              <a:t>Learning – </a:t>
            </a:r>
            <a:r>
              <a:rPr lang="en-US" smtClean="0"/>
              <a:t>we can teach brilliantly all day long, but if the students don’t learn, nobody “heard the tree fall.”</a:t>
            </a:r>
            <a:endParaRPr lang="en-US" i="1" smtClean="0"/>
          </a:p>
          <a:p>
            <a:pPr eaLnBrk="1" hangingPunct="1"/>
            <a:endParaRPr lang="en-US" smtClean="0"/>
          </a:p>
        </p:txBody>
      </p:sp>
      <p:sp>
        <p:nvSpPr>
          <p:cNvPr id="10243"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7D141D0C-3512-4D32-B7DB-48D766430C50}" type="slidenum">
              <a:rPr lang="en-US" smtClean="0"/>
              <a:pPr/>
              <a:t>2</a:t>
            </a:fld>
            <a:endParaRPr lang="en-US" smtClean="0"/>
          </a:p>
        </p:txBody>
      </p:sp>
      <p:sp>
        <p:nvSpPr>
          <p:cNvPr id="58370" name="Rectangle 2"/>
          <p:cNvSpPr>
            <a:spLocks noGrp="1" noChangeArrowheads="1"/>
          </p:cNvSpPr>
          <p:nvPr>
            <p:ph type="title"/>
          </p:nvPr>
        </p:nvSpPr>
        <p:spPr>
          <a:xfrm>
            <a:off x="457200" y="274638"/>
            <a:ext cx="8229600" cy="563562"/>
          </a:xfrm>
        </p:spPr>
        <p:txBody>
          <a:bodyPr/>
          <a:lstStyle/>
          <a:p>
            <a:pPr eaLnBrk="1" fontAlgn="auto" hangingPunct="1">
              <a:spcAft>
                <a:spcPts val="0"/>
              </a:spcAft>
              <a:defRPr/>
            </a:pPr>
            <a:r>
              <a:rPr lang="en-US" sz="2800" dirty="0" smtClean="0"/>
              <a:t>First Class Meeting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down)">
                                      <p:cBhvr>
                                        <p:cTn id="12" dur="500"/>
                                        <p:tgtEl>
                                          <p:spTgt spid="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wipe(down)">
                                      <p:cBhvr>
                                        <p:cTn id="17" dur="500"/>
                                        <p:tgtEl>
                                          <p:spTgt spid="5">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down)">
                                      <p:cBhvr>
                                        <p:cTn id="22" dur="500"/>
                                        <p:tgtEl>
                                          <p:spTgt spid="5">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down)">
                                      <p:cBhvr>
                                        <p:cTn id="2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5334000"/>
          </a:xfrm>
        </p:spPr>
        <p:txBody>
          <a:bodyPr>
            <a:normAutofit fontScale="32500" lnSpcReduction="20000"/>
          </a:bodyPr>
          <a:lstStyle/>
          <a:p>
            <a:pPr marL="621792" lvl="1" eaLnBrk="1" fontAlgn="auto" hangingPunct="1">
              <a:spcBef>
                <a:spcPts val="324"/>
              </a:spcBef>
              <a:spcAft>
                <a:spcPts val="0"/>
              </a:spcAft>
              <a:buFont typeface="Tahoma" pitchFamily="34" charset="0"/>
              <a:buNone/>
              <a:defRPr/>
            </a:pPr>
            <a:r>
              <a:rPr lang="en-US" sz="6000" dirty="0" smtClean="0"/>
              <a:t>“Research shows that:</a:t>
            </a:r>
          </a:p>
          <a:p>
            <a:pPr marL="621792" lvl="1" eaLnBrk="1" fontAlgn="auto" hangingPunct="1">
              <a:spcBef>
                <a:spcPts val="324"/>
              </a:spcBef>
              <a:spcAft>
                <a:spcPts val="0"/>
              </a:spcAft>
              <a:buFont typeface="Tahoma" pitchFamily="34" charset="0"/>
              <a:buNone/>
              <a:defRPr/>
            </a:pPr>
            <a:endParaRPr lang="en-US" sz="6000" dirty="0" smtClean="0"/>
          </a:p>
          <a:p>
            <a:pPr marL="621792" lvl="1" eaLnBrk="1" fontAlgn="auto" hangingPunct="1">
              <a:spcBef>
                <a:spcPts val="324"/>
              </a:spcBef>
              <a:spcAft>
                <a:spcPts val="0"/>
              </a:spcAft>
              <a:buFont typeface="Verdana"/>
              <a:buChar char="◦"/>
              <a:defRPr/>
            </a:pPr>
            <a:r>
              <a:rPr lang="en-US" sz="6000" dirty="0" smtClean="0"/>
              <a:t>Students learn more when they actively discuss subjects in and out of the classroom (SGA President)</a:t>
            </a:r>
          </a:p>
          <a:p>
            <a:pPr marL="621792" lvl="1" eaLnBrk="1" fontAlgn="auto" hangingPunct="1">
              <a:spcBef>
                <a:spcPts val="324"/>
              </a:spcBef>
              <a:spcAft>
                <a:spcPts val="0"/>
              </a:spcAft>
              <a:buFont typeface="Verdana"/>
              <a:buChar char="◦"/>
              <a:defRPr/>
            </a:pPr>
            <a:endParaRPr lang="en-US" sz="6000" dirty="0" smtClean="0"/>
          </a:p>
          <a:p>
            <a:pPr marL="621792" lvl="1" eaLnBrk="1" fontAlgn="auto" hangingPunct="1">
              <a:spcBef>
                <a:spcPts val="324"/>
              </a:spcBef>
              <a:spcAft>
                <a:spcPts val="0"/>
              </a:spcAft>
              <a:buFont typeface="Verdana"/>
              <a:buChar char="◦"/>
              <a:defRPr/>
            </a:pPr>
            <a:r>
              <a:rPr lang="en-US" sz="6000" dirty="0" smtClean="0"/>
              <a:t>And work together in small groups</a:t>
            </a:r>
          </a:p>
          <a:p>
            <a:pPr marL="621792" lvl="1" eaLnBrk="1" fontAlgn="auto" hangingPunct="1">
              <a:spcBef>
                <a:spcPts val="324"/>
              </a:spcBef>
              <a:spcAft>
                <a:spcPts val="0"/>
              </a:spcAft>
              <a:buFont typeface="Verdana"/>
              <a:buChar char="◦"/>
              <a:defRPr/>
            </a:pPr>
            <a:endParaRPr lang="en-US" sz="6000" dirty="0" smtClean="0"/>
          </a:p>
          <a:p>
            <a:pPr marL="621792" lvl="1" eaLnBrk="1" fontAlgn="auto" hangingPunct="1">
              <a:spcBef>
                <a:spcPts val="324"/>
              </a:spcBef>
              <a:spcAft>
                <a:spcPts val="0"/>
              </a:spcAft>
              <a:buFont typeface="Verdana"/>
              <a:buChar char="◦"/>
              <a:defRPr/>
            </a:pPr>
            <a:r>
              <a:rPr lang="en-US" sz="6000" dirty="0" smtClean="0"/>
              <a:t>And </a:t>
            </a:r>
            <a:r>
              <a:rPr lang="en-US" sz="6000" dirty="0"/>
              <a:t>in order for classroom climate to be established – </a:t>
            </a:r>
          </a:p>
          <a:p>
            <a:pPr marL="859536" lvl="2" eaLnBrk="1" fontAlgn="auto" hangingPunct="1">
              <a:spcAft>
                <a:spcPts val="0"/>
              </a:spcAft>
              <a:buFont typeface="Wingdings 2"/>
              <a:buChar char=""/>
              <a:defRPr/>
            </a:pPr>
            <a:endParaRPr lang="en-US" sz="6000" dirty="0" smtClean="0"/>
          </a:p>
          <a:p>
            <a:pPr marL="859536" lvl="2" eaLnBrk="1" fontAlgn="auto" hangingPunct="1">
              <a:spcAft>
                <a:spcPts val="0"/>
              </a:spcAft>
              <a:buFont typeface="Wingdings 2"/>
              <a:buChar char=""/>
              <a:defRPr/>
            </a:pPr>
            <a:r>
              <a:rPr lang="en-US" sz="6000" dirty="0" smtClean="0"/>
              <a:t>One </a:t>
            </a:r>
            <a:r>
              <a:rPr lang="en-US" sz="6000" dirty="0"/>
              <a:t>which not only allows but promotes participation and discussion – </a:t>
            </a:r>
          </a:p>
          <a:p>
            <a:pPr marL="859536" lvl="2" eaLnBrk="1" fontAlgn="auto" hangingPunct="1">
              <a:spcAft>
                <a:spcPts val="0"/>
              </a:spcAft>
              <a:buFont typeface="Wingdings 2"/>
              <a:buNone/>
              <a:defRPr/>
            </a:pPr>
            <a:endParaRPr lang="en-US" sz="6000" dirty="0" smtClean="0"/>
          </a:p>
          <a:p>
            <a:pPr marL="859536" lvl="2" eaLnBrk="1" fontAlgn="auto" hangingPunct="1">
              <a:spcAft>
                <a:spcPts val="0"/>
              </a:spcAft>
              <a:buFont typeface="Wingdings 2"/>
              <a:buChar char=""/>
              <a:defRPr/>
            </a:pPr>
            <a:r>
              <a:rPr lang="en-US" sz="6000" dirty="0" smtClean="0"/>
              <a:t>Current </a:t>
            </a:r>
            <a:r>
              <a:rPr lang="en-US" sz="6000" dirty="0"/>
              <a:t>research and practice also indicate that it must begin the </a:t>
            </a:r>
            <a:r>
              <a:rPr lang="en-US" sz="6000" i="1" dirty="0"/>
              <a:t>first day of class.”</a:t>
            </a:r>
          </a:p>
          <a:p>
            <a:pPr marL="365760" indent="-256032" eaLnBrk="1" fontAlgn="auto" hangingPunct="1">
              <a:lnSpc>
                <a:spcPct val="90000"/>
              </a:lnSpc>
              <a:spcAft>
                <a:spcPts val="0"/>
              </a:spcAft>
              <a:buFont typeface="Wingdings 3"/>
              <a:buNone/>
              <a:defRPr/>
            </a:pPr>
            <a:endParaRPr lang="en-US" sz="4400" dirty="0" smtClean="0"/>
          </a:p>
          <a:p>
            <a:pPr marL="365760" indent="-256032" eaLnBrk="1" fontAlgn="auto" hangingPunct="1">
              <a:lnSpc>
                <a:spcPct val="90000"/>
              </a:lnSpc>
              <a:spcAft>
                <a:spcPts val="0"/>
              </a:spcAft>
              <a:buFont typeface="Wingdings 3"/>
              <a:buNone/>
              <a:defRPr/>
            </a:pPr>
            <a:endParaRPr lang="en-US" sz="4400" dirty="0" smtClean="0"/>
          </a:p>
          <a:p>
            <a:pPr marL="365760" indent="-256032" eaLnBrk="1" fontAlgn="auto" hangingPunct="1">
              <a:lnSpc>
                <a:spcPct val="90000"/>
              </a:lnSpc>
              <a:spcAft>
                <a:spcPts val="0"/>
              </a:spcAft>
              <a:buFont typeface="Wingdings 3"/>
              <a:buNone/>
              <a:defRPr/>
            </a:pPr>
            <a:endParaRPr lang="en-US" sz="1400" dirty="0" smtClean="0"/>
          </a:p>
          <a:p>
            <a:pPr marL="365760" indent="-256032" eaLnBrk="1" fontAlgn="auto" hangingPunct="1">
              <a:lnSpc>
                <a:spcPct val="90000"/>
              </a:lnSpc>
              <a:spcAft>
                <a:spcPts val="0"/>
              </a:spcAft>
              <a:buFont typeface="Wingdings 3"/>
              <a:buNone/>
              <a:defRPr/>
            </a:pPr>
            <a:endParaRPr lang="en-US" sz="1400" dirty="0" smtClean="0"/>
          </a:p>
          <a:p>
            <a:pPr marL="365760" indent="-256032" eaLnBrk="1" fontAlgn="auto" hangingPunct="1">
              <a:lnSpc>
                <a:spcPct val="90000"/>
              </a:lnSpc>
              <a:spcAft>
                <a:spcPts val="0"/>
              </a:spcAft>
              <a:buFont typeface="Wingdings 3"/>
              <a:buNone/>
              <a:defRPr/>
            </a:pPr>
            <a:endParaRPr lang="en-US" sz="1400" dirty="0" smtClean="0"/>
          </a:p>
          <a:p>
            <a:pPr marL="365760" indent="-256032" eaLnBrk="1" fontAlgn="auto" hangingPunct="1">
              <a:lnSpc>
                <a:spcPct val="90000"/>
              </a:lnSpc>
              <a:spcAft>
                <a:spcPts val="0"/>
              </a:spcAft>
              <a:buFont typeface="Wingdings 3"/>
              <a:buNone/>
              <a:defRPr/>
            </a:pPr>
            <a:endParaRPr lang="en-US" sz="1400" dirty="0" smtClean="0"/>
          </a:p>
          <a:p>
            <a:pPr marL="365760" indent="-256032" eaLnBrk="1" fontAlgn="auto" hangingPunct="1">
              <a:lnSpc>
                <a:spcPct val="90000"/>
              </a:lnSpc>
              <a:spcAft>
                <a:spcPts val="0"/>
              </a:spcAft>
              <a:buFont typeface="Wingdings 3"/>
              <a:buNone/>
              <a:defRPr/>
            </a:pPr>
            <a:endParaRPr lang="en-US" sz="1400" dirty="0" smtClean="0"/>
          </a:p>
          <a:p>
            <a:pPr marL="365760" indent="-256032" eaLnBrk="1" fontAlgn="auto" hangingPunct="1">
              <a:lnSpc>
                <a:spcPct val="90000"/>
              </a:lnSpc>
              <a:spcAft>
                <a:spcPts val="0"/>
              </a:spcAft>
              <a:buFont typeface="Wingdings 3"/>
              <a:buNone/>
              <a:defRPr/>
            </a:pPr>
            <a:r>
              <a:rPr lang="en-US" sz="4000" dirty="0" smtClean="0"/>
              <a:t>Arthur </a:t>
            </a:r>
            <a:r>
              <a:rPr lang="en-US" sz="4000" dirty="0"/>
              <a:t>W. Chickering and Zelda F. Gamson, </a:t>
            </a:r>
            <a:r>
              <a:rPr lang="en-US" sz="4000" i="1" dirty="0"/>
              <a:t>Seven Principles of Good Practice in Undergraduate Education </a:t>
            </a:r>
            <a:r>
              <a:rPr lang="en-US" sz="4000" dirty="0"/>
              <a:t>(The Wingspread Journal Special Insert, 1987)</a:t>
            </a:r>
          </a:p>
          <a:p>
            <a:pPr marL="621792" lvl="1" eaLnBrk="1" fontAlgn="auto" hangingPunct="1">
              <a:spcBef>
                <a:spcPts val="324"/>
              </a:spcBef>
              <a:spcAft>
                <a:spcPts val="0"/>
              </a:spcAft>
              <a:buFont typeface="Verdana"/>
              <a:buChar char="◦"/>
              <a:defRPr/>
            </a:pPr>
            <a:endParaRPr lang="en-US" sz="4000" dirty="0" smtClean="0"/>
          </a:p>
          <a:p>
            <a:pPr marL="621792" lvl="1" eaLnBrk="1" fontAlgn="auto" hangingPunct="1">
              <a:spcBef>
                <a:spcPts val="324"/>
              </a:spcBef>
              <a:spcAft>
                <a:spcPts val="0"/>
              </a:spcAft>
              <a:buFont typeface="Verdana"/>
              <a:buChar char="◦"/>
              <a:defRPr/>
            </a:pPr>
            <a:endParaRPr lang="en-US" dirty="0" smtClean="0"/>
          </a:p>
        </p:txBody>
      </p:sp>
      <p:sp>
        <p:nvSpPr>
          <p:cNvPr id="11267"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29466D70-CE1A-433C-B7A2-20BF983C6410}" type="slidenum">
              <a:rPr lang="en-US" smtClean="0"/>
              <a:pPr/>
              <a:t>3</a:t>
            </a:fld>
            <a:endParaRPr lang="en-US" smtClean="0"/>
          </a:p>
        </p:txBody>
      </p:sp>
      <p:sp>
        <p:nvSpPr>
          <p:cNvPr id="2" name="Title 1"/>
          <p:cNvSpPr>
            <a:spLocks noGrp="1"/>
          </p:cNvSpPr>
          <p:nvPr>
            <p:ph type="title"/>
          </p:nvPr>
        </p:nvSpPr>
        <p:spPr>
          <a:xfrm>
            <a:off x="685800" y="228600"/>
            <a:ext cx="7772400" cy="685800"/>
          </a:xfrm>
        </p:spPr>
        <p:txBody>
          <a:bodyPr>
            <a:normAutofit fontScale="90000"/>
          </a:bodyPr>
          <a:lstStyle/>
          <a:p>
            <a:pPr eaLnBrk="1" fontAlgn="auto" hangingPunct="1">
              <a:spcAft>
                <a:spcPts val="0"/>
              </a:spcAft>
              <a:defRPr/>
            </a:pPr>
            <a:r>
              <a:rPr lang="en-US" dirty="0" smtClean="0"/>
              <a:t>First Class Meeting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plus(in)">
                                      <p:cBhvr>
                                        <p:cTn id="7" dur="1000"/>
                                        <p:tgtEl>
                                          <p:spTgt spid="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plus(in)">
                                      <p:cBhvr>
                                        <p:cTn id="12" dur="1000"/>
                                        <p:tgtEl>
                                          <p:spTgt spid="3">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3" presetClass="entr" presetSubtype="16"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plus(in)">
                                      <p:cBhvr>
                                        <p:cTn id="17" dur="1000"/>
                                        <p:tgtEl>
                                          <p:spTgt spid="3">
                                            <p:txEl>
                                              <p:pRg st="6" end="6"/>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3" presetClass="entr" presetSubtype="16"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plus(in)">
                                      <p:cBhvr>
                                        <p:cTn id="22" dur="1000"/>
                                        <p:tgtEl>
                                          <p:spTgt spid="3">
                                            <p:txEl>
                                              <p:pRg st="8" end="8"/>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3" presetClass="entr" presetSubtype="16"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plus(in)">
                                      <p:cBhvr>
                                        <p:cTn id="27" dur="1000"/>
                                        <p:tgtEl>
                                          <p:spTgt spid="3">
                                            <p:txEl>
                                              <p:pRg st="10" end="1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3" presetClass="entr" presetSubtype="16" fill="hold" nodeType="clickEffect">
                                  <p:stCondLst>
                                    <p:cond delay="0"/>
                                  </p:stCondLst>
                                  <p:childTnLst>
                                    <p:set>
                                      <p:cBhvr>
                                        <p:cTn id="31" dur="1" fill="hold">
                                          <p:stCondLst>
                                            <p:cond delay="0"/>
                                          </p:stCondLst>
                                        </p:cTn>
                                        <p:tgtEl>
                                          <p:spTgt spid="3">
                                            <p:txEl>
                                              <p:pRg st="18" end="18"/>
                                            </p:txEl>
                                          </p:spTgt>
                                        </p:tgtEl>
                                        <p:attrNameLst>
                                          <p:attrName>style.visibility</p:attrName>
                                        </p:attrNameLst>
                                      </p:cBhvr>
                                      <p:to>
                                        <p:strVal val="visible"/>
                                      </p:to>
                                    </p:set>
                                    <p:animEffect transition="in" filter="plus(in)">
                                      <p:cBhvr>
                                        <p:cTn id="32" dur="1000"/>
                                        <p:tgtEl>
                                          <p:spTgt spid="3">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228600" y="1447800"/>
            <a:ext cx="8915400" cy="5410200"/>
          </a:xfrm>
        </p:spPr>
        <p:txBody>
          <a:bodyPr/>
          <a:lstStyle/>
          <a:p>
            <a:pPr lvl="1" eaLnBrk="1" hangingPunct="1">
              <a:buFont typeface="Verdana" pitchFamily="34" charset="0"/>
              <a:buNone/>
            </a:pPr>
            <a:r>
              <a:rPr lang="en-US" sz="1600" dirty="0" smtClean="0"/>
              <a:t>You may want to:</a:t>
            </a:r>
          </a:p>
          <a:p>
            <a:pPr lvl="1" eaLnBrk="1" hangingPunct="1">
              <a:buFont typeface="Verdana" pitchFamily="34" charset="0"/>
              <a:buNone/>
            </a:pPr>
            <a:endParaRPr lang="en-US" sz="1600" dirty="0" smtClean="0"/>
          </a:p>
          <a:p>
            <a:pPr lvl="1" eaLnBrk="1" hangingPunct="1"/>
            <a:r>
              <a:rPr lang="en-US" sz="1600" dirty="0" smtClean="0"/>
              <a:t>Plan for a substantive first meeting that addresses student needs and gives you useful information and insights</a:t>
            </a:r>
          </a:p>
          <a:p>
            <a:pPr lvl="1" eaLnBrk="1" hangingPunct="1"/>
            <a:r>
              <a:rPr lang="en-US" sz="1600" dirty="0" smtClean="0"/>
              <a:t>Create a positive image of yourself and the classroom for arriving students</a:t>
            </a:r>
          </a:p>
          <a:p>
            <a:pPr lvl="1" eaLnBrk="1" hangingPunct="1"/>
            <a:r>
              <a:rPr lang="en-US" sz="1600" dirty="0" smtClean="0"/>
              <a:t>Start class with an ice breaker</a:t>
            </a:r>
          </a:p>
          <a:p>
            <a:pPr lvl="1" eaLnBrk="1" hangingPunct="1"/>
            <a:r>
              <a:rPr lang="en-US" sz="1600" dirty="0" smtClean="0"/>
              <a:t>Begin learning student names right away</a:t>
            </a:r>
          </a:p>
          <a:p>
            <a:pPr lvl="1" eaLnBrk="1" hangingPunct="1"/>
            <a:r>
              <a:rPr lang="en-US" sz="1600" dirty="0" smtClean="0"/>
              <a:t>Take a picture of each student in class, or have them each email a picture to you (to help you learn names)</a:t>
            </a:r>
          </a:p>
          <a:p>
            <a:pPr lvl="1" eaLnBrk="1" hangingPunct="1"/>
            <a:r>
              <a:rPr lang="en-US" sz="1600" dirty="0" smtClean="0"/>
              <a:t>Fill out a student information sheet</a:t>
            </a:r>
          </a:p>
          <a:p>
            <a:pPr lvl="1" eaLnBrk="1" hangingPunct="1"/>
            <a:r>
              <a:rPr lang="en-US" sz="1600" dirty="0" smtClean="0"/>
              <a:t>Clarify your course objectives &amp; expectations by reviewing syllabus &amp; embellishing with useful detail</a:t>
            </a:r>
          </a:p>
          <a:p>
            <a:pPr lvl="1" eaLnBrk="1" hangingPunct="1"/>
            <a:r>
              <a:rPr lang="en-US" sz="1600" dirty="0" smtClean="0"/>
              <a:t>Whet appetites for the course by sharing interesting and pertinent material</a:t>
            </a:r>
          </a:p>
          <a:p>
            <a:pPr lvl="1" eaLnBrk="1" hangingPunct="1"/>
            <a:r>
              <a:rPr lang="en-US" sz="1600" dirty="0" smtClean="0"/>
              <a:t>Reassure students that the course is a wise investment of their time and resources.</a:t>
            </a:r>
          </a:p>
          <a:p>
            <a:pPr lvl="1" eaLnBrk="1" hangingPunct="1"/>
            <a:r>
              <a:rPr lang="en-US" sz="1600" dirty="0" smtClean="0"/>
              <a:t>Complete an open ended evaluation at the end of class (more on that in a minute)</a:t>
            </a:r>
          </a:p>
          <a:p>
            <a:pPr lvl="1" eaLnBrk="1" hangingPunct="1"/>
            <a:endParaRPr lang="en-US" dirty="0" smtClean="0"/>
          </a:p>
          <a:p>
            <a:pPr lvl="1" eaLnBrk="1" hangingPunct="1"/>
            <a:endParaRPr lang="en-US" dirty="0" smtClean="0"/>
          </a:p>
        </p:txBody>
      </p:sp>
      <p:sp>
        <p:nvSpPr>
          <p:cNvPr id="12291"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897C0E86-FD43-4703-8AEC-514569888582}" type="slidenum">
              <a:rPr lang="en-US" smtClean="0"/>
              <a:pPr/>
              <a:t>4</a:t>
            </a:fld>
            <a:endParaRPr lang="en-US" smtClean="0"/>
          </a:p>
        </p:txBody>
      </p:sp>
      <p:sp>
        <p:nvSpPr>
          <p:cNvPr id="2" name="Title 1"/>
          <p:cNvSpPr>
            <a:spLocks noGrp="1"/>
          </p:cNvSpPr>
          <p:nvPr>
            <p:ph type="title"/>
          </p:nvPr>
        </p:nvSpPr>
        <p:spPr>
          <a:xfrm>
            <a:off x="685800" y="228600"/>
            <a:ext cx="7772400" cy="1219200"/>
          </a:xfrm>
        </p:spPr>
        <p:txBody>
          <a:bodyPr>
            <a:normAutofit fontScale="90000"/>
          </a:bodyPr>
          <a:lstStyle/>
          <a:p>
            <a:pPr eaLnBrk="1" fontAlgn="auto" hangingPunct="1">
              <a:spcAft>
                <a:spcPts val="0"/>
              </a:spcAft>
              <a:defRPr/>
            </a:pPr>
            <a:r>
              <a:rPr lang="en-US" sz="2800" dirty="0" smtClean="0"/>
              <a:t>First Class Meeting Suggestions </a:t>
            </a:r>
            <a:br>
              <a:rPr lang="en-US" sz="2800" dirty="0" smtClean="0"/>
            </a:br>
            <a:r>
              <a:rPr lang="en-US" sz="1600" b="0" dirty="0" smtClean="0"/>
              <a:t>(Based on Dr. Fleniken’s (past Director of the Tech Center for Teaching and Learning) research &amp; past feedback on successful strategies from new faculty orientation)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12290">
                                            <p:txEl>
                                              <p:pRg st="2" end="2"/>
                                            </p:txEl>
                                          </p:spTgt>
                                        </p:tgtEl>
                                        <p:attrNameLst>
                                          <p:attrName>style.visibility</p:attrName>
                                        </p:attrNameLst>
                                      </p:cBhvr>
                                      <p:to>
                                        <p:strVal val="visible"/>
                                      </p:to>
                                    </p:set>
                                    <p:animEffect transition="in" filter="strips(downLeft)">
                                      <p:cBhvr>
                                        <p:cTn id="7" dur="500"/>
                                        <p:tgtEl>
                                          <p:spTgt spid="12290">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12290">
                                            <p:txEl>
                                              <p:pRg st="3" end="3"/>
                                            </p:txEl>
                                          </p:spTgt>
                                        </p:tgtEl>
                                        <p:attrNameLst>
                                          <p:attrName>style.visibility</p:attrName>
                                        </p:attrNameLst>
                                      </p:cBhvr>
                                      <p:to>
                                        <p:strVal val="visible"/>
                                      </p:to>
                                    </p:set>
                                    <p:animEffect transition="in" filter="strips(downLeft)">
                                      <p:cBhvr>
                                        <p:cTn id="12" dur="500"/>
                                        <p:tgtEl>
                                          <p:spTgt spid="12290">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nodeType="clickEffect">
                                  <p:stCondLst>
                                    <p:cond delay="0"/>
                                  </p:stCondLst>
                                  <p:childTnLst>
                                    <p:set>
                                      <p:cBhvr>
                                        <p:cTn id="16" dur="1" fill="hold">
                                          <p:stCondLst>
                                            <p:cond delay="0"/>
                                          </p:stCondLst>
                                        </p:cTn>
                                        <p:tgtEl>
                                          <p:spTgt spid="12290">
                                            <p:txEl>
                                              <p:pRg st="4" end="4"/>
                                            </p:txEl>
                                          </p:spTgt>
                                        </p:tgtEl>
                                        <p:attrNameLst>
                                          <p:attrName>style.visibility</p:attrName>
                                        </p:attrNameLst>
                                      </p:cBhvr>
                                      <p:to>
                                        <p:strVal val="visible"/>
                                      </p:to>
                                    </p:set>
                                    <p:animEffect transition="in" filter="strips(downLeft)">
                                      <p:cBhvr>
                                        <p:cTn id="17" dur="500"/>
                                        <p:tgtEl>
                                          <p:spTgt spid="12290">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12290">
                                            <p:txEl>
                                              <p:pRg st="5" end="5"/>
                                            </p:txEl>
                                          </p:spTgt>
                                        </p:tgtEl>
                                        <p:attrNameLst>
                                          <p:attrName>style.visibility</p:attrName>
                                        </p:attrNameLst>
                                      </p:cBhvr>
                                      <p:to>
                                        <p:strVal val="visible"/>
                                      </p:to>
                                    </p:set>
                                    <p:animEffect transition="in" filter="strips(downLeft)">
                                      <p:cBhvr>
                                        <p:cTn id="22" dur="500"/>
                                        <p:tgtEl>
                                          <p:spTgt spid="12290">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nodeType="clickEffect">
                                  <p:stCondLst>
                                    <p:cond delay="0"/>
                                  </p:stCondLst>
                                  <p:childTnLst>
                                    <p:set>
                                      <p:cBhvr>
                                        <p:cTn id="26" dur="1" fill="hold">
                                          <p:stCondLst>
                                            <p:cond delay="0"/>
                                          </p:stCondLst>
                                        </p:cTn>
                                        <p:tgtEl>
                                          <p:spTgt spid="12290">
                                            <p:txEl>
                                              <p:pRg st="6" end="6"/>
                                            </p:txEl>
                                          </p:spTgt>
                                        </p:tgtEl>
                                        <p:attrNameLst>
                                          <p:attrName>style.visibility</p:attrName>
                                        </p:attrNameLst>
                                      </p:cBhvr>
                                      <p:to>
                                        <p:strVal val="visible"/>
                                      </p:to>
                                    </p:set>
                                    <p:animEffect transition="in" filter="strips(downLeft)">
                                      <p:cBhvr>
                                        <p:cTn id="27" dur="500"/>
                                        <p:tgtEl>
                                          <p:spTgt spid="12290">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12290">
                                            <p:txEl>
                                              <p:pRg st="7" end="7"/>
                                            </p:txEl>
                                          </p:spTgt>
                                        </p:tgtEl>
                                        <p:attrNameLst>
                                          <p:attrName>style.visibility</p:attrName>
                                        </p:attrNameLst>
                                      </p:cBhvr>
                                      <p:to>
                                        <p:strVal val="visible"/>
                                      </p:to>
                                    </p:set>
                                    <p:animEffect transition="in" filter="strips(downLeft)">
                                      <p:cBhvr>
                                        <p:cTn id="32" dur="500"/>
                                        <p:tgtEl>
                                          <p:spTgt spid="12290">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12" fill="hold" nodeType="clickEffect">
                                  <p:stCondLst>
                                    <p:cond delay="0"/>
                                  </p:stCondLst>
                                  <p:childTnLst>
                                    <p:set>
                                      <p:cBhvr>
                                        <p:cTn id="36" dur="1" fill="hold">
                                          <p:stCondLst>
                                            <p:cond delay="0"/>
                                          </p:stCondLst>
                                        </p:cTn>
                                        <p:tgtEl>
                                          <p:spTgt spid="12290">
                                            <p:txEl>
                                              <p:pRg st="8" end="8"/>
                                            </p:txEl>
                                          </p:spTgt>
                                        </p:tgtEl>
                                        <p:attrNameLst>
                                          <p:attrName>style.visibility</p:attrName>
                                        </p:attrNameLst>
                                      </p:cBhvr>
                                      <p:to>
                                        <p:strVal val="visible"/>
                                      </p:to>
                                    </p:set>
                                    <p:animEffect transition="in" filter="strips(downLeft)">
                                      <p:cBhvr>
                                        <p:cTn id="37" dur="500"/>
                                        <p:tgtEl>
                                          <p:spTgt spid="12290">
                                            <p:txEl>
                                              <p:pRg st="8" end="8"/>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8" presetClass="entr" presetSubtype="12" fill="hold" nodeType="clickEffect">
                                  <p:stCondLst>
                                    <p:cond delay="0"/>
                                  </p:stCondLst>
                                  <p:childTnLst>
                                    <p:set>
                                      <p:cBhvr>
                                        <p:cTn id="41" dur="1" fill="hold">
                                          <p:stCondLst>
                                            <p:cond delay="0"/>
                                          </p:stCondLst>
                                        </p:cTn>
                                        <p:tgtEl>
                                          <p:spTgt spid="12290">
                                            <p:txEl>
                                              <p:pRg st="9" end="9"/>
                                            </p:txEl>
                                          </p:spTgt>
                                        </p:tgtEl>
                                        <p:attrNameLst>
                                          <p:attrName>style.visibility</p:attrName>
                                        </p:attrNameLst>
                                      </p:cBhvr>
                                      <p:to>
                                        <p:strVal val="visible"/>
                                      </p:to>
                                    </p:set>
                                    <p:animEffect transition="in" filter="strips(downLeft)">
                                      <p:cBhvr>
                                        <p:cTn id="42" dur="500"/>
                                        <p:tgtEl>
                                          <p:spTgt spid="12290">
                                            <p:txEl>
                                              <p:pRg st="9" end="9"/>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8" presetClass="entr" presetSubtype="12" fill="hold" nodeType="clickEffect">
                                  <p:stCondLst>
                                    <p:cond delay="0"/>
                                  </p:stCondLst>
                                  <p:childTnLst>
                                    <p:set>
                                      <p:cBhvr>
                                        <p:cTn id="46" dur="1" fill="hold">
                                          <p:stCondLst>
                                            <p:cond delay="0"/>
                                          </p:stCondLst>
                                        </p:cTn>
                                        <p:tgtEl>
                                          <p:spTgt spid="12290">
                                            <p:txEl>
                                              <p:pRg st="10" end="10"/>
                                            </p:txEl>
                                          </p:spTgt>
                                        </p:tgtEl>
                                        <p:attrNameLst>
                                          <p:attrName>style.visibility</p:attrName>
                                        </p:attrNameLst>
                                      </p:cBhvr>
                                      <p:to>
                                        <p:strVal val="visible"/>
                                      </p:to>
                                    </p:set>
                                    <p:animEffect transition="in" filter="strips(downLeft)">
                                      <p:cBhvr>
                                        <p:cTn id="47" dur="500"/>
                                        <p:tgtEl>
                                          <p:spTgt spid="12290">
                                            <p:txEl>
                                              <p:pRg st="10" end="10"/>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8" presetClass="entr" presetSubtype="12" fill="hold" nodeType="clickEffect">
                                  <p:stCondLst>
                                    <p:cond delay="0"/>
                                  </p:stCondLst>
                                  <p:childTnLst>
                                    <p:set>
                                      <p:cBhvr>
                                        <p:cTn id="51" dur="1" fill="hold">
                                          <p:stCondLst>
                                            <p:cond delay="0"/>
                                          </p:stCondLst>
                                        </p:cTn>
                                        <p:tgtEl>
                                          <p:spTgt spid="12290">
                                            <p:txEl>
                                              <p:pRg st="11" end="11"/>
                                            </p:txEl>
                                          </p:spTgt>
                                        </p:tgtEl>
                                        <p:attrNameLst>
                                          <p:attrName>style.visibility</p:attrName>
                                        </p:attrNameLst>
                                      </p:cBhvr>
                                      <p:to>
                                        <p:strVal val="visible"/>
                                      </p:to>
                                    </p:set>
                                    <p:animEffect transition="in" filter="strips(downLeft)">
                                      <p:cBhvr>
                                        <p:cTn id="52" dur="500"/>
                                        <p:tgtEl>
                                          <p:spTgt spid="12290">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74638"/>
            <a:ext cx="8229600" cy="487362"/>
          </a:xfrm>
        </p:spPr>
        <p:txBody>
          <a:bodyPr>
            <a:normAutofit fontScale="90000"/>
          </a:bodyPr>
          <a:lstStyle/>
          <a:p>
            <a:pPr>
              <a:defRPr/>
            </a:pPr>
            <a:r>
              <a:rPr lang="en-US" dirty="0" smtClean="0"/>
              <a:t>For the team. . .</a:t>
            </a:r>
          </a:p>
        </p:txBody>
      </p:sp>
      <p:sp>
        <p:nvSpPr>
          <p:cNvPr id="13315" name="Content Placeholder 2"/>
          <p:cNvSpPr>
            <a:spLocks noGrp="1"/>
          </p:cNvSpPr>
          <p:nvPr>
            <p:ph idx="1"/>
          </p:nvPr>
        </p:nvSpPr>
        <p:spPr>
          <a:xfrm>
            <a:off x="457200" y="762000"/>
            <a:ext cx="8229600" cy="5715000"/>
          </a:xfrm>
        </p:spPr>
        <p:txBody>
          <a:bodyPr/>
          <a:lstStyle/>
          <a:p>
            <a:pPr>
              <a:buFont typeface="Wingdings 3" pitchFamily="18" charset="2"/>
              <a:buNone/>
            </a:pPr>
            <a:endParaRPr lang="en-US" sz="2000" smtClean="0"/>
          </a:p>
          <a:p>
            <a:r>
              <a:rPr lang="en-US" sz="2000" smtClean="0"/>
              <a:t>“Name Game” – know your team members’ names by next Tues.</a:t>
            </a:r>
          </a:p>
          <a:p>
            <a:r>
              <a:rPr lang="en-US" sz="2000" smtClean="0"/>
              <a:t>Take up to six M&amp;Ms (not too many of the same color)</a:t>
            </a:r>
          </a:p>
          <a:p>
            <a:r>
              <a:rPr lang="en-US" sz="2000" smtClean="0"/>
              <a:t>For each piece of M&amp;M candy you took, you will say your name and answer a question, depending on its color. </a:t>
            </a:r>
          </a:p>
          <a:p>
            <a:pPr>
              <a:buFont typeface="Wingdings 3" pitchFamily="18" charset="2"/>
              <a:buNone/>
            </a:pPr>
            <a:endParaRPr lang="en-US" sz="2000" smtClean="0"/>
          </a:p>
          <a:p>
            <a:r>
              <a:rPr lang="en-US" sz="1800" smtClean="0"/>
              <a:t>Red candy: favorite hobbies </a:t>
            </a:r>
          </a:p>
          <a:p>
            <a:r>
              <a:rPr lang="en-US" sz="1800" smtClean="0"/>
              <a:t>Green candy: favorite foods </a:t>
            </a:r>
          </a:p>
          <a:p>
            <a:r>
              <a:rPr lang="en-US" sz="1800" smtClean="0"/>
              <a:t>Yellow candy:  If you had to trade places with someone, who would it be?</a:t>
            </a:r>
          </a:p>
          <a:p>
            <a:r>
              <a:rPr lang="en-US" sz="1800" smtClean="0"/>
              <a:t>Orange candy: area of emergency management that most interests you (tell of any emergency management experience you might have here)</a:t>
            </a:r>
          </a:p>
          <a:p>
            <a:r>
              <a:rPr lang="en-US" sz="1800" smtClean="0"/>
              <a:t>Brown candy: most memorable or embarrassing moments </a:t>
            </a:r>
          </a:p>
          <a:p>
            <a:r>
              <a:rPr lang="en-US" sz="1800" smtClean="0"/>
              <a:t>Blue candy: if you could have any talent what would it be?</a:t>
            </a:r>
          </a:p>
          <a:p>
            <a:endParaRPr lang="en-US" sz="1800" smtClean="0"/>
          </a:p>
        </p:txBody>
      </p:sp>
      <p:pic>
        <p:nvPicPr>
          <p:cNvPr id="13316" name="Picture 3" descr="m&amp;m.jpg"/>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943600" y="0"/>
            <a:ext cx="11430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defRPr/>
            </a:pPr>
            <a:r>
              <a:rPr lang="en-US" dirty="0" smtClean="0"/>
              <a:t>For the team. . .</a:t>
            </a:r>
          </a:p>
        </p:txBody>
      </p:sp>
      <p:sp>
        <p:nvSpPr>
          <p:cNvPr id="14339" name="Content Placeholder 2"/>
          <p:cNvSpPr>
            <a:spLocks noGrp="1"/>
          </p:cNvSpPr>
          <p:nvPr>
            <p:ph idx="1"/>
          </p:nvPr>
        </p:nvSpPr>
        <p:spPr>
          <a:xfrm>
            <a:off x="457200" y="1219200"/>
            <a:ext cx="8229600" cy="4906963"/>
          </a:xfrm>
        </p:spPr>
        <p:txBody>
          <a:bodyPr/>
          <a:lstStyle/>
          <a:p>
            <a:r>
              <a:rPr lang="en-US" sz="2400" smtClean="0"/>
              <a:t>“Name Game” – know your team members’ names by next Tues.</a:t>
            </a:r>
          </a:p>
          <a:p>
            <a:r>
              <a:rPr lang="en-US" sz="2400" smtClean="0"/>
              <a:t>First person says his/her name</a:t>
            </a:r>
          </a:p>
          <a:p>
            <a:r>
              <a:rPr lang="en-US" sz="2400" smtClean="0"/>
              <a:t>Second person says first person’s name, then says his/her own name. . .</a:t>
            </a:r>
          </a:p>
          <a:p>
            <a:r>
              <a:rPr lang="en-US" sz="2400" smtClean="0"/>
              <a:t>When it comes around again, first person has to say all the names and his/her own.</a:t>
            </a:r>
          </a:p>
          <a:p>
            <a:r>
              <a:rPr lang="en-US" sz="2400" smtClean="0"/>
              <a:t>Next:</a:t>
            </a:r>
          </a:p>
          <a:p>
            <a:r>
              <a:rPr lang="en-US" sz="2400" smtClean="0"/>
              <a:t>The person who was second in the last game is now the first person.</a:t>
            </a:r>
          </a:p>
          <a:p>
            <a:r>
              <a:rPr lang="en-US" sz="2400" smtClean="0"/>
              <a:t>Say your name and a word that is relevant to you (e.g. a sport, hobby, etc.). . . </a:t>
            </a:r>
          </a:p>
          <a:p>
            <a:endParaRPr lang="en-US"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hangingPunct="1">
              <a:defRPr/>
            </a:pPr>
            <a:r>
              <a:rPr lang="en-US" dirty="0" smtClean="0"/>
              <a:t>Investment example:</a:t>
            </a:r>
            <a:br>
              <a:rPr lang="en-US" dirty="0" smtClean="0"/>
            </a:br>
            <a:r>
              <a:rPr lang="en-US" dirty="0" smtClean="0"/>
              <a:t>Education value?</a:t>
            </a:r>
          </a:p>
        </p:txBody>
      </p:sp>
      <p:sp>
        <p:nvSpPr>
          <p:cNvPr id="15363" name="Rectangle 3"/>
          <p:cNvSpPr>
            <a:spLocks noGrp="1" noChangeArrowheads="1"/>
          </p:cNvSpPr>
          <p:nvPr>
            <p:ph type="body" idx="1"/>
          </p:nvPr>
        </p:nvSpPr>
        <p:spPr>
          <a:xfrm>
            <a:off x="457200" y="1481138"/>
            <a:ext cx="8229600" cy="4843462"/>
          </a:xfrm>
        </p:spPr>
        <p:txBody>
          <a:bodyPr/>
          <a:lstStyle/>
          <a:p>
            <a:pPr eaLnBrk="1" hangingPunct="1">
              <a:lnSpc>
                <a:spcPct val="90000"/>
              </a:lnSpc>
            </a:pPr>
            <a:r>
              <a:rPr lang="en-US" sz="2800" smtClean="0"/>
              <a:t>What is the difference between the work life (age 25-64) earnings of someone with a bachelor’s degree versus someone with just a high school diploma?</a:t>
            </a:r>
          </a:p>
          <a:p>
            <a:pPr eaLnBrk="1" hangingPunct="1">
              <a:lnSpc>
                <a:spcPct val="90000"/>
              </a:lnSpc>
              <a:buFont typeface="Wingdings 3" pitchFamily="18" charset="2"/>
              <a:buNone/>
            </a:pPr>
            <a:endParaRPr lang="en-US" sz="2800" smtClean="0"/>
          </a:p>
          <a:p>
            <a:pPr eaLnBrk="1" hangingPunct="1">
              <a:lnSpc>
                <a:spcPct val="90000"/>
              </a:lnSpc>
            </a:pPr>
            <a:r>
              <a:rPr lang="en-US" sz="2800" smtClean="0"/>
              <a:t>Approximately $1,000,000.</a:t>
            </a:r>
          </a:p>
          <a:p>
            <a:pPr eaLnBrk="1" hangingPunct="1">
              <a:lnSpc>
                <a:spcPct val="90000"/>
              </a:lnSpc>
            </a:pPr>
            <a:endParaRPr lang="en-US" sz="2800" smtClean="0"/>
          </a:p>
          <a:p>
            <a:pPr eaLnBrk="1" hangingPunct="1">
              <a:lnSpc>
                <a:spcPct val="90000"/>
              </a:lnSpc>
            </a:pPr>
            <a:endParaRPr lang="en-US" sz="2800" smtClean="0"/>
          </a:p>
          <a:p>
            <a:pPr eaLnBrk="1" hangingPunct="1">
              <a:lnSpc>
                <a:spcPct val="90000"/>
              </a:lnSpc>
            </a:pPr>
            <a:endParaRPr lang="en-US" sz="2800" smtClean="0"/>
          </a:p>
          <a:p>
            <a:pPr eaLnBrk="1" hangingPunct="1">
              <a:lnSpc>
                <a:spcPct val="90000"/>
              </a:lnSpc>
              <a:buFont typeface="Wingdings 3" pitchFamily="18" charset="2"/>
              <a:buNone/>
            </a:pPr>
            <a:r>
              <a:rPr lang="en-US" sz="2800" smtClean="0">
                <a:hlinkClick r:id="rId2"/>
              </a:rPr>
              <a:t>http://www.census.gov/prod/2002pubs/p23-210.pdf</a:t>
            </a:r>
            <a:endParaRPr lang="en-US" sz="2800" smtClean="0"/>
          </a:p>
          <a:p>
            <a:pPr eaLnBrk="1" hangingPunct="1">
              <a:lnSpc>
                <a:spcPct val="90000"/>
              </a:lnSpc>
              <a:buFont typeface="Wingdings 3" pitchFamily="18" charset="2"/>
              <a:buNone/>
            </a:pPr>
            <a:endParaRPr lang="en-US" sz="2800" smtClean="0"/>
          </a:p>
        </p:txBody>
      </p:sp>
      <p:pic>
        <p:nvPicPr>
          <p:cNvPr id="15364" name="Picture 4" descr="C:\Program Files\Microsoft Office\MEDIA\CAGCAT10\j0222015.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410200" y="228600"/>
            <a:ext cx="1779588" cy="1101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791200"/>
          </a:xfrm>
        </p:spPr>
        <p:txBody>
          <a:bodyPr>
            <a:normAutofit lnSpcReduction="10000"/>
          </a:bodyPr>
          <a:lstStyle/>
          <a:p>
            <a:pPr marL="621792" lvl="1" eaLnBrk="1" fontAlgn="auto" hangingPunct="1">
              <a:spcBef>
                <a:spcPts val="324"/>
              </a:spcBef>
              <a:spcAft>
                <a:spcPts val="0"/>
              </a:spcAft>
              <a:buFont typeface="Verdana"/>
              <a:buChar char="◦"/>
              <a:defRPr/>
            </a:pPr>
            <a:r>
              <a:rPr lang="en-US" sz="2400" dirty="0" smtClean="0"/>
              <a:t>“The beginning stage of a course includes the all-important first day and first week of class.</a:t>
            </a:r>
          </a:p>
          <a:p>
            <a:pPr marL="621792" lvl="1" eaLnBrk="1" fontAlgn="auto" hangingPunct="1">
              <a:spcBef>
                <a:spcPts val="324"/>
              </a:spcBef>
              <a:spcAft>
                <a:spcPts val="0"/>
              </a:spcAft>
              <a:buFont typeface="Verdana"/>
              <a:buChar char="◦"/>
              <a:defRPr/>
            </a:pPr>
            <a:endParaRPr lang="en-US" sz="2400" dirty="0" smtClean="0"/>
          </a:p>
          <a:p>
            <a:pPr marL="621792" lvl="1" eaLnBrk="1" fontAlgn="auto" hangingPunct="1">
              <a:spcBef>
                <a:spcPts val="324"/>
              </a:spcBef>
              <a:spcAft>
                <a:spcPts val="0"/>
              </a:spcAft>
              <a:buFont typeface="Verdana"/>
              <a:buChar char="◦"/>
              <a:defRPr/>
            </a:pPr>
            <a:r>
              <a:rPr lang="en-US" sz="2400" dirty="0" smtClean="0"/>
              <a:t>During this formative period, it may be useful to view the process of building class community as the first ‘topic” that needs to be addressed in class.</a:t>
            </a:r>
          </a:p>
          <a:p>
            <a:pPr marL="621792" lvl="1" eaLnBrk="1" fontAlgn="auto" hangingPunct="1">
              <a:spcBef>
                <a:spcPts val="324"/>
              </a:spcBef>
              <a:spcAft>
                <a:spcPts val="0"/>
              </a:spcAft>
              <a:buFont typeface="Verdana"/>
              <a:buChar char="◦"/>
              <a:defRPr/>
            </a:pPr>
            <a:endParaRPr lang="en-US" sz="2400" dirty="0" smtClean="0"/>
          </a:p>
          <a:p>
            <a:pPr marL="621792" lvl="1" eaLnBrk="1" fontAlgn="auto" hangingPunct="1">
              <a:spcBef>
                <a:spcPts val="324"/>
              </a:spcBef>
              <a:spcAft>
                <a:spcPts val="0"/>
              </a:spcAft>
              <a:buFont typeface="Verdana"/>
              <a:buChar char="◦"/>
              <a:defRPr/>
            </a:pPr>
            <a:r>
              <a:rPr lang="en-US" sz="2400" dirty="0" smtClean="0"/>
              <a:t>Allowing students early opportunity to interact with each other and with the instructor is a fundamental or foundational experience that should be ‘covered’ before any other topic is introduced.”</a:t>
            </a:r>
          </a:p>
          <a:p>
            <a:pPr marL="621792" lvl="1" eaLnBrk="1" fontAlgn="auto" hangingPunct="1">
              <a:spcBef>
                <a:spcPts val="324"/>
              </a:spcBef>
              <a:spcAft>
                <a:spcPts val="0"/>
              </a:spcAft>
              <a:buFont typeface="Verdana"/>
              <a:buNone/>
              <a:defRPr/>
            </a:pPr>
            <a:endParaRPr lang="en-US" sz="2400" dirty="0" smtClean="0"/>
          </a:p>
          <a:p>
            <a:pPr marL="621792" lvl="1" eaLnBrk="1" fontAlgn="auto" hangingPunct="1">
              <a:spcBef>
                <a:spcPts val="324"/>
              </a:spcBef>
              <a:spcAft>
                <a:spcPts val="0"/>
              </a:spcAft>
              <a:buFont typeface="Verdana"/>
              <a:buNone/>
              <a:defRPr/>
            </a:pPr>
            <a:r>
              <a:rPr lang="en-US" sz="1400" dirty="0" smtClean="0"/>
              <a:t>Joe Cuseo, professor </a:t>
            </a:r>
            <a:r>
              <a:rPr lang="en-US" sz="1400" dirty="0"/>
              <a:t>of psychology at Marymount College in Palos Verde, CA, </a:t>
            </a:r>
            <a:r>
              <a:rPr lang="en-US" sz="1400" dirty="0" smtClean="0"/>
              <a:t>who has </a:t>
            </a:r>
            <a:r>
              <a:rPr lang="en-US" sz="1400" dirty="0"/>
              <a:t>contributed a great deal of scholarship to the field of the First-Year Experience. </a:t>
            </a:r>
            <a:r>
              <a:rPr lang="en-US" sz="1400" dirty="0">
                <a:hlinkClick r:id="rId2"/>
              </a:rPr>
              <a:t>http://</a:t>
            </a:r>
            <a:r>
              <a:rPr lang="en-US" sz="1400" dirty="0" smtClean="0">
                <a:hlinkClick r:id="rId2"/>
              </a:rPr>
              <a:t>www.bgsu.edu/downloads/provost/file11002.pdf</a:t>
            </a:r>
            <a:r>
              <a:rPr lang="en-US" sz="1400" dirty="0" smtClean="0"/>
              <a:t> </a:t>
            </a:r>
          </a:p>
        </p:txBody>
      </p:sp>
      <p:sp>
        <p:nvSpPr>
          <p:cNvPr id="16387"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3398EAF1-BA26-464F-8C56-00872711E0E2}" type="slidenum">
              <a:rPr lang="en-US" smtClean="0"/>
              <a:pPr/>
              <a:t>8</a:t>
            </a:fld>
            <a:endParaRPr lang="en-US" smtClean="0"/>
          </a:p>
        </p:txBody>
      </p:sp>
      <p:sp>
        <p:nvSpPr>
          <p:cNvPr id="2" name="Title 1"/>
          <p:cNvSpPr>
            <a:spLocks noGrp="1"/>
          </p:cNvSpPr>
          <p:nvPr>
            <p:ph type="title"/>
          </p:nvPr>
        </p:nvSpPr>
        <p:spPr>
          <a:xfrm>
            <a:off x="685800" y="0"/>
            <a:ext cx="7772400" cy="914400"/>
          </a:xfrm>
        </p:spPr>
        <p:txBody>
          <a:bodyPr/>
          <a:lstStyle/>
          <a:p>
            <a:pPr eaLnBrk="1" fontAlgn="auto" hangingPunct="1">
              <a:spcAft>
                <a:spcPts val="0"/>
              </a:spcAft>
              <a:defRPr/>
            </a:pPr>
            <a:r>
              <a:rPr lang="en-US" dirty="0" smtClean="0"/>
              <a:t>First Week of Class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ox(in)">
                                      <p:cBhvr>
                                        <p:cTn id="17" dur="500"/>
                                        <p:tgtEl>
                                          <p:spTgt spid="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ox(in)">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85800" y="914400"/>
            <a:ext cx="7772400" cy="5181600"/>
          </a:xfrm>
        </p:spPr>
        <p:txBody>
          <a:bodyPr>
            <a:normAutofit fontScale="92500" lnSpcReduction="20000"/>
          </a:bodyPr>
          <a:lstStyle/>
          <a:p>
            <a:pPr marL="365760" indent="-256032" eaLnBrk="1" fontAlgn="auto" hangingPunct="1">
              <a:spcAft>
                <a:spcPts val="0"/>
              </a:spcAft>
              <a:buFont typeface="Wingdings 3"/>
              <a:buChar char=""/>
              <a:defRPr/>
            </a:pPr>
            <a:r>
              <a:rPr lang="en-US" sz="2800" dirty="0" smtClean="0"/>
              <a:t>To orchestrate positive first impressions.</a:t>
            </a:r>
          </a:p>
          <a:p>
            <a:pPr marL="365760" indent="-256032" eaLnBrk="1" fontAlgn="auto" hangingPunct="1">
              <a:spcAft>
                <a:spcPts val="0"/>
              </a:spcAft>
              <a:buFont typeface="Wingdings 3" pitchFamily="18" charset="2"/>
              <a:buNone/>
              <a:defRPr/>
            </a:pPr>
            <a:endParaRPr lang="en-US" sz="2800" dirty="0" smtClean="0"/>
          </a:p>
          <a:p>
            <a:pPr marL="365760" indent="-256032" eaLnBrk="1" fontAlgn="auto" hangingPunct="1">
              <a:spcAft>
                <a:spcPts val="0"/>
              </a:spcAft>
              <a:buFont typeface="Wingdings 3"/>
              <a:buChar char=""/>
              <a:defRPr/>
            </a:pPr>
            <a:r>
              <a:rPr lang="en-US" sz="2800" dirty="0" smtClean="0"/>
              <a:t>To introduce yourself effectively.</a:t>
            </a:r>
          </a:p>
          <a:p>
            <a:pPr marL="365760" indent="-256032" eaLnBrk="1" fontAlgn="auto" hangingPunct="1">
              <a:spcAft>
                <a:spcPts val="0"/>
              </a:spcAft>
              <a:buFont typeface="Wingdings 3"/>
              <a:buChar char=""/>
              <a:defRPr/>
            </a:pPr>
            <a:endParaRPr lang="en-US" sz="2800" dirty="0" smtClean="0"/>
          </a:p>
          <a:p>
            <a:pPr marL="365760" indent="-256032" eaLnBrk="1" fontAlgn="auto" hangingPunct="1">
              <a:spcAft>
                <a:spcPts val="0"/>
              </a:spcAft>
              <a:buFont typeface="Wingdings 3"/>
              <a:buChar char=""/>
              <a:defRPr/>
            </a:pPr>
            <a:r>
              <a:rPr lang="en-US" sz="2800" dirty="0" smtClean="0"/>
              <a:t>To clarify the learning objectives and your expectations.</a:t>
            </a:r>
          </a:p>
          <a:p>
            <a:pPr marL="365760" indent="-256032" eaLnBrk="1" fontAlgn="auto" hangingPunct="1">
              <a:spcAft>
                <a:spcPts val="0"/>
              </a:spcAft>
              <a:buFont typeface="Wingdings 3"/>
              <a:buChar char=""/>
              <a:defRPr/>
            </a:pPr>
            <a:endParaRPr lang="en-US" sz="2800" dirty="0" smtClean="0"/>
          </a:p>
          <a:p>
            <a:pPr marL="365760" indent="-256032" eaLnBrk="1" fontAlgn="auto" hangingPunct="1">
              <a:spcAft>
                <a:spcPts val="0"/>
              </a:spcAft>
              <a:buFont typeface="Wingdings 3"/>
              <a:buChar char=""/>
              <a:defRPr/>
            </a:pPr>
            <a:r>
              <a:rPr lang="en-US" sz="2800" dirty="0" smtClean="0"/>
              <a:t>To help students learn about each other.</a:t>
            </a:r>
          </a:p>
          <a:p>
            <a:pPr marL="365760" indent="-256032" eaLnBrk="1" fontAlgn="auto" hangingPunct="1">
              <a:spcAft>
                <a:spcPts val="0"/>
              </a:spcAft>
              <a:buFont typeface="Wingdings 3"/>
              <a:buChar char=""/>
              <a:defRPr/>
            </a:pPr>
            <a:endParaRPr lang="en-US" sz="2800" dirty="0" smtClean="0"/>
          </a:p>
          <a:p>
            <a:pPr marL="365760" indent="-256032" eaLnBrk="1" fontAlgn="auto" hangingPunct="1">
              <a:spcAft>
                <a:spcPts val="0"/>
              </a:spcAft>
              <a:buFont typeface="Wingdings 3"/>
              <a:buChar char=""/>
              <a:defRPr/>
            </a:pPr>
            <a:r>
              <a:rPr lang="en-US" sz="2800" dirty="0" smtClean="0"/>
              <a:t>To get to know your students.</a:t>
            </a:r>
          </a:p>
          <a:p>
            <a:pPr marL="365760" indent="-256032" eaLnBrk="1" fontAlgn="auto" hangingPunct="1">
              <a:spcAft>
                <a:spcPts val="0"/>
              </a:spcAft>
              <a:buFont typeface="Wingdings 3"/>
              <a:buChar char=""/>
              <a:defRPr/>
            </a:pPr>
            <a:endParaRPr lang="en-US" sz="2800" dirty="0" smtClean="0"/>
          </a:p>
          <a:p>
            <a:pPr marL="365760" indent="-256032" eaLnBrk="1" fontAlgn="auto" hangingPunct="1">
              <a:spcAft>
                <a:spcPts val="0"/>
              </a:spcAft>
              <a:buFont typeface="Wingdings 3"/>
              <a:buChar char=""/>
              <a:defRPr/>
            </a:pPr>
            <a:r>
              <a:rPr lang="en-US" sz="2800" dirty="0" smtClean="0"/>
              <a:t>To whet students’ appetites for the course content.</a:t>
            </a:r>
            <a:endParaRPr lang="en-US" sz="2800" dirty="0"/>
          </a:p>
        </p:txBody>
      </p:sp>
      <p:sp>
        <p:nvSpPr>
          <p:cNvPr id="17411"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Arial Black" pitchFamily="34" charset="0"/>
              </a:defRPr>
            </a:lvl1pPr>
            <a:lvl2pPr marL="742950" indent="-285750">
              <a:defRPr>
                <a:solidFill>
                  <a:schemeClr val="tx1"/>
                </a:solidFill>
                <a:latin typeface="Arial Black" pitchFamily="34" charset="0"/>
              </a:defRPr>
            </a:lvl2pPr>
            <a:lvl3pPr marL="1143000" indent="-228600">
              <a:defRPr>
                <a:solidFill>
                  <a:schemeClr val="tx1"/>
                </a:solidFill>
                <a:latin typeface="Arial Black" pitchFamily="34" charset="0"/>
              </a:defRPr>
            </a:lvl3pPr>
            <a:lvl4pPr marL="1600200" indent="-228600">
              <a:defRPr>
                <a:solidFill>
                  <a:schemeClr val="tx1"/>
                </a:solidFill>
                <a:latin typeface="Arial Black" pitchFamily="34" charset="0"/>
              </a:defRPr>
            </a:lvl4pPr>
            <a:lvl5pPr marL="2057400" indent="-228600">
              <a:defRPr>
                <a:solidFill>
                  <a:schemeClr val="tx1"/>
                </a:solidFill>
                <a:latin typeface="Arial Black" pitchFamily="34" charset="0"/>
              </a:defRPr>
            </a:lvl5pPr>
            <a:lvl6pPr marL="2514600" indent="-228600" eaLnBrk="0" fontAlgn="base" hangingPunct="0">
              <a:spcBef>
                <a:spcPct val="0"/>
              </a:spcBef>
              <a:spcAft>
                <a:spcPct val="0"/>
              </a:spcAft>
              <a:defRPr>
                <a:solidFill>
                  <a:schemeClr val="tx1"/>
                </a:solidFill>
                <a:latin typeface="Arial Black" pitchFamily="34" charset="0"/>
              </a:defRPr>
            </a:lvl6pPr>
            <a:lvl7pPr marL="2971800" indent="-228600" eaLnBrk="0" fontAlgn="base" hangingPunct="0">
              <a:spcBef>
                <a:spcPct val="0"/>
              </a:spcBef>
              <a:spcAft>
                <a:spcPct val="0"/>
              </a:spcAft>
              <a:defRPr>
                <a:solidFill>
                  <a:schemeClr val="tx1"/>
                </a:solidFill>
                <a:latin typeface="Arial Black" pitchFamily="34" charset="0"/>
              </a:defRPr>
            </a:lvl7pPr>
            <a:lvl8pPr marL="3429000" indent="-228600" eaLnBrk="0" fontAlgn="base" hangingPunct="0">
              <a:spcBef>
                <a:spcPct val="0"/>
              </a:spcBef>
              <a:spcAft>
                <a:spcPct val="0"/>
              </a:spcAft>
              <a:defRPr>
                <a:solidFill>
                  <a:schemeClr val="tx1"/>
                </a:solidFill>
                <a:latin typeface="Arial Black" pitchFamily="34" charset="0"/>
              </a:defRPr>
            </a:lvl8pPr>
            <a:lvl9pPr marL="3886200" indent="-228600" eaLnBrk="0" fontAlgn="base" hangingPunct="0">
              <a:spcBef>
                <a:spcPct val="0"/>
              </a:spcBef>
              <a:spcAft>
                <a:spcPct val="0"/>
              </a:spcAft>
              <a:defRPr>
                <a:solidFill>
                  <a:schemeClr val="tx1"/>
                </a:solidFill>
                <a:latin typeface="Arial Black" pitchFamily="34" charset="0"/>
              </a:defRPr>
            </a:lvl9pPr>
          </a:lstStyle>
          <a:p>
            <a:fld id="{CB66668F-7569-40AC-8538-8C83E525045B}" type="slidenum">
              <a:rPr lang="en-US" smtClean="0"/>
              <a:pPr/>
              <a:t>9</a:t>
            </a:fld>
            <a:endParaRPr lang="en-US" smtClean="0"/>
          </a:p>
        </p:txBody>
      </p:sp>
      <p:sp>
        <p:nvSpPr>
          <p:cNvPr id="40962" name="Rectangle 2"/>
          <p:cNvSpPr>
            <a:spLocks noGrp="1" noChangeArrowheads="1"/>
          </p:cNvSpPr>
          <p:nvPr>
            <p:ph type="title"/>
          </p:nvPr>
        </p:nvSpPr>
        <p:spPr>
          <a:xfrm>
            <a:off x="685800" y="0"/>
            <a:ext cx="7772400" cy="1143000"/>
          </a:xfrm>
        </p:spPr>
        <p:txBody>
          <a:bodyPr/>
          <a:lstStyle/>
          <a:p>
            <a:pPr eaLnBrk="1" fontAlgn="auto" hangingPunct="1">
              <a:spcAft>
                <a:spcPts val="0"/>
              </a:spcAft>
              <a:defRPr/>
            </a:pPr>
            <a:r>
              <a:rPr lang="en-US" sz="2400" dirty="0" smtClean="0">
                <a:solidFill>
                  <a:schemeClr val="tx1"/>
                </a:solidFill>
              </a:rPr>
              <a:t>Objectives for the First Week of Class</a:t>
            </a:r>
            <a:br>
              <a:rPr lang="en-US" sz="2400" dirty="0" smtClean="0">
                <a:solidFill>
                  <a:schemeClr val="tx1"/>
                </a:solidFill>
              </a:rPr>
            </a:br>
            <a:r>
              <a:rPr lang="en-US" sz="1400" dirty="0" smtClean="0">
                <a:solidFill>
                  <a:schemeClr val="tx1"/>
                </a:solidFill>
              </a:rPr>
              <a:t>(Lyons, McIntosh and Kysilka)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edge">
                                      <p:cBhvr>
                                        <p:cTn id="7" dur="1000"/>
                                        <p:tgtEl>
                                          <p:spTgt spid="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edge">
                                      <p:cBhvr>
                                        <p:cTn id="12" dur="1000"/>
                                        <p:tgtEl>
                                          <p:spTgt spid="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wedge">
                                      <p:cBhvr>
                                        <p:cTn id="17" dur="1000"/>
                                        <p:tgtEl>
                                          <p:spTgt spid="5">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wedge">
                                      <p:cBhvr>
                                        <p:cTn id="22" dur="1000"/>
                                        <p:tgtEl>
                                          <p:spTgt spid="5">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0"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wedge">
                                      <p:cBhvr>
                                        <p:cTn id="27" dur="1000"/>
                                        <p:tgtEl>
                                          <p:spTgt spid="5">
                                            <p:txEl>
                                              <p:pRg st="8" end="8"/>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0" presetClass="entr" presetSubtype="0" fill="hold" nodeType="clickEffect">
                                  <p:stCondLst>
                                    <p:cond delay="0"/>
                                  </p:stCondLst>
                                  <p:childTnLst>
                                    <p:set>
                                      <p:cBhvr>
                                        <p:cTn id="31" dur="1" fill="hold">
                                          <p:stCondLst>
                                            <p:cond delay="0"/>
                                          </p:stCondLst>
                                        </p:cTn>
                                        <p:tgtEl>
                                          <p:spTgt spid="5">
                                            <p:txEl>
                                              <p:pRg st="10" end="10"/>
                                            </p:txEl>
                                          </p:spTgt>
                                        </p:tgtEl>
                                        <p:attrNameLst>
                                          <p:attrName>style.visibility</p:attrName>
                                        </p:attrNameLst>
                                      </p:cBhvr>
                                      <p:to>
                                        <p:strVal val="visible"/>
                                      </p:to>
                                    </p:set>
                                    <p:animEffect transition="in" filter="wedge">
                                      <p:cBhvr>
                                        <p:cTn id="32" dur="10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1319</TotalTime>
  <Words>1822</Words>
  <Application>Microsoft Office PowerPoint</Application>
  <PresentationFormat>On-screen Show (4:3)</PresentationFormat>
  <Paragraphs>213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Launching a Successful Semester</vt:lpstr>
      <vt:lpstr>First Class Meeting</vt:lpstr>
      <vt:lpstr>First Class Meeting</vt:lpstr>
      <vt:lpstr>First Class Meeting Suggestions  (Based on Dr. Fleniken’s (past Director of the Tech Center for Teaching and Learning) research &amp; past feedback on successful strategies from new faculty orientation)</vt:lpstr>
      <vt:lpstr>For the team. . .</vt:lpstr>
      <vt:lpstr>For the team. . .</vt:lpstr>
      <vt:lpstr>Investment example: Education value?</vt:lpstr>
      <vt:lpstr>First Week of Class</vt:lpstr>
      <vt:lpstr>Objectives for the First Week of Class (Lyons, McIntosh and Kysilka)</vt:lpstr>
      <vt:lpstr>Objectives for the First Week of Class </vt:lpstr>
      <vt:lpstr>How do you determine how successful you were in achieving your first day/week objectives?</vt:lpstr>
      <vt:lpstr>Assessing student understanding at the end of the first day</vt:lpstr>
      <vt:lpstr>Assessing student understanding at the end of the first week</vt:lpstr>
      <vt:lpstr>Assessing the first week overall</vt:lpstr>
      <vt:lpstr>Ask yourself</vt:lpstr>
      <vt:lpstr>Successful Strategies Activity</vt:lpstr>
      <vt:lpstr>Successful Strategies Activity</vt:lpstr>
      <vt:lpstr>Successful Strategies Activity</vt:lpstr>
      <vt:lpstr>Successful Strategies Activity</vt:lpstr>
    </vt:vector>
  </TitlesOfParts>
  <Company>University of Delaware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Declaring Disaster: Researching the Politics of Presidential Declarations</dc:title>
  <dc:creator>Richard Sylves</dc:creator>
  <cp:lastModifiedBy>Computer Services</cp:lastModifiedBy>
  <cp:revision>133</cp:revision>
  <dcterms:created xsi:type="dcterms:W3CDTF">2005-04-10T19:59:55Z</dcterms:created>
  <dcterms:modified xsi:type="dcterms:W3CDTF">2012-08-13T21:09:24Z</dcterms:modified>
</cp:coreProperties>
</file>