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4/23/2020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4/23/2020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4/23/2020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4/23/2020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4/23/2020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creativecommons.org/licenses/by-sa/3.0/" TargetMode="External"/><Relationship Id="rId5" Type="http://schemas.openxmlformats.org/officeDocument/2006/relationships/hyperlink" Target="https://en.wikipedia.org/wiki/List_of_Indian_state_flowers"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creativecommons.org/licenses/by-sa/3.0/" TargetMode="External"/><Relationship Id="rId5" Type="http://schemas.openxmlformats.org/officeDocument/2006/relationships/hyperlink" Target="http://commons.wikipedia.org/wiki/File:20090809_Lotus_flower_2736.jpg"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ln w="6350" cap="flat" cmpd="sng" algn="ctr">
            <a:noFill/>
            <a:prstDash val="solid"/>
            <a:miter lim="800000"/>
          </a:ln>
          <a:effectLst>
            <a:softEdge rad="0"/>
          </a:effectLst>
        </p:spPr>
      </p:sp>
      <p:sp>
        <p:nvSpPr>
          <p:cNvPr id="2" name="Title 1">
            <a:extLst>
              <a:ext uri="{FF2B5EF4-FFF2-40B4-BE49-F238E27FC236}">
                <a16:creationId xmlns:a16="http://schemas.microsoft.com/office/drawing/2014/main" id="{265E948F-BC87-4C78-B510-CCAEFD0C3965}"/>
              </a:ext>
            </a:extLst>
          </p:cNvPr>
          <p:cNvSpPr>
            <a:spLocks noGrp="1"/>
          </p:cNvSpPr>
          <p:nvPr>
            <p:ph type="ctrTitle"/>
          </p:nvPr>
        </p:nvSpPr>
        <p:spPr>
          <a:xfrm>
            <a:off x="1101369" y="1106424"/>
            <a:ext cx="6699963" cy="4633289"/>
          </a:xfrm>
        </p:spPr>
        <p:txBody>
          <a:bodyPr>
            <a:normAutofit/>
          </a:bodyPr>
          <a:lstStyle/>
          <a:p>
            <a:pPr algn="r"/>
            <a:r>
              <a:rPr lang="en-US" sz="6600">
                <a:solidFill>
                  <a:schemeClr val="tx1"/>
                </a:solidFill>
              </a:rPr>
              <a:t>Well woman Services </a:t>
            </a:r>
            <a:br>
              <a:rPr lang="en-US" sz="6600">
                <a:solidFill>
                  <a:schemeClr val="tx1"/>
                </a:solidFill>
              </a:rPr>
            </a:br>
            <a:r>
              <a:rPr lang="en-US" sz="6600">
                <a:solidFill>
                  <a:schemeClr val="tx1"/>
                </a:solidFill>
              </a:rPr>
              <a:t>Atu Health and Wellness Clinic</a:t>
            </a:r>
          </a:p>
        </p:txBody>
      </p:sp>
      <p:sp>
        <p:nvSpPr>
          <p:cNvPr id="3" name="Subtitle 2">
            <a:extLst>
              <a:ext uri="{FF2B5EF4-FFF2-40B4-BE49-F238E27FC236}">
                <a16:creationId xmlns:a16="http://schemas.microsoft.com/office/drawing/2014/main" id="{7E916B09-150C-4B2B-BB04-F887D09B9D72}"/>
              </a:ext>
            </a:extLst>
          </p:cNvPr>
          <p:cNvSpPr>
            <a:spLocks noGrp="1"/>
          </p:cNvSpPr>
          <p:nvPr>
            <p:ph type="subTitle" idx="1"/>
          </p:nvPr>
        </p:nvSpPr>
        <p:spPr>
          <a:xfrm>
            <a:off x="8454287" y="1158241"/>
            <a:ext cx="2615299" cy="4581473"/>
          </a:xfrm>
        </p:spPr>
        <p:txBody>
          <a:bodyPr anchor="ctr">
            <a:normAutofit/>
          </a:bodyPr>
          <a:lstStyle/>
          <a:p>
            <a:pPr algn="l">
              <a:spcAft>
                <a:spcPts val="600"/>
              </a:spcAft>
            </a:pPr>
            <a:r>
              <a:rPr lang="en-US" sz="1800"/>
              <a:t>What to expect at your visit</a:t>
            </a:r>
          </a:p>
          <a:p>
            <a:pPr algn="l">
              <a:spcAft>
                <a:spcPts val="600"/>
              </a:spcAft>
            </a:pPr>
            <a:endParaRPr lang="en-US" sz="1800"/>
          </a:p>
          <a:p>
            <a:pPr algn="l">
              <a:spcAft>
                <a:spcPts val="600"/>
              </a:spcAft>
            </a:pPr>
            <a:endParaRPr lang="en-US" sz="1800"/>
          </a:p>
        </p:txBody>
      </p:sp>
      <p:cxnSp>
        <p:nvCxnSpPr>
          <p:cNvPr id="40" name="Straight Connector 39">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a:extLst>
              <a:ext uri="{FF2B5EF4-FFF2-40B4-BE49-F238E27FC236}">
                <a16:creationId xmlns:a16="http://schemas.microsoft.com/office/drawing/2014/main" id="{15DB3A90-E58E-4874-A2D7-404418A9AA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039647688"/>
      </p:ext>
    </p:extLst>
  </p:cSld>
  <p:clrMapOvr>
    <a:masterClrMapping/>
  </p:clrMapOvr>
  <mc:AlternateContent xmlns:mc="http://schemas.openxmlformats.org/markup-compatibility/2006">
    <mc:Choice xmlns:p14="http://schemas.microsoft.com/office/powerpoint/2010/main" Requires="p14">
      <p:transition spd="slow" p14:dur="2000" advTm="15684"/>
    </mc:Choice>
    <mc:Fallback>
      <p:transition spd="slow" advTm="15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F4AD-44CB-4469-87F5-6BE7B877373E}"/>
              </a:ext>
            </a:extLst>
          </p:cNvPr>
          <p:cNvSpPr>
            <a:spLocks noGrp="1"/>
          </p:cNvSpPr>
          <p:nvPr>
            <p:ph type="title"/>
          </p:nvPr>
        </p:nvSpPr>
        <p:spPr>
          <a:xfrm>
            <a:off x="7064082" y="642594"/>
            <a:ext cx="4472921" cy="1371600"/>
          </a:xfrm>
        </p:spPr>
        <p:txBody>
          <a:bodyPr>
            <a:normAutofit/>
          </a:bodyPr>
          <a:lstStyle/>
          <a:p>
            <a:r>
              <a:rPr lang="en-US" sz="4400"/>
              <a:t>By appointment </a:t>
            </a:r>
          </a:p>
        </p:txBody>
      </p:sp>
      <p:sp useBgFill="1">
        <p:nvSpPr>
          <p:cNvPr id="26" name="Rectangle 25">
            <a:extLst>
              <a:ext uri="{FF2B5EF4-FFF2-40B4-BE49-F238E27FC236}">
                <a16:creationId xmlns:a16="http://schemas.microsoft.com/office/drawing/2014/main" id="{6936D704-5904-42AD-9DA1-E236DCE15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EE873C1F-A6E5-4712-AC26-AD1C7EB183FF}"/>
              </a:ext>
            </a:extLst>
          </p:cNvPr>
          <p:cNvPicPr>
            <a:picLocks noChangeAspect="1"/>
          </p:cNvPicPr>
          <p:nvPr/>
        </p:nvPicPr>
        <p:blipFill>
          <a:blip r:embed="rId4">
            <a:extLst>
              <a:ext uri="{837473B0-CC2E-450A-ABE3-18F120FF3D39}">
                <a1611:picAttrSrcUrl xmlns:a1611="http://schemas.microsoft.com/office/drawing/2016/11/main" r:id="rId5"/>
              </a:ext>
            </a:extLst>
          </a:blip>
          <a:stretch/>
        </p:blipFill>
        <p:spPr>
          <a:xfrm>
            <a:off x="1603796" y="727628"/>
            <a:ext cx="3614880" cy="5415552"/>
          </a:xfrm>
          <a:prstGeom prst="rect">
            <a:avLst/>
          </a:prstGeom>
        </p:spPr>
      </p:pic>
      <p:sp>
        <p:nvSpPr>
          <p:cNvPr id="11" name="Content Placeholder 10">
            <a:extLst>
              <a:ext uri="{FF2B5EF4-FFF2-40B4-BE49-F238E27FC236}">
                <a16:creationId xmlns:a16="http://schemas.microsoft.com/office/drawing/2014/main" id="{6B128A79-61D2-4AB9-90E0-9AF410AD4ADD}"/>
              </a:ext>
            </a:extLst>
          </p:cNvPr>
          <p:cNvSpPr>
            <a:spLocks noGrp="1"/>
          </p:cNvSpPr>
          <p:nvPr>
            <p:ph idx="1"/>
          </p:nvPr>
        </p:nvSpPr>
        <p:spPr>
          <a:xfrm>
            <a:off x="7064082" y="2103120"/>
            <a:ext cx="4472922" cy="3931920"/>
          </a:xfrm>
        </p:spPr>
        <p:txBody>
          <a:bodyPr>
            <a:normAutofit/>
          </a:bodyPr>
          <a:lstStyle/>
          <a:p>
            <a:pPr>
              <a:lnSpc>
                <a:spcPct val="90000"/>
              </a:lnSpc>
            </a:pPr>
            <a:r>
              <a:rPr lang="en-US" sz="1100"/>
              <a:t>General wellness exams for females with focus on gynecological health</a:t>
            </a:r>
          </a:p>
          <a:p>
            <a:pPr>
              <a:lnSpc>
                <a:spcPct val="90000"/>
              </a:lnSpc>
            </a:pPr>
            <a:r>
              <a:rPr lang="en-US" sz="1100"/>
              <a:t>Pelvic examination, pap smear, breast exam as indicated </a:t>
            </a:r>
          </a:p>
          <a:p>
            <a:pPr>
              <a:lnSpc>
                <a:spcPct val="90000"/>
              </a:lnSpc>
            </a:pPr>
            <a:r>
              <a:rPr lang="en-US" sz="1100"/>
              <a:t>STD screening </a:t>
            </a:r>
          </a:p>
          <a:p>
            <a:pPr>
              <a:lnSpc>
                <a:spcPct val="90000"/>
              </a:lnSpc>
            </a:pPr>
            <a:r>
              <a:rPr lang="en-US" sz="1100"/>
              <a:t>Contraceptive education and prescriptions available during visit</a:t>
            </a:r>
          </a:p>
          <a:p>
            <a:pPr>
              <a:lnSpc>
                <a:spcPct val="90000"/>
              </a:lnSpc>
            </a:pPr>
            <a:r>
              <a:rPr lang="en-US" sz="1100"/>
              <a:t>We offer prescriptions for oral contraceptive medication (the pill), depo injections, NuvaRing, patches. We will give you a written prescription or will send in electronic prescription to your pharmacy. You will go pay and pick this up as you would any prescription. </a:t>
            </a:r>
          </a:p>
          <a:p>
            <a:pPr>
              <a:lnSpc>
                <a:spcPct val="90000"/>
              </a:lnSpc>
            </a:pPr>
            <a:r>
              <a:rPr lang="en-US" sz="1100"/>
              <a:t>The local Pope County Health Unit located at 203 Weir Road in Russellville offers long term implantable birth control such as IUD for free or reduced cost.  There are also private clinics such as Millard-Henry clinic located at 101 Skyline in Russellville which offer gynecological care for payment or will file your health insurance.</a:t>
            </a:r>
          </a:p>
          <a:p>
            <a:pPr>
              <a:lnSpc>
                <a:spcPct val="90000"/>
              </a:lnSpc>
            </a:pPr>
            <a:endParaRPr lang="en-US" sz="1100"/>
          </a:p>
        </p:txBody>
      </p:sp>
      <p:sp>
        <p:nvSpPr>
          <p:cNvPr id="8" name="TextBox 7">
            <a:extLst>
              <a:ext uri="{FF2B5EF4-FFF2-40B4-BE49-F238E27FC236}">
                <a16:creationId xmlns:a16="http://schemas.microsoft.com/office/drawing/2014/main" id="{03FA7178-2153-46C4-B36D-DE430372B11F}"/>
              </a:ext>
            </a:extLst>
          </p:cNvPr>
          <p:cNvSpPr txBox="1"/>
          <p:nvPr/>
        </p:nvSpPr>
        <p:spPr>
          <a:xfrm>
            <a:off x="2538070" y="5835403"/>
            <a:ext cx="2680606" cy="384721"/>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en.wikipedia.org/wiki/List_of_Indian_state_flow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a:p>
            <a:pPr algn="r">
              <a:spcAft>
                <a:spcPts val="600"/>
              </a:spcAft>
            </a:pPr>
            <a:endParaRPr lang="en-US" sz="700">
              <a:solidFill>
                <a:srgbClr val="FFFFFF"/>
              </a:solidFill>
            </a:endParaRPr>
          </a:p>
        </p:txBody>
      </p:sp>
      <p:pic>
        <p:nvPicPr>
          <p:cNvPr id="4" name="Audio 3">
            <a:hlinkClick r:id="" action="ppaction://media"/>
            <a:extLst>
              <a:ext uri="{FF2B5EF4-FFF2-40B4-BE49-F238E27FC236}">
                <a16:creationId xmlns:a16="http://schemas.microsoft.com/office/drawing/2014/main" id="{8E7DC019-5630-4F70-A60F-4C16B2EA2C2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640597141"/>
      </p:ext>
    </p:extLst>
  </p:cSld>
  <p:clrMapOvr>
    <a:masterClrMapping/>
  </p:clrMapOvr>
  <mc:AlternateContent xmlns:mc="http://schemas.openxmlformats.org/markup-compatibility/2006">
    <mc:Choice xmlns:p14="http://schemas.microsoft.com/office/powerpoint/2010/main" Requires="p14">
      <p:transition spd="slow" p14:dur="2000" advTm="23133"/>
    </mc:Choice>
    <mc:Fallback>
      <p:transition spd="slow" advTm="23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37F1-C546-4706-87C9-FBC98FF4DF02}"/>
              </a:ext>
            </a:extLst>
          </p:cNvPr>
          <p:cNvSpPr>
            <a:spLocks noGrp="1"/>
          </p:cNvSpPr>
          <p:nvPr>
            <p:ph type="title"/>
          </p:nvPr>
        </p:nvSpPr>
        <p:spPr/>
        <p:txBody>
          <a:bodyPr>
            <a:normAutofit fontScale="90000"/>
          </a:bodyPr>
          <a:lstStyle/>
          <a:p>
            <a:r>
              <a:rPr lang="en-US" dirty="0"/>
              <a:t>Prior to your appointment</a:t>
            </a:r>
            <a:br>
              <a:rPr lang="en-US" dirty="0"/>
            </a:br>
            <a:endParaRPr lang="en-US" dirty="0"/>
          </a:p>
        </p:txBody>
      </p:sp>
      <p:sp>
        <p:nvSpPr>
          <p:cNvPr id="3" name="Content Placeholder 2">
            <a:extLst>
              <a:ext uri="{FF2B5EF4-FFF2-40B4-BE49-F238E27FC236}">
                <a16:creationId xmlns:a16="http://schemas.microsoft.com/office/drawing/2014/main" id="{2850948E-2E57-4885-B62E-47B68DFA1DFD}"/>
              </a:ext>
            </a:extLst>
          </p:cNvPr>
          <p:cNvSpPr>
            <a:spLocks noGrp="1"/>
          </p:cNvSpPr>
          <p:nvPr>
            <p:ph idx="1"/>
          </p:nvPr>
        </p:nvSpPr>
        <p:spPr>
          <a:xfrm>
            <a:off x="1302589" y="1878833"/>
            <a:ext cx="10058400" cy="3931920"/>
          </a:xfrm>
        </p:spPr>
        <p:txBody>
          <a:bodyPr/>
          <a:lstStyle/>
          <a:p>
            <a:r>
              <a:rPr lang="en-US" dirty="0"/>
              <a:t>Online medical history to be completed on arrival to clinic, please arrive 10 to 15 minutes before your appointment time to complete required information.</a:t>
            </a:r>
          </a:p>
          <a:p>
            <a:r>
              <a:rPr lang="en-US" dirty="0"/>
              <a:t>If possible, please be familiar with your family medical history, most importantly immediate family members, such as mother, father and siblings. If you have more knowledge related to grandparents, aunts, uncles even better. </a:t>
            </a:r>
          </a:p>
          <a:p>
            <a:r>
              <a:rPr lang="en-US" dirty="0"/>
              <a:t>You will likely be asked to provide a urine sample before you see the nurse practitioner. This is used to run routine STD screening and a urine pregnancy test. </a:t>
            </a:r>
          </a:p>
          <a:p>
            <a:r>
              <a:rPr lang="en-US" dirty="0"/>
              <a:t>If you are on your period, please call to reschedule the appointment. </a:t>
            </a:r>
          </a:p>
          <a:p>
            <a:r>
              <a:rPr lang="en-US" dirty="0"/>
              <a:t>If you are going to be 10 or more minutes late for your appointment, please call to reschedule. </a:t>
            </a:r>
          </a:p>
        </p:txBody>
      </p:sp>
      <p:pic>
        <p:nvPicPr>
          <p:cNvPr id="5" name="Audio 4">
            <a:hlinkClick r:id="" action="ppaction://media"/>
            <a:extLst>
              <a:ext uri="{FF2B5EF4-FFF2-40B4-BE49-F238E27FC236}">
                <a16:creationId xmlns:a16="http://schemas.microsoft.com/office/drawing/2014/main" id="{3BC51253-EF58-4971-85C3-C85A6F883E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96546535"/>
      </p:ext>
    </p:extLst>
  </p:cSld>
  <p:clrMapOvr>
    <a:masterClrMapping/>
  </p:clrMapOvr>
  <mc:AlternateContent xmlns:mc="http://schemas.openxmlformats.org/markup-compatibility/2006">
    <mc:Choice xmlns:p14="http://schemas.microsoft.com/office/powerpoint/2010/main" Requires="p14">
      <p:transition spd="slow" p14:dur="2000" advTm="19781"/>
    </mc:Choice>
    <mc:Fallback>
      <p:transition spd="slow" advTm="197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B3C6-71C7-4C3F-9B99-CB814F263D08}"/>
              </a:ext>
            </a:extLst>
          </p:cNvPr>
          <p:cNvSpPr>
            <a:spLocks noGrp="1"/>
          </p:cNvSpPr>
          <p:nvPr>
            <p:ph type="title"/>
          </p:nvPr>
        </p:nvSpPr>
        <p:spPr>
          <a:xfrm>
            <a:off x="7064082" y="642594"/>
            <a:ext cx="4472921" cy="1371600"/>
          </a:xfrm>
        </p:spPr>
        <p:txBody>
          <a:bodyPr>
            <a:normAutofit/>
          </a:bodyPr>
          <a:lstStyle/>
          <a:p>
            <a:r>
              <a:rPr lang="en-US" sz="4400"/>
              <a:t>During your visit</a:t>
            </a:r>
            <a:br>
              <a:rPr lang="en-US" sz="4400"/>
            </a:br>
            <a:endParaRPr lang="en-US" sz="4400"/>
          </a:p>
        </p:txBody>
      </p:sp>
      <p:sp>
        <p:nvSpPr>
          <p:cNvPr id="15" name="Rectangle 14">
            <a:extLst>
              <a:ext uri="{FF2B5EF4-FFF2-40B4-BE49-F238E27FC236}">
                <a16:creationId xmlns:a16="http://schemas.microsoft.com/office/drawing/2014/main" id="{6F9E9273-EC39-4D91-81D2-9E2DC0258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AFA3119E-1BB9-4F4B-80A5-7C37AA33D75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8615" r="14982" b="-1"/>
          <a:stretch/>
        </p:blipFill>
        <p:spPr>
          <a:xfrm>
            <a:off x="727654" y="727628"/>
            <a:ext cx="5367165" cy="5415552"/>
          </a:xfrm>
          <a:prstGeom prst="rect">
            <a:avLst/>
          </a:prstGeom>
        </p:spPr>
      </p:pic>
      <p:sp>
        <p:nvSpPr>
          <p:cNvPr id="3" name="Content Placeholder 2">
            <a:extLst>
              <a:ext uri="{FF2B5EF4-FFF2-40B4-BE49-F238E27FC236}">
                <a16:creationId xmlns:a16="http://schemas.microsoft.com/office/drawing/2014/main" id="{48613FCC-D633-41B9-9A66-D2E852B6055D}"/>
              </a:ext>
            </a:extLst>
          </p:cNvPr>
          <p:cNvSpPr>
            <a:spLocks noGrp="1"/>
          </p:cNvSpPr>
          <p:nvPr>
            <p:ph idx="1"/>
          </p:nvPr>
        </p:nvSpPr>
        <p:spPr>
          <a:xfrm>
            <a:off x="7064082" y="2103120"/>
            <a:ext cx="4472922" cy="3931920"/>
          </a:xfrm>
        </p:spPr>
        <p:txBody>
          <a:bodyPr>
            <a:normAutofit/>
          </a:bodyPr>
          <a:lstStyle/>
          <a:p>
            <a:r>
              <a:rPr lang="en-US" dirty="0"/>
              <a:t>The nurse will ask you reason for your visit, your vital signs will be taken. You will be asked to change into examination gown.</a:t>
            </a:r>
          </a:p>
          <a:p>
            <a:r>
              <a:rPr lang="en-US" dirty="0"/>
              <a:t>The nurse and nurse practitioner will both be in room  if you need a pelvic examination. </a:t>
            </a:r>
          </a:p>
        </p:txBody>
      </p:sp>
      <p:sp>
        <p:nvSpPr>
          <p:cNvPr id="6" name="TextBox 5">
            <a:extLst>
              <a:ext uri="{FF2B5EF4-FFF2-40B4-BE49-F238E27FC236}">
                <a16:creationId xmlns:a16="http://schemas.microsoft.com/office/drawing/2014/main" id="{DFA8AC3C-5485-45B4-B91A-4896A81C898B}"/>
              </a:ext>
            </a:extLst>
          </p:cNvPr>
          <p:cNvSpPr txBox="1"/>
          <p:nvPr/>
        </p:nvSpPr>
        <p:spPr>
          <a:xfrm>
            <a:off x="3414277" y="5943125"/>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commons.wikipedia.org/wiki/File:20090809_Lotus_flower_2736.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8" name="Audio 7">
            <a:hlinkClick r:id="" action="ppaction://media"/>
            <a:extLst>
              <a:ext uri="{FF2B5EF4-FFF2-40B4-BE49-F238E27FC236}">
                <a16:creationId xmlns:a16="http://schemas.microsoft.com/office/drawing/2014/main" id="{599B8C0F-17E7-453F-B393-12B320C809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534843732"/>
      </p:ext>
    </p:extLst>
  </p:cSld>
  <p:clrMapOvr>
    <a:masterClrMapping/>
  </p:clrMapOvr>
  <mc:AlternateContent xmlns:mc="http://schemas.openxmlformats.org/markup-compatibility/2006">
    <mc:Choice xmlns:p14="http://schemas.microsoft.com/office/powerpoint/2010/main" Requires="p14">
      <p:transition spd="slow" p14:dur="2000" advTm="12096"/>
    </mc:Choice>
    <mc:Fallback>
      <p:transition spd="slow" advTm="12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E717-590C-4153-899D-F7CCDA330D8F}"/>
              </a:ext>
            </a:extLst>
          </p:cNvPr>
          <p:cNvSpPr>
            <a:spLocks noGrp="1"/>
          </p:cNvSpPr>
          <p:nvPr>
            <p:ph type="title"/>
          </p:nvPr>
        </p:nvSpPr>
        <p:spPr/>
        <p:txBody>
          <a:bodyPr/>
          <a:lstStyle/>
          <a:p>
            <a:r>
              <a:rPr lang="en-US" dirty="0"/>
              <a:t>Results and follow up</a:t>
            </a:r>
          </a:p>
        </p:txBody>
      </p:sp>
      <p:sp>
        <p:nvSpPr>
          <p:cNvPr id="3" name="Content Placeholder 2">
            <a:extLst>
              <a:ext uri="{FF2B5EF4-FFF2-40B4-BE49-F238E27FC236}">
                <a16:creationId xmlns:a16="http://schemas.microsoft.com/office/drawing/2014/main" id="{0F804CDA-2D8C-4F33-B168-25C2DBAFB3B8}"/>
              </a:ext>
            </a:extLst>
          </p:cNvPr>
          <p:cNvSpPr>
            <a:spLocks noGrp="1"/>
          </p:cNvSpPr>
          <p:nvPr>
            <p:ph idx="1"/>
          </p:nvPr>
        </p:nvSpPr>
        <p:spPr/>
        <p:txBody>
          <a:bodyPr/>
          <a:lstStyle/>
          <a:p>
            <a:r>
              <a:rPr lang="en-US" dirty="0"/>
              <a:t>Results from pap testing are usually available in about 5 to 7 days. </a:t>
            </a:r>
          </a:p>
          <a:p>
            <a:r>
              <a:rPr lang="en-US" dirty="0"/>
              <a:t>Screening results for STD, not done with pap smear are usually available in 2 to 3 days.</a:t>
            </a:r>
          </a:p>
          <a:p>
            <a:r>
              <a:rPr lang="en-US" dirty="0"/>
              <a:t>We will attempt to reach you by phone to give results from any tests done. We will use the phone number you provide as a contact number. We will leave a voice mail unless you direct us to another preferred method of communication. We can also email with your ATU email if unable to reach by phone.</a:t>
            </a:r>
          </a:p>
          <a:p>
            <a:r>
              <a:rPr lang="en-US" dirty="0"/>
              <a:t>If there are abnormal lab results, we may request you come in to discuss the results in person.</a:t>
            </a:r>
          </a:p>
          <a:p>
            <a:r>
              <a:rPr lang="en-US" dirty="0"/>
              <a:t>All results are confidential.</a:t>
            </a:r>
          </a:p>
        </p:txBody>
      </p:sp>
      <p:pic>
        <p:nvPicPr>
          <p:cNvPr id="5" name="Audio 4">
            <a:hlinkClick r:id="" action="ppaction://media"/>
            <a:extLst>
              <a:ext uri="{FF2B5EF4-FFF2-40B4-BE49-F238E27FC236}">
                <a16:creationId xmlns:a16="http://schemas.microsoft.com/office/drawing/2014/main" id="{4C23AF25-B42E-44B8-843D-5897587944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658543468"/>
      </p:ext>
    </p:extLst>
  </p:cSld>
  <p:clrMapOvr>
    <a:masterClrMapping/>
  </p:clrMapOvr>
  <mc:AlternateContent xmlns:mc="http://schemas.openxmlformats.org/markup-compatibility/2006">
    <mc:Choice xmlns:p14="http://schemas.microsoft.com/office/powerpoint/2010/main" Requires="p14">
      <p:transition spd="slow" p14:dur="2000" advTm="6866"/>
    </mc:Choice>
    <mc:Fallback>
      <p:transition spd="slow" advTm="6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78CF-07CA-419A-851B-AC0835BBB264}"/>
              </a:ext>
            </a:extLst>
          </p:cNvPr>
          <p:cNvSpPr>
            <a:spLocks noGrp="1"/>
          </p:cNvSpPr>
          <p:nvPr>
            <p:ph type="title"/>
          </p:nvPr>
        </p:nvSpPr>
        <p:spPr>
          <a:xfrm>
            <a:off x="6846137" y="727626"/>
            <a:ext cx="4602152" cy="1718225"/>
          </a:xfrm>
        </p:spPr>
        <p:txBody>
          <a:bodyPr>
            <a:normAutofit/>
          </a:bodyPr>
          <a:lstStyle/>
          <a:p>
            <a:r>
              <a:rPr lang="en-US" sz="2600" dirty="0"/>
              <a:t>Being nervous about gynecological visits is normal and expected</a:t>
            </a:r>
            <a:br>
              <a:rPr lang="en-US" sz="2600" dirty="0"/>
            </a:br>
            <a:endParaRPr lang="en-US" sz="2600" dirty="0"/>
          </a:p>
        </p:txBody>
      </p:sp>
      <p:sp>
        <p:nvSpPr>
          <p:cNvPr id="10" name="Rectangle 9">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Picture 4" descr="A teddy bear">
            <a:extLst>
              <a:ext uri="{FF2B5EF4-FFF2-40B4-BE49-F238E27FC236}">
                <a16:creationId xmlns:a16="http://schemas.microsoft.com/office/drawing/2014/main" id="{8A9955E3-DC89-4DA3-9A4D-93F82116AE29}"/>
              </a:ext>
            </a:extLst>
          </p:cNvPr>
          <p:cNvPicPr>
            <a:picLocks noChangeAspect="1"/>
          </p:cNvPicPr>
          <p:nvPr/>
        </p:nvPicPr>
        <p:blipFill rotWithShape="1">
          <a:blip r:embed="rId4"/>
          <a:srcRect l="39098" r="2" b="2"/>
          <a:stretch/>
        </p:blipFill>
        <p:spPr>
          <a:xfrm>
            <a:off x="407432" y="419292"/>
            <a:ext cx="5522976" cy="6053328"/>
          </a:xfrm>
          <a:prstGeom prst="rect">
            <a:avLst/>
          </a:prstGeom>
        </p:spPr>
      </p:pic>
      <p:sp>
        <p:nvSpPr>
          <p:cNvPr id="3" name="Content Placeholder 2">
            <a:extLst>
              <a:ext uri="{FF2B5EF4-FFF2-40B4-BE49-F238E27FC236}">
                <a16:creationId xmlns:a16="http://schemas.microsoft.com/office/drawing/2014/main" id="{2D4C850C-460A-4659-98FF-2A1A0AE73998}"/>
              </a:ext>
            </a:extLst>
          </p:cNvPr>
          <p:cNvSpPr>
            <a:spLocks noGrp="1"/>
          </p:cNvSpPr>
          <p:nvPr>
            <p:ph idx="1"/>
          </p:nvPr>
        </p:nvSpPr>
        <p:spPr>
          <a:xfrm>
            <a:off x="6846137" y="2538919"/>
            <a:ext cx="4602152" cy="3596880"/>
          </a:xfrm>
        </p:spPr>
        <p:txBody>
          <a:bodyPr>
            <a:normAutofit/>
          </a:bodyPr>
          <a:lstStyle/>
          <a:p>
            <a:pPr>
              <a:lnSpc>
                <a:spcPct val="90000"/>
              </a:lnSpc>
            </a:pPr>
            <a:r>
              <a:rPr lang="en-US" sz="1500" dirty="0"/>
              <a:t>We know this maybe your first visit with provider for issues related to gynecology. It is normal and we expect you to be apprehensive. You may bring one person with you to your visit and they maybe present in examination room if needed for support. We ask no more than one due to limited space in rooms. </a:t>
            </a:r>
          </a:p>
          <a:p>
            <a:pPr>
              <a:lnSpc>
                <a:spcPct val="90000"/>
              </a:lnSpc>
            </a:pPr>
            <a:r>
              <a:rPr lang="en-US" sz="1500" dirty="0"/>
              <a:t>Please feel free to call the clinic and speak with a nurse if you are nervous about well woman visits. Sometimes, it is helpful to just talk to someone first. Many times, you will have the same nurses and nurse practitioner for several visits over your time at ATU and this will make you more at ease. </a:t>
            </a:r>
          </a:p>
        </p:txBody>
      </p:sp>
      <p:pic>
        <p:nvPicPr>
          <p:cNvPr id="7" name="Audio 6">
            <a:hlinkClick r:id="" action="ppaction://media"/>
            <a:extLst>
              <a:ext uri="{FF2B5EF4-FFF2-40B4-BE49-F238E27FC236}">
                <a16:creationId xmlns:a16="http://schemas.microsoft.com/office/drawing/2014/main" id="{344BD943-829C-4101-9169-358C68C9AF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748427368"/>
      </p:ext>
    </p:extLst>
  </p:cSld>
  <p:clrMapOvr>
    <a:masterClrMapping/>
  </p:clrMapOvr>
  <mc:AlternateContent xmlns:mc="http://schemas.openxmlformats.org/markup-compatibility/2006">
    <mc:Choice xmlns:p14="http://schemas.microsoft.com/office/powerpoint/2010/main" Requires="p14">
      <p:transition spd="slow" p14:dur="2000" advTm="14528"/>
    </mc:Choice>
    <mc:Fallback>
      <p:transition spd="slow" advTm="14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01D6-429F-4AA0-8394-D6DBE7D5E521}"/>
              </a:ext>
            </a:extLst>
          </p:cNvPr>
          <p:cNvSpPr>
            <a:spLocks noGrp="1"/>
          </p:cNvSpPr>
          <p:nvPr>
            <p:ph type="title"/>
          </p:nvPr>
        </p:nvSpPr>
        <p:spPr>
          <a:xfrm>
            <a:off x="6846137" y="727626"/>
            <a:ext cx="4602152" cy="1718225"/>
          </a:xfrm>
        </p:spPr>
        <p:txBody>
          <a:bodyPr>
            <a:normAutofit/>
          </a:bodyPr>
          <a:lstStyle/>
          <a:p>
            <a:r>
              <a:rPr lang="en-US" sz="3700"/>
              <a:t>Making an appointment</a:t>
            </a:r>
            <a:br>
              <a:rPr lang="en-US" sz="3700"/>
            </a:br>
            <a:endParaRPr lang="en-US" sz="3700"/>
          </a:p>
        </p:txBody>
      </p:sp>
      <p:sp>
        <p:nvSpPr>
          <p:cNvPr id="10" name="Rectangle 9">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Picture 4" descr="Daisy on wood with sunlight">
            <a:extLst>
              <a:ext uri="{FF2B5EF4-FFF2-40B4-BE49-F238E27FC236}">
                <a16:creationId xmlns:a16="http://schemas.microsoft.com/office/drawing/2014/main" id="{AF73EECA-203A-4FC7-A284-3AC563A63E5F}"/>
              </a:ext>
            </a:extLst>
          </p:cNvPr>
          <p:cNvPicPr>
            <a:picLocks noChangeAspect="1"/>
          </p:cNvPicPr>
          <p:nvPr/>
        </p:nvPicPr>
        <p:blipFill rotWithShape="1">
          <a:blip r:embed="rId4"/>
          <a:srcRect l="39098" r="2" b="2"/>
          <a:stretch/>
        </p:blipFill>
        <p:spPr>
          <a:xfrm>
            <a:off x="407432" y="419292"/>
            <a:ext cx="5522976" cy="6053328"/>
          </a:xfrm>
          <a:prstGeom prst="rect">
            <a:avLst/>
          </a:prstGeom>
        </p:spPr>
      </p:pic>
      <p:sp>
        <p:nvSpPr>
          <p:cNvPr id="3" name="Content Placeholder 2">
            <a:extLst>
              <a:ext uri="{FF2B5EF4-FFF2-40B4-BE49-F238E27FC236}">
                <a16:creationId xmlns:a16="http://schemas.microsoft.com/office/drawing/2014/main" id="{473D0996-663D-465A-8EA6-8CDC5C8685B6}"/>
              </a:ext>
            </a:extLst>
          </p:cNvPr>
          <p:cNvSpPr>
            <a:spLocks noGrp="1"/>
          </p:cNvSpPr>
          <p:nvPr>
            <p:ph idx="1"/>
          </p:nvPr>
        </p:nvSpPr>
        <p:spPr>
          <a:xfrm>
            <a:off x="6846137" y="2538919"/>
            <a:ext cx="4602152" cy="3596880"/>
          </a:xfrm>
        </p:spPr>
        <p:txBody>
          <a:bodyPr>
            <a:normAutofit/>
          </a:bodyPr>
          <a:lstStyle/>
          <a:p>
            <a:r>
              <a:rPr lang="en-US" dirty="0"/>
              <a:t>You may call the clinic at 1-479-968-0329 or you may go to our website to schedule  an appointment .</a:t>
            </a:r>
          </a:p>
          <a:p>
            <a:r>
              <a:rPr lang="en-US" dirty="0"/>
              <a:t>We look forward to helping you with your women’s healthcare needs and your general health care as well. </a:t>
            </a:r>
          </a:p>
        </p:txBody>
      </p:sp>
      <p:pic>
        <p:nvPicPr>
          <p:cNvPr id="4" name="Audio 3">
            <a:hlinkClick r:id="" action="ppaction://media"/>
            <a:extLst>
              <a:ext uri="{FF2B5EF4-FFF2-40B4-BE49-F238E27FC236}">
                <a16:creationId xmlns:a16="http://schemas.microsoft.com/office/drawing/2014/main" id="{E8924EEC-4D67-423D-B4E9-947828013D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687480734"/>
      </p:ext>
    </p:extLst>
  </p:cSld>
  <p:clrMapOvr>
    <a:masterClrMapping/>
  </p:clrMapOvr>
  <mc:AlternateContent xmlns:mc="http://schemas.openxmlformats.org/markup-compatibility/2006">
    <mc:Choice xmlns:p14="http://schemas.microsoft.com/office/powerpoint/2010/main" Requires="p14">
      <p:transition spd="slow" p14:dur="2000" advTm="7108"/>
    </mc:Choice>
    <mc:Fallback>
      <p:transition spd="slow" advTm="7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39</TotalTime>
  <Words>654</Words>
  <Application>Microsoft Office PowerPoint</Application>
  <PresentationFormat>Widescreen</PresentationFormat>
  <Paragraphs>32</Paragraphs>
  <Slides>7</Slides>
  <Notes>0</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Garamond</vt:lpstr>
      <vt:lpstr>Savon</vt:lpstr>
      <vt:lpstr>Well woman Services  Atu Health and Wellness Clinic</vt:lpstr>
      <vt:lpstr>By appointment </vt:lpstr>
      <vt:lpstr>Prior to your appointment </vt:lpstr>
      <vt:lpstr>During your visit </vt:lpstr>
      <vt:lpstr>Results and follow up</vt:lpstr>
      <vt:lpstr>Being nervous about gynecological visits is normal and expected </vt:lpstr>
      <vt:lpstr>Making an appointment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woman Services  Atu Health and Wellness Clinic</dc:title>
  <dc:creator>Robin Koontz</dc:creator>
  <cp:lastModifiedBy>Robin Koontz</cp:lastModifiedBy>
  <cp:revision>3</cp:revision>
  <dcterms:created xsi:type="dcterms:W3CDTF">2020-04-21T20:58:14Z</dcterms:created>
  <dcterms:modified xsi:type="dcterms:W3CDTF">2020-04-23T15:26:56Z</dcterms:modified>
</cp:coreProperties>
</file>