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handoutMasterIdLst>
    <p:handoutMasterId r:id="rId34"/>
  </p:handoutMasterIdLst>
  <p:sldIdLst>
    <p:sldId id="256" r:id="rId2"/>
    <p:sldId id="286" r:id="rId3"/>
    <p:sldId id="279" r:id="rId4"/>
    <p:sldId id="257" r:id="rId5"/>
    <p:sldId id="287" r:id="rId6"/>
    <p:sldId id="293" r:id="rId7"/>
    <p:sldId id="288" r:id="rId8"/>
    <p:sldId id="280" r:id="rId9"/>
    <p:sldId id="258" r:id="rId10"/>
    <p:sldId id="271" r:id="rId11"/>
    <p:sldId id="266" r:id="rId12"/>
    <p:sldId id="294" r:id="rId13"/>
    <p:sldId id="267" r:id="rId14"/>
    <p:sldId id="268" r:id="rId15"/>
    <p:sldId id="269" r:id="rId16"/>
    <p:sldId id="270" r:id="rId17"/>
    <p:sldId id="261" r:id="rId18"/>
    <p:sldId id="281" r:id="rId19"/>
    <p:sldId id="259" r:id="rId20"/>
    <p:sldId id="272" r:id="rId21"/>
    <p:sldId id="282" r:id="rId22"/>
    <p:sldId id="274" r:id="rId23"/>
    <p:sldId id="290" r:id="rId24"/>
    <p:sldId id="275" r:id="rId25"/>
    <p:sldId id="276" r:id="rId26"/>
    <p:sldId id="277" r:id="rId27"/>
    <p:sldId id="284" r:id="rId28"/>
    <p:sldId id="285" r:id="rId29"/>
    <p:sldId id="260" r:id="rId30"/>
    <p:sldId id="262" r:id="rId31"/>
    <p:sldId id="263"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22" d="100"/>
          <a:sy n="122" d="100"/>
        </p:scale>
        <p:origin x="1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D81C3-75FD-4AAB-B5B1-32DB4A4E738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7D9F2FFA-5B90-498F-B2E5-4E5C45BE547F}">
      <dgm:prSet phldrT="[Text]"/>
      <dgm:spPr>
        <a:solidFill>
          <a:schemeClr val="accent2">
            <a:lumMod val="75000"/>
            <a:alpha val="50000"/>
          </a:schemeClr>
        </a:solidFill>
      </dgm:spPr>
      <dgm:t>
        <a:bodyPr/>
        <a:lstStyle/>
        <a:p>
          <a:r>
            <a:rPr lang="en-US" dirty="0" smtClean="0"/>
            <a:t>CWS</a:t>
          </a:r>
          <a:endParaRPr lang="en-US" dirty="0"/>
        </a:p>
      </dgm:t>
    </dgm:pt>
    <dgm:pt modelId="{5773C573-FD42-4962-80A8-B808E2B8A8C4}" type="parTrans" cxnId="{10D18195-D014-4575-ABA3-4CA583CC99A0}">
      <dgm:prSet/>
      <dgm:spPr/>
      <dgm:t>
        <a:bodyPr/>
        <a:lstStyle/>
        <a:p>
          <a:endParaRPr lang="en-US"/>
        </a:p>
      </dgm:t>
    </dgm:pt>
    <dgm:pt modelId="{E588E384-3AC0-4591-850D-273488D81BB7}" type="sibTrans" cxnId="{10D18195-D014-4575-ABA3-4CA583CC99A0}">
      <dgm:prSet/>
      <dgm:spPr/>
      <dgm:t>
        <a:bodyPr/>
        <a:lstStyle/>
        <a:p>
          <a:endParaRPr lang="en-US"/>
        </a:p>
      </dgm:t>
    </dgm:pt>
    <dgm:pt modelId="{A6C9CF4E-57FC-497A-94B2-6BC830E9976B}">
      <dgm:prSet phldrT="[Text]"/>
      <dgm:spPr>
        <a:solidFill>
          <a:schemeClr val="accent2">
            <a:lumMod val="75000"/>
            <a:alpha val="50000"/>
          </a:schemeClr>
        </a:solidFill>
      </dgm:spPr>
      <dgm:t>
        <a:bodyPr/>
        <a:lstStyle/>
        <a:p>
          <a:r>
            <a:rPr lang="en-US" dirty="0" smtClean="0"/>
            <a:t>Budget: </a:t>
          </a:r>
        </a:p>
        <a:p>
          <a:r>
            <a:rPr lang="en-US" dirty="0" smtClean="0"/>
            <a:t>The Money</a:t>
          </a:r>
          <a:endParaRPr lang="en-US" dirty="0"/>
        </a:p>
      </dgm:t>
    </dgm:pt>
    <dgm:pt modelId="{DBFBF89F-3A02-4E1A-AB2C-801EDCDEE330}" type="parTrans" cxnId="{D9500598-CED9-42B4-8325-60580D95FEE2}">
      <dgm:prSet/>
      <dgm:spPr/>
      <dgm:t>
        <a:bodyPr/>
        <a:lstStyle/>
        <a:p>
          <a:endParaRPr lang="en-US"/>
        </a:p>
      </dgm:t>
    </dgm:pt>
    <dgm:pt modelId="{975176EE-E53B-4196-BBDB-95CD1998452F}" type="sibTrans" cxnId="{D9500598-CED9-42B4-8325-60580D95FEE2}">
      <dgm:prSet/>
      <dgm:spPr/>
      <dgm:t>
        <a:bodyPr/>
        <a:lstStyle/>
        <a:p>
          <a:endParaRPr lang="en-US"/>
        </a:p>
      </dgm:t>
    </dgm:pt>
    <dgm:pt modelId="{86D8A367-6DDE-401F-983B-9D879316CBA7}">
      <dgm:prSet phldrT="[Text]"/>
      <dgm:spPr>
        <a:solidFill>
          <a:schemeClr val="accent2">
            <a:lumMod val="75000"/>
            <a:alpha val="50000"/>
          </a:schemeClr>
        </a:solidFill>
      </dgm:spPr>
      <dgm:t>
        <a:bodyPr/>
        <a:lstStyle/>
        <a:p>
          <a:r>
            <a:rPr lang="en-US" dirty="0" smtClean="0"/>
            <a:t>Human Resources: Employment Paperwork</a:t>
          </a:r>
          <a:endParaRPr lang="en-US" dirty="0"/>
        </a:p>
      </dgm:t>
    </dgm:pt>
    <dgm:pt modelId="{DB557318-9983-4130-99DB-D6591908277D}" type="parTrans" cxnId="{5A51D388-B6DB-433E-A3EF-19527E053D59}">
      <dgm:prSet/>
      <dgm:spPr/>
      <dgm:t>
        <a:bodyPr/>
        <a:lstStyle/>
        <a:p>
          <a:endParaRPr lang="en-US"/>
        </a:p>
      </dgm:t>
    </dgm:pt>
    <dgm:pt modelId="{E5AD14BA-74FE-40F6-8B67-4FF0B8C36954}" type="sibTrans" cxnId="{5A51D388-B6DB-433E-A3EF-19527E053D59}">
      <dgm:prSet/>
      <dgm:spPr/>
      <dgm:t>
        <a:bodyPr/>
        <a:lstStyle/>
        <a:p>
          <a:endParaRPr lang="en-US"/>
        </a:p>
      </dgm:t>
    </dgm:pt>
    <dgm:pt modelId="{737DDE7A-E4B4-4044-9812-613AFC5084D1}">
      <dgm:prSet phldrT="[Text]"/>
      <dgm:spPr>
        <a:solidFill>
          <a:schemeClr val="accent2">
            <a:lumMod val="75000"/>
            <a:alpha val="50000"/>
          </a:schemeClr>
        </a:solidFill>
      </dgm:spPr>
      <dgm:t>
        <a:bodyPr/>
        <a:lstStyle/>
        <a:p>
          <a:r>
            <a:rPr lang="en-US" dirty="0" smtClean="0"/>
            <a:t>Financial Aid: Eligibility &amp; Assignments</a:t>
          </a:r>
          <a:endParaRPr lang="en-US" dirty="0"/>
        </a:p>
      </dgm:t>
    </dgm:pt>
    <dgm:pt modelId="{C3B4A727-032E-486A-95C8-CEF5E4A6B0A1}" type="parTrans" cxnId="{C6AD3529-C3FA-48FF-8FF7-B7C8327980DB}">
      <dgm:prSet/>
      <dgm:spPr/>
      <dgm:t>
        <a:bodyPr/>
        <a:lstStyle/>
        <a:p>
          <a:endParaRPr lang="en-US"/>
        </a:p>
      </dgm:t>
    </dgm:pt>
    <dgm:pt modelId="{0DB7B5FA-A177-4F71-A280-C563A4394AFE}" type="sibTrans" cxnId="{C6AD3529-C3FA-48FF-8FF7-B7C8327980DB}">
      <dgm:prSet/>
      <dgm:spPr/>
      <dgm:t>
        <a:bodyPr/>
        <a:lstStyle/>
        <a:p>
          <a:endParaRPr lang="en-US"/>
        </a:p>
      </dgm:t>
    </dgm:pt>
    <dgm:pt modelId="{22694736-B3AB-4EE9-B335-30BF080888E5}">
      <dgm:prSet phldrT="[Text]"/>
      <dgm:spPr>
        <a:solidFill>
          <a:schemeClr val="accent2">
            <a:lumMod val="75000"/>
            <a:alpha val="50000"/>
          </a:schemeClr>
        </a:solidFill>
      </dgm:spPr>
      <dgm:t>
        <a:bodyPr/>
        <a:lstStyle/>
        <a:p>
          <a:r>
            <a:rPr lang="en-US" dirty="0" smtClean="0"/>
            <a:t>Payroll: Timesheets</a:t>
          </a:r>
          <a:endParaRPr lang="en-US" dirty="0"/>
        </a:p>
      </dgm:t>
    </dgm:pt>
    <dgm:pt modelId="{A86AD536-8737-4FC3-A662-4D878D3FE203}" type="parTrans" cxnId="{915D27E1-C5D6-4AF0-8712-63FCE87E57FF}">
      <dgm:prSet/>
      <dgm:spPr/>
      <dgm:t>
        <a:bodyPr/>
        <a:lstStyle/>
        <a:p>
          <a:endParaRPr lang="en-US"/>
        </a:p>
      </dgm:t>
    </dgm:pt>
    <dgm:pt modelId="{6B2D13A0-A128-4AD7-A1B0-6E0847C3EFA9}" type="sibTrans" cxnId="{915D27E1-C5D6-4AF0-8712-63FCE87E57FF}">
      <dgm:prSet/>
      <dgm:spPr/>
      <dgm:t>
        <a:bodyPr/>
        <a:lstStyle/>
        <a:p>
          <a:endParaRPr lang="en-US"/>
        </a:p>
      </dgm:t>
    </dgm:pt>
    <dgm:pt modelId="{5859F157-B534-46DD-8230-36B2CD6833F0}" type="pres">
      <dgm:prSet presAssocID="{567D81C3-75FD-4AAB-B5B1-32DB4A4E738B}" presName="composite" presStyleCnt="0">
        <dgm:presLayoutVars>
          <dgm:chMax val="1"/>
          <dgm:dir/>
          <dgm:resizeHandles val="exact"/>
        </dgm:presLayoutVars>
      </dgm:prSet>
      <dgm:spPr/>
      <dgm:t>
        <a:bodyPr/>
        <a:lstStyle/>
        <a:p>
          <a:endParaRPr lang="en-US"/>
        </a:p>
      </dgm:t>
    </dgm:pt>
    <dgm:pt modelId="{416C9906-94A1-4F95-A541-7E8D1945B9A4}" type="pres">
      <dgm:prSet presAssocID="{567D81C3-75FD-4AAB-B5B1-32DB4A4E738B}" presName="radial" presStyleCnt="0">
        <dgm:presLayoutVars>
          <dgm:animLvl val="ctr"/>
        </dgm:presLayoutVars>
      </dgm:prSet>
      <dgm:spPr/>
    </dgm:pt>
    <dgm:pt modelId="{2BAD211E-F0CE-4FB2-AF06-B0D2D67476EC}" type="pres">
      <dgm:prSet presAssocID="{7D9F2FFA-5B90-498F-B2E5-4E5C45BE547F}" presName="centerShape" presStyleLbl="vennNode1" presStyleIdx="0" presStyleCnt="5"/>
      <dgm:spPr/>
      <dgm:t>
        <a:bodyPr/>
        <a:lstStyle/>
        <a:p>
          <a:endParaRPr lang="en-US"/>
        </a:p>
      </dgm:t>
    </dgm:pt>
    <dgm:pt modelId="{EB07602B-D3CC-4D0D-9662-5BD037E2A363}" type="pres">
      <dgm:prSet presAssocID="{A6C9CF4E-57FC-497A-94B2-6BC830E9976B}" presName="node" presStyleLbl="vennNode1" presStyleIdx="1" presStyleCnt="5">
        <dgm:presLayoutVars>
          <dgm:bulletEnabled val="1"/>
        </dgm:presLayoutVars>
      </dgm:prSet>
      <dgm:spPr/>
      <dgm:t>
        <a:bodyPr/>
        <a:lstStyle/>
        <a:p>
          <a:endParaRPr lang="en-US"/>
        </a:p>
      </dgm:t>
    </dgm:pt>
    <dgm:pt modelId="{BE4C1F5C-ACE8-427C-9631-AA7F880EF30B}" type="pres">
      <dgm:prSet presAssocID="{86D8A367-6DDE-401F-983B-9D879316CBA7}" presName="node" presStyleLbl="vennNode1" presStyleIdx="2" presStyleCnt="5">
        <dgm:presLayoutVars>
          <dgm:bulletEnabled val="1"/>
        </dgm:presLayoutVars>
      </dgm:prSet>
      <dgm:spPr/>
      <dgm:t>
        <a:bodyPr/>
        <a:lstStyle/>
        <a:p>
          <a:endParaRPr lang="en-US"/>
        </a:p>
      </dgm:t>
    </dgm:pt>
    <dgm:pt modelId="{E9E8D553-437C-4C3A-B84F-5D99BF28A72B}" type="pres">
      <dgm:prSet presAssocID="{737DDE7A-E4B4-4044-9812-613AFC5084D1}" presName="node" presStyleLbl="vennNode1" presStyleIdx="3" presStyleCnt="5" custScaleX="115695">
        <dgm:presLayoutVars>
          <dgm:bulletEnabled val="1"/>
        </dgm:presLayoutVars>
      </dgm:prSet>
      <dgm:spPr/>
      <dgm:t>
        <a:bodyPr/>
        <a:lstStyle/>
        <a:p>
          <a:endParaRPr lang="en-US"/>
        </a:p>
      </dgm:t>
    </dgm:pt>
    <dgm:pt modelId="{16BB3794-A146-436C-BD38-10B9A82042D4}" type="pres">
      <dgm:prSet presAssocID="{22694736-B3AB-4EE9-B335-30BF080888E5}" presName="node" presStyleLbl="vennNode1" presStyleIdx="4" presStyleCnt="5">
        <dgm:presLayoutVars>
          <dgm:bulletEnabled val="1"/>
        </dgm:presLayoutVars>
      </dgm:prSet>
      <dgm:spPr/>
      <dgm:t>
        <a:bodyPr/>
        <a:lstStyle/>
        <a:p>
          <a:endParaRPr lang="en-US"/>
        </a:p>
      </dgm:t>
    </dgm:pt>
  </dgm:ptLst>
  <dgm:cxnLst>
    <dgm:cxn modelId="{915D27E1-C5D6-4AF0-8712-63FCE87E57FF}" srcId="{7D9F2FFA-5B90-498F-B2E5-4E5C45BE547F}" destId="{22694736-B3AB-4EE9-B335-30BF080888E5}" srcOrd="3" destOrd="0" parTransId="{A86AD536-8737-4FC3-A662-4D878D3FE203}" sibTransId="{6B2D13A0-A128-4AD7-A1B0-6E0847C3EFA9}"/>
    <dgm:cxn modelId="{2181E3CE-3FAD-4C0B-B670-7F4A65DC7451}" type="presOf" srcId="{737DDE7A-E4B4-4044-9812-613AFC5084D1}" destId="{E9E8D553-437C-4C3A-B84F-5D99BF28A72B}" srcOrd="0" destOrd="0" presId="urn:microsoft.com/office/officeart/2005/8/layout/radial3"/>
    <dgm:cxn modelId="{5A51D388-B6DB-433E-A3EF-19527E053D59}" srcId="{7D9F2FFA-5B90-498F-B2E5-4E5C45BE547F}" destId="{86D8A367-6DDE-401F-983B-9D879316CBA7}" srcOrd="1" destOrd="0" parTransId="{DB557318-9983-4130-99DB-D6591908277D}" sibTransId="{E5AD14BA-74FE-40F6-8B67-4FF0B8C36954}"/>
    <dgm:cxn modelId="{CD831404-4A6D-4E30-ACA4-472AA2B375BF}" type="presOf" srcId="{7D9F2FFA-5B90-498F-B2E5-4E5C45BE547F}" destId="{2BAD211E-F0CE-4FB2-AF06-B0D2D67476EC}" srcOrd="0" destOrd="0" presId="urn:microsoft.com/office/officeart/2005/8/layout/radial3"/>
    <dgm:cxn modelId="{C401B0D1-5DC0-48C9-81DD-056800E48AF7}" type="presOf" srcId="{567D81C3-75FD-4AAB-B5B1-32DB4A4E738B}" destId="{5859F157-B534-46DD-8230-36B2CD6833F0}" srcOrd="0" destOrd="0" presId="urn:microsoft.com/office/officeart/2005/8/layout/radial3"/>
    <dgm:cxn modelId="{D9500598-CED9-42B4-8325-60580D95FEE2}" srcId="{7D9F2FFA-5B90-498F-B2E5-4E5C45BE547F}" destId="{A6C9CF4E-57FC-497A-94B2-6BC830E9976B}" srcOrd="0" destOrd="0" parTransId="{DBFBF89F-3A02-4E1A-AB2C-801EDCDEE330}" sibTransId="{975176EE-E53B-4196-BBDB-95CD1998452F}"/>
    <dgm:cxn modelId="{0A933B8E-B53B-4A38-ADE4-20467E5E480B}" type="presOf" srcId="{A6C9CF4E-57FC-497A-94B2-6BC830E9976B}" destId="{EB07602B-D3CC-4D0D-9662-5BD037E2A363}" srcOrd="0" destOrd="0" presId="urn:microsoft.com/office/officeart/2005/8/layout/radial3"/>
    <dgm:cxn modelId="{FA802251-FEF0-4694-959A-530C98D32DEB}" type="presOf" srcId="{22694736-B3AB-4EE9-B335-30BF080888E5}" destId="{16BB3794-A146-436C-BD38-10B9A82042D4}" srcOrd="0" destOrd="0" presId="urn:microsoft.com/office/officeart/2005/8/layout/radial3"/>
    <dgm:cxn modelId="{9D5BA88D-E884-4C47-A772-6A28D3D91B73}" type="presOf" srcId="{86D8A367-6DDE-401F-983B-9D879316CBA7}" destId="{BE4C1F5C-ACE8-427C-9631-AA7F880EF30B}" srcOrd="0" destOrd="0" presId="urn:microsoft.com/office/officeart/2005/8/layout/radial3"/>
    <dgm:cxn modelId="{C6AD3529-C3FA-48FF-8FF7-B7C8327980DB}" srcId="{7D9F2FFA-5B90-498F-B2E5-4E5C45BE547F}" destId="{737DDE7A-E4B4-4044-9812-613AFC5084D1}" srcOrd="2" destOrd="0" parTransId="{C3B4A727-032E-486A-95C8-CEF5E4A6B0A1}" sibTransId="{0DB7B5FA-A177-4F71-A280-C563A4394AFE}"/>
    <dgm:cxn modelId="{10D18195-D014-4575-ABA3-4CA583CC99A0}" srcId="{567D81C3-75FD-4AAB-B5B1-32DB4A4E738B}" destId="{7D9F2FFA-5B90-498F-B2E5-4E5C45BE547F}" srcOrd="0" destOrd="0" parTransId="{5773C573-FD42-4962-80A8-B808E2B8A8C4}" sibTransId="{E588E384-3AC0-4591-850D-273488D81BB7}"/>
    <dgm:cxn modelId="{EA2DC2CC-1A95-4F45-AE84-9CFFD5ED5825}" type="presParOf" srcId="{5859F157-B534-46DD-8230-36B2CD6833F0}" destId="{416C9906-94A1-4F95-A541-7E8D1945B9A4}" srcOrd="0" destOrd="0" presId="urn:microsoft.com/office/officeart/2005/8/layout/radial3"/>
    <dgm:cxn modelId="{BC4CF98B-61E0-4E29-80D7-AC6136BF5740}" type="presParOf" srcId="{416C9906-94A1-4F95-A541-7E8D1945B9A4}" destId="{2BAD211E-F0CE-4FB2-AF06-B0D2D67476EC}" srcOrd="0" destOrd="0" presId="urn:microsoft.com/office/officeart/2005/8/layout/radial3"/>
    <dgm:cxn modelId="{6F25A01A-D307-4A00-AB13-ECBD8A6CD1CF}" type="presParOf" srcId="{416C9906-94A1-4F95-A541-7E8D1945B9A4}" destId="{EB07602B-D3CC-4D0D-9662-5BD037E2A363}" srcOrd="1" destOrd="0" presId="urn:microsoft.com/office/officeart/2005/8/layout/radial3"/>
    <dgm:cxn modelId="{645814BE-EA00-4937-A1E4-A097B36E3533}" type="presParOf" srcId="{416C9906-94A1-4F95-A541-7E8D1945B9A4}" destId="{BE4C1F5C-ACE8-427C-9631-AA7F880EF30B}" srcOrd="2" destOrd="0" presId="urn:microsoft.com/office/officeart/2005/8/layout/radial3"/>
    <dgm:cxn modelId="{C8EDA740-C7CE-47E6-BA73-BC62DE052916}" type="presParOf" srcId="{416C9906-94A1-4F95-A541-7E8D1945B9A4}" destId="{E9E8D553-437C-4C3A-B84F-5D99BF28A72B}" srcOrd="3" destOrd="0" presId="urn:microsoft.com/office/officeart/2005/8/layout/radial3"/>
    <dgm:cxn modelId="{4EAE44D2-C548-47F8-98A8-FB500CDA6C82}" type="presParOf" srcId="{416C9906-94A1-4F95-A541-7E8D1945B9A4}" destId="{16BB3794-A146-436C-BD38-10B9A82042D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C1C69-F60E-4556-91A3-92356C0AE2C6}" type="datetimeFigureOut">
              <a:rPr lang="en-US" smtClean="0"/>
              <a:t>9/19/2018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2F8A47-77D0-4B12-9802-CF56611A591B}" type="slidenum">
              <a:rPr lang="en-US" smtClean="0"/>
              <a:t>‹#›</a:t>
            </a:fld>
            <a:endParaRPr lang="en-US"/>
          </a:p>
        </p:txBody>
      </p:sp>
    </p:spTree>
    <p:extLst>
      <p:ext uri="{BB962C8B-B14F-4D97-AF65-F5344CB8AC3E}">
        <p14:creationId xmlns:p14="http://schemas.microsoft.com/office/powerpoint/2010/main" val="38867198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B35315-68E3-4035-8768-58F07A178AB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423453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341142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319378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546E324-D081-4F82-BE07-2A60CE41C69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1043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5585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35315-68E3-4035-8768-58F07A178AB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3543822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35315-68E3-4035-8768-58F07A178AB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115043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35315-68E3-4035-8768-58F07A178AB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236790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CB35315-68E3-4035-8768-58F07A178AB6}" type="datetimeFigureOut">
              <a:rPr lang="en-US" smtClean="0"/>
              <a:t>9/19/2018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546E324-D081-4F82-BE07-2A60CE41C699}" type="slidenum">
              <a:rPr lang="en-US" smtClean="0"/>
              <a:t>‹#›</a:t>
            </a:fld>
            <a:endParaRPr lang="en-US"/>
          </a:p>
        </p:txBody>
      </p:sp>
    </p:spTree>
    <p:extLst>
      <p:ext uri="{BB962C8B-B14F-4D97-AF65-F5344CB8AC3E}">
        <p14:creationId xmlns:p14="http://schemas.microsoft.com/office/powerpoint/2010/main" val="107385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35315-68E3-4035-8768-58F07A178AB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105125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5315-68E3-4035-8768-58F07A178AB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426184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94425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B35315-68E3-4035-8768-58F07A178AB6}"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159308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B35315-68E3-4035-8768-58F07A178AB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226507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CB35315-68E3-4035-8768-58F07A178AB6}"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64592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275656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5315-68E3-4035-8768-58F07A178AB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6E324-D081-4F82-BE07-2A60CE41C699}" type="slidenum">
              <a:rPr lang="en-US" smtClean="0"/>
              <a:t>‹#›</a:t>
            </a:fld>
            <a:endParaRPr lang="en-US"/>
          </a:p>
        </p:txBody>
      </p:sp>
    </p:spTree>
    <p:extLst>
      <p:ext uri="{BB962C8B-B14F-4D97-AF65-F5344CB8AC3E}">
        <p14:creationId xmlns:p14="http://schemas.microsoft.com/office/powerpoint/2010/main" val="10370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B35315-68E3-4035-8768-58F07A178AB6}" type="datetimeFigureOut">
              <a:rPr lang="en-US" smtClean="0"/>
              <a:t>9/19/2018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546E324-D081-4F82-BE07-2A60CE41C699}" type="slidenum">
              <a:rPr lang="en-US" smtClean="0"/>
              <a:t>‹#›</a:t>
            </a:fld>
            <a:endParaRPr lang="en-US"/>
          </a:p>
        </p:txBody>
      </p:sp>
    </p:spTree>
    <p:extLst>
      <p:ext uri="{BB962C8B-B14F-4D97-AF65-F5344CB8AC3E}">
        <p14:creationId xmlns:p14="http://schemas.microsoft.com/office/powerpoint/2010/main" val="257852332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tu.edu/hr/docs/Student%20Employment%20Request%202%202018.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College Work Study</a:t>
            </a:r>
            <a:endParaRPr lang="en-US" dirty="0"/>
          </a:p>
        </p:txBody>
      </p:sp>
      <p:sp>
        <p:nvSpPr>
          <p:cNvPr id="3" name="Subtitle 2"/>
          <p:cNvSpPr>
            <a:spLocks noGrp="1"/>
          </p:cNvSpPr>
          <p:nvPr>
            <p:ph type="subTitle" idx="1"/>
          </p:nvPr>
        </p:nvSpPr>
        <p:spPr/>
        <p:txBody>
          <a:bodyPr>
            <a:normAutofit/>
          </a:bodyPr>
          <a:lstStyle/>
          <a:p>
            <a:pPr algn="ctr"/>
            <a:r>
              <a:rPr lang="en-US" sz="2500" dirty="0" smtClean="0"/>
              <a:t>Presented by :</a:t>
            </a:r>
          </a:p>
          <a:p>
            <a:pPr algn="ctr"/>
            <a:r>
              <a:rPr lang="en-US" sz="2500" dirty="0" smtClean="0"/>
              <a:t>Budget, Human Resources, and Financial Aid</a:t>
            </a:r>
            <a:endParaRPr lang="en-US" sz="2500" dirty="0"/>
          </a:p>
        </p:txBody>
      </p:sp>
    </p:spTree>
    <p:extLst>
      <p:ext uri="{BB962C8B-B14F-4D97-AF65-F5344CB8AC3E}">
        <p14:creationId xmlns:p14="http://schemas.microsoft.com/office/powerpoint/2010/main" val="5256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Procedures</a:t>
            </a:r>
            <a:endParaRPr lang="en-US" dirty="0"/>
          </a:p>
        </p:txBody>
      </p:sp>
      <p:sp>
        <p:nvSpPr>
          <p:cNvPr id="4" name="Content Placeholder 3"/>
          <p:cNvSpPr>
            <a:spLocks noGrp="1"/>
          </p:cNvSpPr>
          <p:nvPr>
            <p:ph idx="1"/>
          </p:nvPr>
        </p:nvSpPr>
        <p:spPr/>
        <p:txBody>
          <a:bodyPr>
            <a:normAutofit lnSpcReduction="10000"/>
          </a:bodyPr>
          <a:lstStyle/>
          <a:p>
            <a:r>
              <a:rPr lang="en-US" dirty="0" smtClean="0"/>
              <a:t>Background Checks</a:t>
            </a:r>
          </a:p>
          <a:p>
            <a:pPr lvl="1"/>
            <a:r>
              <a:rPr lang="en-US" dirty="0" smtClean="0"/>
              <a:t>“Effective July 1, 2017, any student worker needing security access will be required to go through the background check process before they can gain access to Banner or other computer systems here at Tech.” (from Student Employment Handbook)</a:t>
            </a:r>
          </a:p>
          <a:p>
            <a:pPr lvl="1"/>
            <a:r>
              <a:rPr lang="en-US" dirty="0" smtClean="0"/>
              <a:t>Takes a week to complete</a:t>
            </a:r>
          </a:p>
          <a:p>
            <a:pPr lvl="1"/>
            <a:r>
              <a:rPr lang="en-US" dirty="0" smtClean="0"/>
              <a:t>Good for one year</a:t>
            </a:r>
          </a:p>
          <a:p>
            <a:r>
              <a:rPr lang="en-US" dirty="0" smtClean="0"/>
              <a:t>Request Forms</a:t>
            </a:r>
          </a:p>
          <a:p>
            <a:r>
              <a:rPr lang="en-US" dirty="0" smtClean="0"/>
              <a:t>Personnel Packets</a:t>
            </a:r>
          </a:p>
          <a:p>
            <a:r>
              <a:rPr lang="en-US" dirty="0" smtClean="0"/>
              <a:t>Terminations</a:t>
            </a:r>
            <a:endParaRPr lang="en-US" dirty="0"/>
          </a:p>
        </p:txBody>
      </p:sp>
    </p:spTree>
    <p:extLst>
      <p:ext uri="{BB962C8B-B14F-4D97-AF65-F5344CB8AC3E}">
        <p14:creationId xmlns:p14="http://schemas.microsoft.com/office/powerpoint/2010/main" val="152997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Student Workers</a:t>
            </a:r>
            <a:endParaRPr lang="en-US" dirty="0"/>
          </a:p>
        </p:txBody>
      </p:sp>
      <p:sp>
        <p:nvSpPr>
          <p:cNvPr id="3" name="Content Placeholder 2"/>
          <p:cNvSpPr>
            <a:spLocks noGrp="1"/>
          </p:cNvSpPr>
          <p:nvPr>
            <p:ph idx="1"/>
          </p:nvPr>
        </p:nvSpPr>
        <p:spPr>
          <a:xfrm>
            <a:off x="337751" y="2048548"/>
            <a:ext cx="11434119" cy="3989786"/>
          </a:xfrm>
        </p:spPr>
        <p:txBody>
          <a:bodyPr>
            <a:noAutofit/>
          </a:bodyPr>
          <a:lstStyle/>
          <a:p>
            <a:pPr>
              <a:spcBef>
                <a:spcPts val="600"/>
              </a:spcBef>
              <a:buClr>
                <a:schemeClr val="tx1"/>
              </a:buClr>
              <a:buSzPct val="150000"/>
            </a:pPr>
            <a:r>
              <a:rPr lang="en-US" sz="1800" dirty="0"/>
              <a:t>Department offers student a job and prepares “Request/Assignment for Student Employment” </a:t>
            </a:r>
          </a:p>
          <a:p>
            <a:pPr>
              <a:spcBef>
                <a:spcPts val="600"/>
              </a:spcBef>
              <a:buClr>
                <a:schemeClr val="tx1"/>
              </a:buClr>
              <a:buSzPct val="150000"/>
            </a:pPr>
            <a:r>
              <a:rPr lang="en-US" sz="1800" dirty="0"/>
              <a:t>Requests are completed as such</a:t>
            </a:r>
            <a:r>
              <a:rPr lang="en-US" sz="1800" dirty="0" smtClean="0"/>
              <a:t>:</a:t>
            </a:r>
          </a:p>
          <a:p>
            <a:pPr lvl="1">
              <a:spcBef>
                <a:spcPts val="600"/>
              </a:spcBef>
              <a:buClr>
                <a:schemeClr val="tx1"/>
              </a:buClr>
              <a:buSzPct val="150000"/>
            </a:pPr>
            <a:r>
              <a:rPr lang="en-US" sz="1400" dirty="0" smtClean="0"/>
              <a:t>January – May</a:t>
            </a:r>
          </a:p>
          <a:p>
            <a:pPr lvl="1">
              <a:spcBef>
                <a:spcPts val="600"/>
              </a:spcBef>
              <a:buClr>
                <a:schemeClr val="tx1"/>
              </a:buClr>
              <a:buSzPct val="150000"/>
            </a:pPr>
            <a:r>
              <a:rPr lang="en-US" sz="1400" dirty="0" smtClean="0"/>
              <a:t>June only</a:t>
            </a:r>
          </a:p>
          <a:p>
            <a:pPr lvl="1">
              <a:spcBef>
                <a:spcPts val="600"/>
              </a:spcBef>
              <a:buClr>
                <a:schemeClr val="tx1"/>
              </a:buClr>
              <a:buSzPct val="150000"/>
            </a:pPr>
            <a:r>
              <a:rPr lang="en-US" sz="1400" dirty="0" smtClean="0"/>
              <a:t>July only</a:t>
            </a:r>
          </a:p>
          <a:p>
            <a:pPr lvl="1">
              <a:spcBef>
                <a:spcPts val="600"/>
              </a:spcBef>
              <a:buClr>
                <a:schemeClr val="tx1"/>
              </a:buClr>
              <a:buSzPct val="150000"/>
            </a:pPr>
            <a:r>
              <a:rPr lang="en-US" sz="1400" dirty="0" smtClean="0"/>
              <a:t>August - December</a:t>
            </a:r>
            <a:endParaRPr lang="en-US" sz="1400" dirty="0"/>
          </a:p>
          <a:p>
            <a:pPr>
              <a:spcBef>
                <a:spcPts val="600"/>
              </a:spcBef>
              <a:buClr>
                <a:schemeClr val="tx1"/>
              </a:buClr>
              <a:buSzPct val="150000"/>
            </a:pPr>
            <a:r>
              <a:rPr lang="en-US" sz="1800" dirty="0" smtClean="0"/>
              <a:t>Human Resources-Resources and Forms-under General Forms: Request/Assignment for Student Employment</a:t>
            </a:r>
          </a:p>
          <a:p>
            <a:pPr lvl="1">
              <a:spcBef>
                <a:spcPts val="600"/>
              </a:spcBef>
              <a:buClr>
                <a:schemeClr val="tx1"/>
              </a:buClr>
              <a:buSzPct val="150000"/>
            </a:pPr>
            <a:r>
              <a:rPr lang="en-US" sz="1800" dirty="0">
                <a:hlinkClick r:id="rId2"/>
              </a:rPr>
              <a:t>https://</a:t>
            </a:r>
            <a:r>
              <a:rPr lang="en-US" sz="1800" dirty="0" smtClean="0">
                <a:hlinkClick r:id="rId2"/>
              </a:rPr>
              <a:t>www.atu.edu/hr/docs/Student%20Employment%20Request%202%202018.pdf</a:t>
            </a:r>
            <a:endParaRPr lang="en-US" sz="1800" dirty="0" smtClean="0"/>
          </a:p>
          <a:p>
            <a:pPr lvl="1">
              <a:spcBef>
                <a:spcPts val="600"/>
              </a:spcBef>
              <a:buClr>
                <a:schemeClr val="tx1"/>
              </a:buClr>
              <a:buSzPct val="150000"/>
            </a:pPr>
            <a:r>
              <a:rPr lang="en-US" sz="1800" dirty="0" smtClean="0"/>
              <a:t>“Department sends new student worker to HR with request form (</a:t>
            </a:r>
            <a:r>
              <a:rPr lang="en-US" sz="1800" u="sng" dirty="0" smtClean="0"/>
              <a:t>on or before their first day of work</a:t>
            </a:r>
            <a:r>
              <a:rPr lang="en-US" sz="1800" dirty="0" smtClean="0"/>
              <a:t>), appropriate ID for I-9 form and voided check for direct deposit.” (from Student Employment Handbook)</a:t>
            </a:r>
            <a:endParaRPr lang="en-US" sz="1800" dirty="0"/>
          </a:p>
        </p:txBody>
      </p:sp>
    </p:spTree>
    <p:extLst>
      <p:ext uri="{BB962C8B-B14F-4D97-AF65-F5344CB8AC3E}">
        <p14:creationId xmlns:p14="http://schemas.microsoft.com/office/powerpoint/2010/main" val="214969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Cont.</a:t>
            </a:r>
            <a:endParaRPr lang="en-US" dirty="0"/>
          </a:p>
        </p:txBody>
      </p:sp>
      <p:sp>
        <p:nvSpPr>
          <p:cNvPr id="3" name="Content Placeholder 2"/>
          <p:cNvSpPr>
            <a:spLocks noGrp="1"/>
          </p:cNvSpPr>
          <p:nvPr>
            <p:ph idx="1"/>
          </p:nvPr>
        </p:nvSpPr>
        <p:spPr/>
        <p:txBody>
          <a:bodyPr>
            <a:normAutofit fontScale="92500" lnSpcReduction="10000"/>
          </a:bodyPr>
          <a:lstStyle/>
          <a:p>
            <a:pPr>
              <a:spcBef>
                <a:spcPts val="600"/>
              </a:spcBef>
              <a:buClr>
                <a:schemeClr val="tx1"/>
              </a:buClr>
              <a:buSzPct val="150000"/>
            </a:pPr>
            <a:r>
              <a:rPr lang="en-US" dirty="0" smtClean="0"/>
              <a:t>Human Resources </a:t>
            </a:r>
            <a:r>
              <a:rPr lang="en-US" dirty="0"/>
              <a:t>will provide student with an employment packet which contains a Personnel Data Event Form, State &amp; Federal Tax Forms, Drug Free Workplace acknowledgement, Selective Service, I-9 and Disclosure Forms.</a:t>
            </a:r>
          </a:p>
          <a:p>
            <a:pPr>
              <a:spcBef>
                <a:spcPts val="600"/>
              </a:spcBef>
              <a:buClr>
                <a:schemeClr val="tx1"/>
              </a:buClr>
              <a:buSzPct val="150000"/>
            </a:pPr>
            <a:r>
              <a:rPr lang="en-US" dirty="0"/>
              <a:t>HR reviews packet and identification for completion. If missing information, the department will be notified and student may not be eligible to begin work</a:t>
            </a:r>
            <a:r>
              <a:rPr lang="en-US" dirty="0" smtClean="0"/>
              <a:t>.</a:t>
            </a:r>
          </a:p>
          <a:p>
            <a:pPr>
              <a:spcBef>
                <a:spcPts val="600"/>
              </a:spcBef>
              <a:buClr>
                <a:schemeClr val="tx1"/>
              </a:buClr>
              <a:buSzPct val="150000"/>
            </a:pPr>
            <a:r>
              <a:rPr lang="en-US" dirty="0" smtClean="0"/>
              <a:t>“Once all paperwork has been completed, the Human Resources Office will forward the request form to the Financial Aid Office, which will then be forwarded to Payroll. Requests received after the 22</a:t>
            </a:r>
            <a:r>
              <a:rPr lang="en-US" baseline="30000" dirty="0" smtClean="0"/>
              <a:t>nd</a:t>
            </a:r>
            <a:r>
              <a:rPr lang="en-US" dirty="0" smtClean="0"/>
              <a:t> of each month may not be processed until the following month.” (Student Employment Handbook)</a:t>
            </a:r>
          </a:p>
          <a:p>
            <a:endParaRPr lang="en-US" dirty="0"/>
          </a:p>
        </p:txBody>
      </p:sp>
    </p:spTree>
    <p:extLst>
      <p:ext uri="{BB962C8B-B14F-4D97-AF65-F5344CB8AC3E}">
        <p14:creationId xmlns:p14="http://schemas.microsoft.com/office/powerpoint/2010/main" val="202135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616415" y="-29996"/>
            <a:ext cx="7051675" cy="6723063"/>
          </a:xfrm>
        </p:spPr>
      </p:pic>
      <p:pic>
        <p:nvPicPr>
          <p:cNvPr id="5" name="Picture 4"/>
          <p:cNvPicPr>
            <a:picLocks noChangeAspect="1"/>
          </p:cNvPicPr>
          <p:nvPr/>
        </p:nvPicPr>
        <p:blipFill>
          <a:blip r:embed="rId3"/>
          <a:stretch>
            <a:fillRect/>
          </a:stretch>
        </p:blipFill>
        <p:spPr>
          <a:xfrm>
            <a:off x="8022143" y="3124253"/>
            <a:ext cx="1633870" cy="207282"/>
          </a:xfrm>
          <a:prstGeom prst="rect">
            <a:avLst/>
          </a:prstGeom>
        </p:spPr>
      </p:pic>
      <p:pic>
        <p:nvPicPr>
          <p:cNvPr id="6" name="Picture 5"/>
          <p:cNvPicPr>
            <a:picLocks noChangeAspect="1"/>
          </p:cNvPicPr>
          <p:nvPr/>
        </p:nvPicPr>
        <p:blipFill>
          <a:blip r:embed="rId3"/>
          <a:stretch>
            <a:fillRect/>
          </a:stretch>
        </p:blipFill>
        <p:spPr>
          <a:xfrm>
            <a:off x="8022143" y="4120222"/>
            <a:ext cx="1633870" cy="207282"/>
          </a:xfrm>
          <a:prstGeom prst="rect">
            <a:avLst/>
          </a:prstGeom>
        </p:spPr>
      </p:pic>
      <p:pic>
        <p:nvPicPr>
          <p:cNvPr id="7" name="Picture 6"/>
          <p:cNvPicPr>
            <a:picLocks noChangeAspect="1"/>
          </p:cNvPicPr>
          <p:nvPr/>
        </p:nvPicPr>
        <p:blipFill>
          <a:blip r:embed="rId3"/>
          <a:stretch>
            <a:fillRect/>
          </a:stretch>
        </p:blipFill>
        <p:spPr>
          <a:xfrm>
            <a:off x="8167710" y="6131840"/>
            <a:ext cx="1633870" cy="207282"/>
          </a:xfrm>
          <a:prstGeom prst="rect">
            <a:avLst/>
          </a:prstGeom>
        </p:spPr>
      </p:pic>
      <p:sp>
        <p:nvSpPr>
          <p:cNvPr id="9" name="Right Arrow 8"/>
          <p:cNvSpPr/>
          <p:nvPr/>
        </p:nvSpPr>
        <p:spPr>
          <a:xfrm>
            <a:off x="710870" y="6062416"/>
            <a:ext cx="1422400" cy="28916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90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I-9 Form</a:t>
            </a:r>
            <a:endParaRPr lang="en-US" dirty="0"/>
          </a:p>
        </p:txBody>
      </p:sp>
      <p:sp>
        <p:nvSpPr>
          <p:cNvPr id="3" name="Content Placeholder 2"/>
          <p:cNvSpPr>
            <a:spLocks noGrp="1"/>
          </p:cNvSpPr>
          <p:nvPr>
            <p:ph idx="1"/>
          </p:nvPr>
        </p:nvSpPr>
        <p:spPr/>
        <p:txBody>
          <a:bodyPr/>
          <a:lstStyle/>
          <a:p>
            <a:r>
              <a:rPr lang="en-US" dirty="0" smtClean="0"/>
              <a:t>It’s the LAW!</a:t>
            </a:r>
          </a:p>
          <a:p>
            <a:r>
              <a:rPr lang="en-US" dirty="0" smtClean="0"/>
              <a:t>U.S. employers are required by law to verify the employment authorization of all workers they hire.</a:t>
            </a:r>
          </a:p>
          <a:p>
            <a:r>
              <a:rPr lang="en-US" dirty="0" smtClean="0"/>
              <a:t>The I-9 form must be completed by the first day of work.</a:t>
            </a:r>
          </a:p>
          <a:p>
            <a:r>
              <a:rPr lang="en-US" dirty="0" smtClean="0"/>
              <a:t>Employers who hire or continue to employ individuals knowing that they are not authorized to be employed in the U.S. or who fail to comply with employment authorization verification requirements, may face civil, and in some cases, criminal penalties including fines: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92474956"/>
              </p:ext>
            </p:extLst>
          </p:nvPr>
        </p:nvGraphicFramePr>
        <p:xfrm>
          <a:off x="1043502" y="5827121"/>
          <a:ext cx="8609162" cy="410464"/>
        </p:xfrm>
        <a:graphic>
          <a:graphicData uri="http://schemas.openxmlformats.org/drawingml/2006/table">
            <a:tbl>
              <a:tblPr firstRow="1" firstCol="1" bandRow="1">
                <a:tableStyleId>{F5AB1C69-6EDB-4FF4-983F-18BD219EF322}</a:tableStyleId>
              </a:tblPr>
              <a:tblGrid>
                <a:gridCol w="3450566"/>
                <a:gridCol w="2536166"/>
                <a:gridCol w="2622430"/>
              </a:tblGrid>
              <a:tr h="389925">
                <a:tc>
                  <a:txBody>
                    <a:bodyPr/>
                    <a:lstStyle/>
                    <a:p>
                      <a:pPr marL="0" marR="0">
                        <a:lnSpc>
                          <a:spcPct val="107000"/>
                        </a:lnSpc>
                        <a:spcBef>
                          <a:spcPts val="0"/>
                        </a:spcBef>
                        <a:spcAft>
                          <a:spcPts val="0"/>
                        </a:spcAft>
                      </a:pPr>
                      <a:r>
                        <a:rPr lang="en-US" sz="1200" dirty="0" smtClean="0">
                          <a:effectLst/>
                        </a:rPr>
                        <a:t> Failing </a:t>
                      </a:r>
                      <a:r>
                        <a:rPr lang="en-US" sz="1200" dirty="0">
                          <a:effectLst/>
                        </a:rPr>
                        <a:t>to comply with Form I-9 </a:t>
                      </a:r>
                      <a:r>
                        <a:rPr lang="en-US" sz="1200" dirty="0" smtClean="0">
                          <a:effectLst/>
                        </a:rPr>
                        <a:t>employment</a:t>
                      </a:r>
                    </a:p>
                    <a:p>
                      <a:pPr marL="0" marR="0">
                        <a:lnSpc>
                          <a:spcPct val="107000"/>
                        </a:lnSpc>
                        <a:spcBef>
                          <a:spcPts val="0"/>
                        </a:spcBef>
                        <a:spcAft>
                          <a:spcPts val="0"/>
                        </a:spcAft>
                      </a:pPr>
                      <a:r>
                        <a:rPr lang="en-US" sz="1200" dirty="0" smtClean="0">
                          <a:effectLst/>
                        </a:rPr>
                        <a:t> verification </a:t>
                      </a:r>
                      <a:r>
                        <a:rPr lang="en-US" sz="1200" dirty="0">
                          <a:effectLst/>
                        </a:rPr>
                        <a:t>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smtClean="0">
                          <a:effectLst/>
                        </a:rPr>
                        <a:t> $</a:t>
                      </a:r>
                      <a:r>
                        <a:rPr lang="en-US" sz="1200" dirty="0">
                          <a:effectLst/>
                        </a:rPr>
                        <a:t>216 for each </a:t>
                      </a:r>
                      <a:r>
                        <a:rPr lang="en-US" sz="1200" dirty="0" smtClean="0">
                          <a:effectLst/>
                        </a:rPr>
                        <a:t>form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smtClean="0">
                          <a:effectLst/>
                        </a:rPr>
                        <a:t> $</a:t>
                      </a:r>
                      <a:r>
                        <a:rPr lang="en-US" sz="1200" dirty="0">
                          <a:effectLst/>
                        </a:rPr>
                        <a:t>2,156 for each </a:t>
                      </a:r>
                      <a:r>
                        <a:rPr lang="en-US" sz="1200" dirty="0" smtClean="0">
                          <a:effectLst/>
                        </a:rPr>
                        <a:t>form (maximum)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238313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Documents</a:t>
            </a:r>
            <a:endParaRPr lang="en-US" dirty="0"/>
          </a:p>
        </p:txBody>
      </p:sp>
      <p:sp>
        <p:nvSpPr>
          <p:cNvPr id="3" name="Content Placeholder 2"/>
          <p:cNvSpPr>
            <a:spLocks noGrp="1"/>
          </p:cNvSpPr>
          <p:nvPr>
            <p:ph idx="1"/>
          </p:nvPr>
        </p:nvSpPr>
        <p:spPr>
          <a:xfrm>
            <a:off x="680321" y="2336873"/>
            <a:ext cx="4740175" cy="3599316"/>
          </a:xfrm>
        </p:spPr>
        <p:txBody>
          <a:bodyPr/>
          <a:lstStyle/>
          <a:p>
            <a:r>
              <a:rPr lang="en-US" dirty="0" smtClean="0"/>
              <a:t>Must be original forms of identification</a:t>
            </a:r>
          </a:p>
          <a:p>
            <a:r>
              <a:rPr lang="en-US" dirty="0" smtClean="0"/>
              <a:t>Cannot specify what to bring</a:t>
            </a:r>
          </a:p>
          <a:p>
            <a:r>
              <a:rPr lang="en-US" dirty="0" smtClean="0"/>
              <a:t>Employee has three business days from hire date to provide identification</a:t>
            </a:r>
          </a:p>
          <a:p>
            <a:pPr marL="0" indent="0">
              <a:buNone/>
            </a:pPr>
            <a:endParaRPr lang="en-US" dirty="0"/>
          </a:p>
        </p:txBody>
      </p:sp>
      <p:pic>
        <p:nvPicPr>
          <p:cNvPr id="4" name="Picture 3" descr="i9elect(9).pdf (SECURED) - Adobe Acrobat Pro"/>
          <p:cNvPicPr>
            <a:picLocks noChangeAspect="1"/>
          </p:cNvPicPr>
          <p:nvPr/>
        </p:nvPicPr>
        <p:blipFill rotWithShape="1">
          <a:blip r:embed="rId2">
            <a:extLst>
              <a:ext uri="{28A0092B-C50C-407E-A947-70E740481C1C}">
                <a14:useLocalDpi xmlns:a14="http://schemas.microsoft.com/office/drawing/2010/main" val="0"/>
              </a:ext>
            </a:extLst>
          </a:blip>
          <a:srcRect l="23773" t="17636" r="21817" b="14031"/>
          <a:stretch/>
        </p:blipFill>
        <p:spPr>
          <a:xfrm>
            <a:off x="5824923" y="205431"/>
            <a:ext cx="6152893" cy="6500169"/>
          </a:xfrm>
          <a:prstGeom prst="rect">
            <a:avLst/>
          </a:prstGeom>
        </p:spPr>
      </p:pic>
    </p:spTree>
    <p:extLst>
      <p:ext uri="{BB962C8B-B14F-4D97-AF65-F5344CB8AC3E}">
        <p14:creationId xmlns:p14="http://schemas.microsoft.com/office/powerpoint/2010/main" val="1135794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for Student Employees</a:t>
            </a:r>
            <a:endParaRPr lang="en-US" dirty="0"/>
          </a:p>
        </p:txBody>
      </p:sp>
      <p:sp>
        <p:nvSpPr>
          <p:cNvPr id="3" name="Content Placeholder 2"/>
          <p:cNvSpPr>
            <a:spLocks noGrp="1"/>
          </p:cNvSpPr>
          <p:nvPr>
            <p:ph idx="1"/>
          </p:nvPr>
        </p:nvSpPr>
        <p:spPr/>
        <p:txBody>
          <a:bodyPr/>
          <a:lstStyle/>
          <a:p>
            <a:r>
              <a:rPr lang="en-US" dirty="0" smtClean="0"/>
              <a:t>Terminations are very important. We must ensure that all computer access is terminated for that employee. We also use this information in the case of employment verifications. </a:t>
            </a:r>
          </a:p>
          <a:p>
            <a:pPr lvl="1"/>
            <a:r>
              <a:rPr lang="en-US" dirty="0" smtClean="0"/>
              <a:t>Student workers who have graduated, resigned, been terminated, or will not return for the next semester:</a:t>
            </a:r>
          </a:p>
          <a:p>
            <a:pPr lvl="2"/>
            <a:r>
              <a:rPr lang="en-US" dirty="0" smtClean="0"/>
              <a:t>Complete Part 2 at the bottom of the request forms and return form to HR</a:t>
            </a:r>
            <a:endParaRPr lang="en-US" dirty="0"/>
          </a:p>
        </p:txBody>
      </p:sp>
      <p:pic>
        <p:nvPicPr>
          <p:cNvPr id="4" name="Picture 3"/>
          <p:cNvPicPr>
            <a:picLocks noChangeAspect="1"/>
          </p:cNvPicPr>
          <p:nvPr/>
        </p:nvPicPr>
        <p:blipFill rotWithShape="1">
          <a:blip r:embed="rId2"/>
          <a:srcRect l="13123" t="74777" r="15183"/>
          <a:stretch/>
        </p:blipFill>
        <p:spPr>
          <a:xfrm>
            <a:off x="2111000" y="4422451"/>
            <a:ext cx="6601936" cy="1858107"/>
          </a:xfrm>
          <a:prstGeom prst="rect">
            <a:avLst/>
          </a:prstGeom>
        </p:spPr>
      </p:pic>
    </p:spTree>
    <p:extLst>
      <p:ext uri="{BB962C8B-B14F-4D97-AF65-F5344CB8AC3E}">
        <p14:creationId xmlns:p14="http://schemas.microsoft.com/office/powerpoint/2010/main" val="3897545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Cont.</a:t>
            </a:r>
            <a:endParaRPr lang="en-US" dirty="0"/>
          </a:p>
        </p:txBody>
      </p:sp>
      <p:sp>
        <p:nvSpPr>
          <p:cNvPr id="3" name="Content Placeholder 2"/>
          <p:cNvSpPr>
            <a:spLocks noGrp="1"/>
          </p:cNvSpPr>
          <p:nvPr>
            <p:ph idx="1"/>
          </p:nvPr>
        </p:nvSpPr>
        <p:spPr/>
        <p:txBody>
          <a:bodyPr/>
          <a:lstStyle/>
          <a:p>
            <a:r>
              <a:rPr lang="en-US" dirty="0" smtClean="0"/>
              <a:t>Students will need to update their mailing address online if moving.</a:t>
            </a:r>
          </a:p>
          <a:p>
            <a:r>
              <a:rPr lang="en-US" dirty="0" smtClean="0"/>
              <a:t>Once terminated in the system, the student will not have access to retrieve their electronic W-2. If they have selected the electronic consent, they will want to “uncheck” this box before they leave. </a:t>
            </a:r>
            <a:endParaRPr lang="en-US" dirty="0"/>
          </a:p>
        </p:txBody>
      </p:sp>
    </p:spTree>
    <p:extLst>
      <p:ext uri="{BB962C8B-B14F-4D97-AF65-F5344CB8AC3E}">
        <p14:creationId xmlns:p14="http://schemas.microsoft.com/office/powerpoint/2010/main" val="2868027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FINANCIAL AID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7961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Financial Aid</a:t>
            </a:r>
            <a:endParaRPr lang="en-US" dirty="0"/>
          </a:p>
        </p:txBody>
      </p:sp>
      <p:sp>
        <p:nvSpPr>
          <p:cNvPr id="4" name="Text Placeholder 3"/>
          <p:cNvSpPr>
            <a:spLocks noGrp="1"/>
          </p:cNvSpPr>
          <p:nvPr>
            <p:ph type="body" idx="1"/>
          </p:nvPr>
        </p:nvSpPr>
        <p:spPr/>
        <p:txBody>
          <a:bodyPr/>
          <a:lstStyle/>
          <a:p>
            <a:r>
              <a:rPr lang="en-US" dirty="0" smtClean="0"/>
              <a:t>Tracey Hale</a:t>
            </a:r>
            <a:endParaRPr lang="en-US" dirty="0"/>
          </a:p>
        </p:txBody>
      </p:sp>
      <p:sp>
        <p:nvSpPr>
          <p:cNvPr id="7" name="Text Placeholder 6"/>
          <p:cNvSpPr>
            <a:spLocks noGrp="1"/>
          </p:cNvSpPr>
          <p:nvPr>
            <p:ph type="body" sz="half" idx="15"/>
          </p:nvPr>
        </p:nvSpPr>
        <p:spPr/>
        <p:txBody>
          <a:bodyPr>
            <a:normAutofit/>
          </a:bodyPr>
          <a:lstStyle/>
          <a:p>
            <a:r>
              <a:rPr lang="en-US" sz="1600" dirty="0" smtClean="0"/>
              <a:t>College Work-Study</a:t>
            </a:r>
          </a:p>
          <a:p>
            <a:endParaRPr lang="en-US" sz="1600" dirty="0" smtClean="0"/>
          </a:p>
          <a:p>
            <a:r>
              <a:rPr lang="en-US" sz="1600" dirty="0" smtClean="0"/>
              <a:t>Office: 964-0583 Ext 3312</a:t>
            </a:r>
          </a:p>
          <a:p>
            <a:endParaRPr lang="en-US" sz="1600" dirty="0" smtClean="0"/>
          </a:p>
          <a:p>
            <a:r>
              <a:rPr lang="en-US" sz="1600" dirty="0" smtClean="0"/>
              <a:t>Email: thale@atu.edu</a:t>
            </a:r>
            <a:endParaRPr lang="en-US" sz="1600" dirty="0"/>
          </a:p>
        </p:txBody>
      </p:sp>
      <p:sp>
        <p:nvSpPr>
          <p:cNvPr id="5" name="Text Placeholder 4"/>
          <p:cNvSpPr>
            <a:spLocks noGrp="1"/>
          </p:cNvSpPr>
          <p:nvPr>
            <p:ph type="body" sz="quarter" idx="3"/>
          </p:nvPr>
        </p:nvSpPr>
        <p:spPr/>
        <p:txBody>
          <a:bodyPr/>
          <a:lstStyle/>
          <a:p>
            <a:endParaRPr lang="en-US" dirty="0"/>
          </a:p>
        </p:txBody>
      </p:sp>
      <p:sp>
        <p:nvSpPr>
          <p:cNvPr id="8" name="Text Placeholder 7"/>
          <p:cNvSpPr>
            <a:spLocks noGrp="1"/>
          </p:cNvSpPr>
          <p:nvPr>
            <p:ph type="body" sz="half" idx="16"/>
          </p:nvPr>
        </p:nvSpPr>
        <p:spPr/>
        <p:txBody>
          <a:bodyPr/>
          <a:lstStyle/>
          <a:p>
            <a:endParaRPr lang="en-US" dirty="0" smtClean="0"/>
          </a:p>
          <a:p>
            <a:endParaRPr lang="en-US" dirty="0" smtClean="0"/>
          </a:p>
        </p:txBody>
      </p:sp>
      <p:sp>
        <p:nvSpPr>
          <p:cNvPr id="6" name="Text Placeholder 5"/>
          <p:cNvSpPr>
            <a:spLocks noGrp="1"/>
          </p:cNvSpPr>
          <p:nvPr>
            <p:ph type="body" sz="quarter" idx="13"/>
          </p:nvPr>
        </p:nvSpPr>
        <p:spPr/>
        <p:txBody>
          <a:bodyPr/>
          <a:lstStyle/>
          <a:p>
            <a:endParaRPr lang="en-US"/>
          </a:p>
        </p:txBody>
      </p:sp>
      <p:sp>
        <p:nvSpPr>
          <p:cNvPr id="9" name="Text Placeholder 8"/>
          <p:cNvSpPr>
            <a:spLocks noGrp="1"/>
          </p:cNvSpPr>
          <p:nvPr>
            <p:ph type="body" sz="half" idx="17"/>
          </p:nvPr>
        </p:nvSpPr>
        <p:spPr>
          <a:xfrm>
            <a:off x="7512480" y="3209896"/>
            <a:ext cx="2858957" cy="1938753"/>
          </a:xfrm>
        </p:spPr>
        <p:txBody>
          <a:bodyPr>
            <a:noAutofit/>
          </a:bodyPr>
          <a:lstStyle/>
          <a:p>
            <a:r>
              <a:rPr lang="en-US" sz="1800" dirty="0" smtClean="0"/>
              <a:t>Brown Hall, Suite 206</a:t>
            </a:r>
          </a:p>
          <a:p>
            <a:r>
              <a:rPr lang="en-US" sz="1800" dirty="0" smtClean="0"/>
              <a:t>105 West O Street</a:t>
            </a:r>
          </a:p>
          <a:p>
            <a:r>
              <a:rPr lang="en-US" sz="1800" dirty="0" smtClean="0"/>
              <a:t>Russellville, AR 72801</a:t>
            </a:r>
          </a:p>
          <a:p>
            <a:r>
              <a:rPr lang="en-US" sz="1800" dirty="0" smtClean="0"/>
              <a:t>Phone: (479) 968-0399</a:t>
            </a:r>
          </a:p>
          <a:p>
            <a:r>
              <a:rPr lang="en-US" sz="1800" dirty="0" smtClean="0"/>
              <a:t>Fax: (479) 964-0857</a:t>
            </a:r>
          </a:p>
          <a:p>
            <a:r>
              <a:rPr lang="en-US" sz="1800" dirty="0" smtClean="0"/>
              <a:t>Email: fa.help@atu.edu</a:t>
            </a:r>
            <a:endParaRPr lang="en-US" sz="1800" dirty="0"/>
          </a:p>
        </p:txBody>
      </p:sp>
    </p:spTree>
    <p:extLst>
      <p:ext uri="{BB962C8B-B14F-4D97-AF65-F5344CB8AC3E}">
        <p14:creationId xmlns:p14="http://schemas.microsoft.com/office/powerpoint/2010/main" val="1062902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Involvement Circle</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50488103"/>
              </p:ext>
            </p:extLst>
          </p:nvPr>
        </p:nvGraphicFramePr>
        <p:xfrm>
          <a:off x="681038" y="2075935"/>
          <a:ext cx="9613900" cy="4662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43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student employment requests</a:t>
            </a:r>
            <a:endParaRPr lang="en-US" dirty="0"/>
          </a:p>
        </p:txBody>
      </p:sp>
      <p:sp>
        <p:nvSpPr>
          <p:cNvPr id="9" name="Content Placeholder 8"/>
          <p:cNvSpPr>
            <a:spLocks noGrp="1"/>
          </p:cNvSpPr>
          <p:nvPr>
            <p:ph idx="1"/>
          </p:nvPr>
        </p:nvSpPr>
        <p:spPr>
          <a:xfrm>
            <a:off x="680321" y="2336873"/>
            <a:ext cx="9613861" cy="4319300"/>
          </a:xfrm>
        </p:spPr>
        <p:txBody>
          <a:bodyPr>
            <a:normAutofit fontScale="92500"/>
          </a:bodyPr>
          <a:lstStyle/>
          <a:p>
            <a:r>
              <a:rPr lang="en-US" dirty="0" smtClean="0"/>
              <a:t>Human Resources will send all assignments to Financial Aid Office</a:t>
            </a:r>
          </a:p>
          <a:p>
            <a:r>
              <a:rPr lang="en-US" dirty="0" smtClean="0"/>
              <a:t>Review student for college work study eligibility</a:t>
            </a:r>
          </a:p>
          <a:p>
            <a:r>
              <a:rPr lang="en-US" dirty="0" smtClean="0"/>
              <a:t>Review department budget for available funds</a:t>
            </a:r>
          </a:p>
          <a:p>
            <a:r>
              <a:rPr lang="en-US" dirty="0" smtClean="0"/>
              <a:t>College work study vs. non-work study</a:t>
            </a:r>
          </a:p>
          <a:p>
            <a:r>
              <a:rPr lang="en-US" dirty="0" smtClean="0"/>
              <a:t>In the past, students have been changed to college work study if eligible and the department has funds. This will continue in order to guarantee the college work study award is spent by the end of the fiscal year.</a:t>
            </a:r>
          </a:p>
          <a:p>
            <a:r>
              <a:rPr lang="en-US" dirty="0" smtClean="0"/>
              <a:t>Completed assignments will be sent to Payroll</a:t>
            </a:r>
          </a:p>
          <a:p>
            <a:r>
              <a:rPr lang="en-US" dirty="0" smtClean="0"/>
              <a:t>Payroll will add the timesheet tab for students to enter hours worked</a:t>
            </a:r>
          </a:p>
          <a:p>
            <a:r>
              <a:rPr lang="en-US" dirty="0" smtClean="0"/>
              <a:t>Departments will be notified of college work study assignment via email</a:t>
            </a:r>
          </a:p>
        </p:txBody>
      </p:sp>
    </p:spTree>
    <p:extLst>
      <p:ext uri="{BB962C8B-B14F-4D97-AF65-F5344CB8AC3E}">
        <p14:creationId xmlns:p14="http://schemas.microsoft.com/office/powerpoint/2010/main" val="384179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Information</a:t>
            </a:r>
            <a:endParaRPr lang="en-US" dirty="0"/>
          </a:p>
        </p:txBody>
      </p:sp>
      <p:sp>
        <p:nvSpPr>
          <p:cNvPr id="3" name="Content Placeholder 2"/>
          <p:cNvSpPr>
            <a:spLocks noGrp="1"/>
          </p:cNvSpPr>
          <p:nvPr>
            <p:ph idx="1"/>
          </p:nvPr>
        </p:nvSpPr>
        <p:spPr>
          <a:xfrm>
            <a:off x="680321" y="2644345"/>
            <a:ext cx="9613861" cy="3291843"/>
          </a:xfrm>
        </p:spPr>
        <p:txBody>
          <a:bodyPr/>
          <a:lstStyle/>
          <a:p>
            <a:r>
              <a:rPr lang="en-US" dirty="0" smtClean="0"/>
              <a:t>Use phone number for the contact person handling work study</a:t>
            </a:r>
          </a:p>
          <a:p>
            <a:r>
              <a:rPr lang="en-US" dirty="0" smtClean="0"/>
              <a:t>Provide a contact email for notification (not the student). Only listed emails will be notified</a:t>
            </a:r>
          </a:p>
          <a:p>
            <a:r>
              <a:rPr lang="en-US" dirty="0" smtClean="0"/>
              <a:t>Sign the form. Supervisor and Department Head or Dean must sign the form. </a:t>
            </a:r>
            <a:endParaRPr lang="en-US"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64" y="2034660"/>
            <a:ext cx="8202170" cy="60968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85" y="4602913"/>
            <a:ext cx="8440328" cy="1914792"/>
          </a:xfrm>
          <a:prstGeom prst="rect">
            <a:avLst/>
          </a:prstGeom>
        </p:spPr>
      </p:pic>
    </p:spTree>
    <p:extLst>
      <p:ext uri="{BB962C8B-B14F-4D97-AF65-F5344CB8AC3E}">
        <p14:creationId xmlns:p14="http://schemas.microsoft.com/office/powerpoint/2010/main" val="1228606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Argos </a:t>
            </a:r>
            <a:endParaRPr lang="en-US" dirty="0"/>
          </a:p>
        </p:txBody>
      </p:sp>
      <p:sp>
        <p:nvSpPr>
          <p:cNvPr id="19" name="Content Placeholder 18"/>
          <p:cNvSpPr>
            <a:spLocks noGrp="1"/>
          </p:cNvSpPr>
          <p:nvPr>
            <p:ph idx="1"/>
          </p:nvPr>
        </p:nvSpPr>
        <p:spPr>
          <a:xfrm>
            <a:off x="680321" y="2386300"/>
            <a:ext cx="9613861" cy="3599316"/>
          </a:xfrm>
        </p:spPr>
        <p:txBody>
          <a:bodyPr/>
          <a:lstStyle/>
          <a:p>
            <a:r>
              <a:rPr lang="en-US" dirty="0" smtClean="0"/>
              <a:t>Timesheet approvers</a:t>
            </a:r>
          </a:p>
          <a:p>
            <a:r>
              <a:rPr lang="en-US" dirty="0" smtClean="0"/>
              <a:t>Web browsers</a:t>
            </a:r>
          </a:p>
          <a:p>
            <a:r>
              <a:rPr lang="en-US" dirty="0" smtClean="0"/>
              <a:t>Work Study Reports</a:t>
            </a:r>
          </a:p>
          <a:p>
            <a:pPr lvl="1"/>
            <a:r>
              <a:rPr lang="en-US" dirty="0" smtClean="0"/>
              <a:t>Department college work study eligibility – all students</a:t>
            </a:r>
          </a:p>
          <a:p>
            <a:pPr lvl="1"/>
            <a:r>
              <a:rPr lang="en-US" dirty="0" smtClean="0"/>
              <a:t>Department college work study limit check - department</a:t>
            </a:r>
            <a:endParaRPr lang="en-US" dirty="0"/>
          </a:p>
        </p:txBody>
      </p:sp>
    </p:spTree>
    <p:extLst>
      <p:ext uri="{BB962C8B-B14F-4D97-AF65-F5344CB8AC3E}">
        <p14:creationId xmlns:p14="http://schemas.microsoft.com/office/powerpoint/2010/main" val="2307507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Argos Report</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980" y="2102338"/>
            <a:ext cx="9582344" cy="4486031"/>
          </a:xfrm>
        </p:spPr>
      </p:pic>
      <p:sp>
        <p:nvSpPr>
          <p:cNvPr id="5" name="Right Arrow 4"/>
          <p:cNvSpPr/>
          <p:nvPr/>
        </p:nvSpPr>
        <p:spPr>
          <a:xfrm>
            <a:off x="-51839" y="5918811"/>
            <a:ext cx="1006107" cy="52044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737231" y="3886811"/>
            <a:ext cx="1006107" cy="52044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870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67047" y="491596"/>
            <a:ext cx="6949440" cy="3227910"/>
          </a:xfrm>
          <a:prstGeom prst="rect">
            <a:avLst/>
          </a:prstGeom>
        </p:spPr>
      </p:pic>
      <p:sp>
        <p:nvSpPr>
          <p:cNvPr id="10" name="Action Button: Custom 9">
            <a:hlinkClick r:id="" action="ppaction://noaction" highlightClick="1"/>
          </p:cNvPr>
          <p:cNvSpPr/>
          <p:nvPr/>
        </p:nvSpPr>
        <p:spPr>
          <a:xfrm>
            <a:off x="212666" y="631639"/>
            <a:ext cx="536977" cy="565079"/>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dirty="0" smtClean="0"/>
              <a:t>1)</a:t>
            </a:r>
            <a:endParaRPr lang="en-US" sz="3000" dirty="0"/>
          </a:p>
        </p:txBody>
      </p:sp>
      <p:sp>
        <p:nvSpPr>
          <p:cNvPr id="11" name="Right Arrow 10"/>
          <p:cNvSpPr/>
          <p:nvPr/>
        </p:nvSpPr>
        <p:spPr>
          <a:xfrm>
            <a:off x="0" y="3199058"/>
            <a:ext cx="1006107" cy="52044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8854733" y="491596"/>
            <a:ext cx="3017520" cy="5045387"/>
          </a:xfrm>
          <a:prstGeom prst="rect">
            <a:avLst/>
          </a:prstGeom>
        </p:spPr>
      </p:pic>
      <p:sp>
        <p:nvSpPr>
          <p:cNvPr id="13" name="Action Button: Custom 12">
            <a:hlinkClick r:id="" action="ppaction://noaction" highlightClick="1"/>
          </p:cNvPr>
          <p:cNvSpPr/>
          <p:nvPr/>
        </p:nvSpPr>
        <p:spPr>
          <a:xfrm>
            <a:off x="8219326" y="392970"/>
            <a:ext cx="529668" cy="1042416"/>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dirty="0" smtClean="0"/>
              <a:t>2)</a:t>
            </a:r>
            <a:endParaRPr lang="en-US" sz="3000" dirty="0"/>
          </a:p>
        </p:txBody>
      </p:sp>
      <p:sp>
        <p:nvSpPr>
          <p:cNvPr id="17" name="Action Button: Custom 16">
            <a:hlinkClick r:id="" action="ppaction://noaction" highlightClick="1"/>
          </p:cNvPr>
          <p:cNvSpPr/>
          <p:nvPr/>
        </p:nvSpPr>
        <p:spPr>
          <a:xfrm>
            <a:off x="2575736" y="3955717"/>
            <a:ext cx="529668" cy="1042416"/>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dirty="0" smtClean="0"/>
              <a:t>3)</a:t>
            </a:r>
            <a:endParaRPr lang="en-US" sz="3000" dirty="0"/>
          </a:p>
        </p:txBody>
      </p:sp>
      <p:sp>
        <p:nvSpPr>
          <p:cNvPr id="18" name="Right Arrow 17"/>
          <p:cNvSpPr/>
          <p:nvPr/>
        </p:nvSpPr>
        <p:spPr>
          <a:xfrm>
            <a:off x="7832557" y="5016535"/>
            <a:ext cx="1006107" cy="52044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724" y="4047862"/>
            <a:ext cx="2876951" cy="2457793"/>
          </a:xfrm>
          <a:prstGeom prst="rect">
            <a:avLst/>
          </a:prstGeom>
        </p:spPr>
      </p:pic>
      <p:sp>
        <p:nvSpPr>
          <p:cNvPr id="3" name="Oval 2"/>
          <p:cNvSpPr/>
          <p:nvPr/>
        </p:nvSpPr>
        <p:spPr>
          <a:xfrm>
            <a:off x="4000508" y="5158153"/>
            <a:ext cx="2318906" cy="828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48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Department CWS Eligibility Check</a:t>
            </a:r>
            <a:endParaRPr lang="en-US" dirty="0"/>
          </a:p>
        </p:txBody>
      </p:sp>
      <p:sp>
        <p:nvSpPr>
          <p:cNvPr id="10" name="Content Placeholder 9"/>
          <p:cNvSpPr>
            <a:spLocks noGrp="1"/>
          </p:cNvSpPr>
          <p:nvPr>
            <p:ph idx="1"/>
          </p:nvPr>
        </p:nvSpPr>
        <p:spPr>
          <a:xfrm>
            <a:off x="680321" y="2336872"/>
            <a:ext cx="10621993" cy="4376965"/>
          </a:xfrm>
        </p:spPr>
        <p:txBody>
          <a:bodyPr>
            <a:normAutofit lnSpcReduction="10000"/>
          </a:bodyPr>
          <a:lstStyle/>
          <a:p>
            <a:r>
              <a:rPr lang="en-US" dirty="0" smtClean="0"/>
              <a:t>Choose academic year and submit</a:t>
            </a:r>
          </a:p>
          <a:p>
            <a:endParaRPr lang="en-US" dirty="0"/>
          </a:p>
          <a:p>
            <a:endParaRPr lang="en-US" dirty="0" smtClean="0"/>
          </a:p>
          <a:p>
            <a:endParaRPr lang="en-US" dirty="0" smtClean="0"/>
          </a:p>
          <a:p>
            <a:endParaRPr lang="en-US" dirty="0"/>
          </a:p>
          <a:p>
            <a:r>
              <a:rPr lang="en-US" dirty="0" smtClean="0"/>
              <a:t>Amount offered: $400 – initial minimum for fall/spring award ($200 each semester)</a:t>
            </a:r>
          </a:p>
          <a:p>
            <a:r>
              <a:rPr lang="en-US" dirty="0" smtClean="0"/>
              <a:t>Amount accepted: student has accepted offer</a:t>
            </a:r>
          </a:p>
          <a:p>
            <a:r>
              <a:rPr lang="en-US" dirty="0" smtClean="0"/>
              <a:t>Unmet need: amount may be added to college work study eligibility</a:t>
            </a:r>
          </a:p>
          <a:p>
            <a:r>
              <a:rPr lang="en-US" dirty="0" smtClean="0"/>
              <a:t>Not on list: either not packaged or has no college work study eligibility</a:t>
            </a:r>
            <a:endParaRPr lang="en-US" dirty="0"/>
          </a:p>
        </p:txBody>
      </p:sp>
      <p:pic>
        <p:nvPicPr>
          <p:cNvPr id="11" name="Picture 10"/>
          <p:cNvPicPr>
            <a:picLocks noChangeAspect="1"/>
          </p:cNvPicPr>
          <p:nvPr/>
        </p:nvPicPr>
        <p:blipFill>
          <a:blip r:embed="rId2"/>
          <a:stretch>
            <a:fillRect/>
          </a:stretch>
        </p:blipFill>
        <p:spPr>
          <a:xfrm>
            <a:off x="238898" y="2659817"/>
            <a:ext cx="11780108" cy="1685310"/>
          </a:xfrm>
          <a:prstGeom prst="rect">
            <a:avLst/>
          </a:prstGeom>
        </p:spPr>
      </p:pic>
    </p:spTree>
    <p:extLst>
      <p:ext uri="{BB962C8B-B14F-4D97-AF65-F5344CB8AC3E}">
        <p14:creationId xmlns:p14="http://schemas.microsoft.com/office/powerpoint/2010/main" val="2682983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CWS </a:t>
            </a:r>
            <a:r>
              <a:rPr lang="en-US" dirty="0"/>
              <a:t>Eligibility </a:t>
            </a:r>
            <a:r>
              <a:rPr lang="en-US" dirty="0" smtClean="0"/>
              <a:t>Check Cont.</a:t>
            </a:r>
            <a:endParaRPr lang="en-US" dirty="0"/>
          </a:p>
        </p:txBody>
      </p:sp>
      <p:sp>
        <p:nvSpPr>
          <p:cNvPr id="10" name="Content Placeholder 9"/>
          <p:cNvSpPr>
            <a:spLocks noGrp="1"/>
          </p:cNvSpPr>
          <p:nvPr>
            <p:ph idx="1"/>
          </p:nvPr>
        </p:nvSpPr>
        <p:spPr/>
        <p:txBody>
          <a:bodyPr/>
          <a:lstStyle/>
          <a:p>
            <a:r>
              <a:rPr lang="en-US" dirty="0" smtClean="0"/>
              <a:t>Can see if student has another assignment and when the assignment ends</a:t>
            </a:r>
          </a:p>
          <a:p>
            <a:r>
              <a:rPr lang="en-US" dirty="0" smtClean="0"/>
              <a:t>Student can contact Financial Aid office and ask for an increase in college work study eligibility if there is an unmet need</a:t>
            </a:r>
          </a:p>
          <a:p>
            <a:r>
              <a:rPr lang="en-US" dirty="0" smtClean="0"/>
              <a:t>Any additional aid or declining any aid may change college work study eligibility</a:t>
            </a:r>
            <a:endParaRPr lang="en-US" dirty="0"/>
          </a:p>
        </p:txBody>
      </p:sp>
    </p:spTree>
    <p:extLst>
      <p:ext uri="{BB962C8B-B14F-4D97-AF65-F5344CB8AC3E}">
        <p14:creationId xmlns:p14="http://schemas.microsoft.com/office/powerpoint/2010/main" val="39699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564826"/>
          </a:xfrm>
        </p:spPr>
        <p:txBody>
          <a:bodyPr>
            <a:normAutofit fontScale="90000"/>
          </a:bodyPr>
          <a:lstStyle/>
          <a:p>
            <a:r>
              <a:rPr lang="en-US" dirty="0" smtClean="0"/>
              <a:t>Department CWS Limit Check</a:t>
            </a:r>
            <a:endParaRPr lang="en-US" dirty="0"/>
          </a:p>
        </p:txBody>
      </p:sp>
      <p:sp>
        <p:nvSpPr>
          <p:cNvPr id="3" name="Content Placeholder 2"/>
          <p:cNvSpPr>
            <a:spLocks noGrp="1"/>
          </p:cNvSpPr>
          <p:nvPr>
            <p:ph idx="1"/>
          </p:nvPr>
        </p:nvSpPr>
        <p:spPr>
          <a:xfrm>
            <a:off x="484936" y="1969477"/>
            <a:ext cx="9613861" cy="2638459"/>
          </a:xfrm>
        </p:spPr>
        <p:txBody>
          <a:bodyPr>
            <a:normAutofit fontScale="92500" lnSpcReduction="10000"/>
          </a:bodyPr>
          <a:lstStyle/>
          <a:p>
            <a:r>
              <a:rPr lang="en-US" dirty="0"/>
              <a:t>Shows student’s assignment balance after each pay period</a:t>
            </a:r>
          </a:p>
          <a:p>
            <a:r>
              <a:rPr lang="en-US" dirty="0" smtClean="0"/>
              <a:t>Monitor </a:t>
            </a:r>
            <a:r>
              <a:rPr lang="en-US" dirty="0"/>
              <a:t>balance!</a:t>
            </a:r>
          </a:p>
          <a:p>
            <a:pPr lvl="1"/>
            <a:r>
              <a:rPr lang="en-US" dirty="0"/>
              <a:t>Does balance need to be increased or decreased</a:t>
            </a:r>
          </a:p>
          <a:p>
            <a:pPr lvl="2"/>
            <a:r>
              <a:rPr lang="en-US" dirty="0"/>
              <a:t>Decrease to allow another student to use funds or add funds back to </a:t>
            </a:r>
            <a:r>
              <a:rPr lang="en-US" dirty="0" smtClean="0"/>
              <a:t>college work study account </a:t>
            </a:r>
            <a:r>
              <a:rPr lang="en-US" dirty="0"/>
              <a:t>if student will not be able to earn the assigned funds</a:t>
            </a:r>
          </a:p>
          <a:p>
            <a:pPr lvl="2"/>
            <a:r>
              <a:rPr lang="en-US" dirty="0"/>
              <a:t>Increase when a student goes over assigned amount – this helps tremendously if completed before the payroll process </a:t>
            </a:r>
            <a:r>
              <a:rPr lang="en-US" dirty="0" smtClean="0"/>
              <a:t>begins</a:t>
            </a:r>
          </a:p>
          <a:p>
            <a:pPr lvl="1"/>
            <a:r>
              <a:rPr lang="en-US" dirty="0" smtClean="0"/>
              <a:t>Shows 100% amount available to each banner position.</a:t>
            </a:r>
          </a:p>
          <a:p>
            <a:pPr lvl="1"/>
            <a:r>
              <a:rPr lang="en-US" dirty="0" smtClean="0"/>
              <a:t>Shows balance remaining after an assignment has been processed</a:t>
            </a:r>
            <a:endParaRPr lang="en-US" dirty="0"/>
          </a:p>
          <a:p>
            <a:endParaRPr lang="en-US" dirty="0"/>
          </a:p>
        </p:txBody>
      </p:sp>
      <p:pic>
        <p:nvPicPr>
          <p:cNvPr id="4" name="Picture 3"/>
          <p:cNvPicPr>
            <a:picLocks noChangeAspect="1"/>
          </p:cNvPicPr>
          <p:nvPr/>
        </p:nvPicPr>
        <p:blipFill>
          <a:blip r:embed="rId2"/>
          <a:stretch>
            <a:fillRect/>
          </a:stretch>
        </p:blipFill>
        <p:spPr>
          <a:xfrm>
            <a:off x="190877" y="5828778"/>
            <a:ext cx="11626707" cy="1029222"/>
          </a:xfrm>
          <a:prstGeom prst="rect">
            <a:avLst/>
          </a:prstGeom>
        </p:spPr>
      </p:pic>
      <p:pic>
        <p:nvPicPr>
          <p:cNvPr id="5" name="Picture 4"/>
          <p:cNvPicPr>
            <a:picLocks noChangeAspect="1"/>
          </p:cNvPicPr>
          <p:nvPr/>
        </p:nvPicPr>
        <p:blipFill>
          <a:blip r:embed="rId3"/>
          <a:stretch>
            <a:fillRect/>
          </a:stretch>
        </p:blipFill>
        <p:spPr>
          <a:xfrm>
            <a:off x="190877" y="4494372"/>
            <a:ext cx="11626707" cy="1247775"/>
          </a:xfrm>
          <a:prstGeom prst="rect">
            <a:avLst/>
          </a:prstGeom>
        </p:spPr>
      </p:pic>
    </p:spTree>
    <p:extLst>
      <p:ext uri="{BB962C8B-B14F-4D97-AF65-F5344CB8AC3E}">
        <p14:creationId xmlns:p14="http://schemas.microsoft.com/office/powerpoint/2010/main" val="3341008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Send an email for increases and decreases needed on a current assignment.</a:t>
            </a:r>
          </a:p>
          <a:p>
            <a:r>
              <a:rPr lang="en-US" dirty="0" smtClean="0"/>
              <a:t>Assignments will be reduced to earnings after the last payroll for the semester has been processed.</a:t>
            </a:r>
            <a:endParaRPr lang="en-US" dirty="0"/>
          </a:p>
        </p:txBody>
      </p:sp>
    </p:spTree>
    <p:extLst>
      <p:ext uri="{BB962C8B-B14F-4D97-AF65-F5344CB8AC3E}">
        <p14:creationId xmlns:p14="http://schemas.microsoft.com/office/powerpoint/2010/main" val="2602085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Payroll</a:t>
            </a:r>
            <a:endParaRPr lang="en-US" dirty="0"/>
          </a:p>
        </p:txBody>
      </p:sp>
      <p:sp>
        <p:nvSpPr>
          <p:cNvPr id="4" name="Text Placeholder 3"/>
          <p:cNvSpPr>
            <a:spLocks noGrp="1"/>
          </p:cNvSpPr>
          <p:nvPr>
            <p:ph sz="half" idx="1"/>
          </p:nvPr>
        </p:nvSpPr>
        <p:spPr>
          <a:xfrm>
            <a:off x="164505" y="2352577"/>
            <a:ext cx="4698358" cy="3599316"/>
          </a:xfrm>
        </p:spPr>
        <p:txBody>
          <a:bodyPr>
            <a:normAutofit/>
          </a:bodyPr>
          <a:lstStyle/>
          <a:p>
            <a:r>
              <a:rPr lang="en-US" dirty="0" smtClean="0"/>
              <a:t>Betty York</a:t>
            </a:r>
          </a:p>
          <a:p>
            <a:pPr lvl="1"/>
            <a:r>
              <a:rPr lang="en-US" sz="1600" dirty="0"/>
              <a:t>Tax forms, Direct deposit forms</a:t>
            </a:r>
          </a:p>
          <a:p>
            <a:pPr lvl="1"/>
            <a:r>
              <a:rPr lang="en-US" sz="1600" dirty="0"/>
              <a:t>Office: 964-0583 Ext 3602</a:t>
            </a:r>
          </a:p>
          <a:p>
            <a:pPr lvl="1"/>
            <a:r>
              <a:rPr lang="en-US" sz="1600" dirty="0"/>
              <a:t>Email: </a:t>
            </a:r>
            <a:r>
              <a:rPr lang="en-US" sz="1600" dirty="0" smtClean="0"/>
              <a:t>byork1@atu.edu</a:t>
            </a:r>
            <a:endParaRPr lang="en-US" sz="1600" dirty="0"/>
          </a:p>
          <a:p>
            <a:pPr lvl="1"/>
            <a:endParaRPr lang="en-US" sz="1600" dirty="0" smtClean="0"/>
          </a:p>
          <a:p>
            <a:pPr lvl="1"/>
            <a:endParaRPr lang="en-US" sz="1600" dirty="0"/>
          </a:p>
          <a:p>
            <a:r>
              <a:rPr lang="en-US" dirty="0"/>
              <a:t>Brittany </a:t>
            </a:r>
            <a:r>
              <a:rPr lang="en-US" dirty="0" smtClean="0"/>
              <a:t>Flippo</a:t>
            </a:r>
          </a:p>
          <a:p>
            <a:pPr lvl="1"/>
            <a:r>
              <a:rPr lang="en-US" sz="1600" dirty="0"/>
              <a:t>Student workers, Timesheets for part-time employees</a:t>
            </a:r>
          </a:p>
          <a:p>
            <a:pPr lvl="1"/>
            <a:r>
              <a:rPr lang="en-US" sz="1600" dirty="0"/>
              <a:t>Office: 964-0583 Ext </a:t>
            </a:r>
            <a:r>
              <a:rPr lang="en-US" sz="1600" dirty="0" smtClean="0"/>
              <a:t>3601</a:t>
            </a:r>
            <a:endParaRPr lang="en-US" sz="1600" dirty="0"/>
          </a:p>
          <a:p>
            <a:pPr lvl="1"/>
            <a:r>
              <a:rPr lang="en-US" sz="1600" dirty="0"/>
              <a:t>Email: </a:t>
            </a:r>
            <a:r>
              <a:rPr lang="en-US" dirty="0"/>
              <a:t>bflippo1@atu.edu</a:t>
            </a:r>
          </a:p>
        </p:txBody>
      </p:sp>
      <p:sp>
        <p:nvSpPr>
          <p:cNvPr id="5" name="Text Placeholder 4"/>
          <p:cNvSpPr>
            <a:spLocks noGrp="1"/>
          </p:cNvSpPr>
          <p:nvPr>
            <p:ph sz="half" idx="2"/>
          </p:nvPr>
        </p:nvSpPr>
        <p:spPr>
          <a:xfrm>
            <a:off x="4531230" y="2266534"/>
            <a:ext cx="4700058" cy="3599316"/>
          </a:xfrm>
        </p:spPr>
        <p:txBody>
          <a:bodyPr>
            <a:normAutofit/>
          </a:bodyPr>
          <a:lstStyle/>
          <a:p>
            <a:r>
              <a:rPr lang="en-US" dirty="0" smtClean="0"/>
              <a:t>Brooke Southard</a:t>
            </a:r>
          </a:p>
          <a:p>
            <a:pPr lvl="1"/>
            <a:r>
              <a:rPr lang="en-US" sz="1600" dirty="0" smtClean="0"/>
              <a:t>International Student Taxation</a:t>
            </a:r>
          </a:p>
          <a:p>
            <a:pPr lvl="1"/>
            <a:r>
              <a:rPr lang="en-US" sz="1600" dirty="0" smtClean="0"/>
              <a:t>Office: 964-0583 Ext 2214</a:t>
            </a:r>
          </a:p>
          <a:p>
            <a:pPr lvl="1"/>
            <a:r>
              <a:rPr lang="en-US" sz="1600" dirty="0" smtClean="0"/>
              <a:t>Email: bsouthard@atu.edu</a:t>
            </a:r>
            <a:r>
              <a:rPr lang="en-US" dirty="0" smtClean="0"/>
              <a:t>	</a:t>
            </a:r>
            <a:endParaRPr lang="en-US" dirty="0"/>
          </a:p>
        </p:txBody>
      </p:sp>
      <p:sp>
        <p:nvSpPr>
          <p:cNvPr id="9" name="Text Placeholder 8"/>
          <p:cNvSpPr>
            <a:spLocks noGrp="1"/>
          </p:cNvSpPr>
          <p:nvPr>
            <p:ph type="body" sz="half" idx="4294967295"/>
          </p:nvPr>
        </p:nvSpPr>
        <p:spPr>
          <a:xfrm>
            <a:off x="5102714" y="3869592"/>
            <a:ext cx="2892425" cy="1828800"/>
          </a:xfrm>
        </p:spPr>
        <p:txBody>
          <a:bodyPr>
            <a:noAutofit/>
          </a:bodyPr>
          <a:lstStyle/>
          <a:p>
            <a:r>
              <a:rPr lang="en-US" sz="1800" dirty="0" smtClean="0"/>
              <a:t>Payroll Office</a:t>
            </a:r>
          </a:p>
          <a:p>
            <a:r>
              <a:rPr lang="en-US" sz="1800" dirty="0" smtClean="0"/>
              <a:t>Brown Hall Suite 410</a:t>
            </a:r>
          </a:p>
          <a:p>
            <a:r>
              <a:rPr lang="en-US" sz="1800" dirty="0" smtClean="0"/>
              <a:t>105 West O Street</a:t>
            </a:r>
          </a:p>
          <a:p>
            <a:r>
              <a:rPr lang="en-US" sz="1800" dirty="0" smtClean="0"/>
              <a:t>Russellville, AR 72801</a:t>
            </a:r>
          </a:p>
          <a:p>
            <a:r>
              <a:rPr lang="en-US" sz="1800" dirty="0" smtClean="0"/>
              <a:t>Phone: (479) 968-0696</a:t>
            </a:r>
            <a:endParaRPr lang="en-US" sz="1800" dirty="0"/>
          </a:p>
        </p:txBody>
      </p:sp>
    </p:spTree>
    <p:extLst>
      <p:ext uri="{BB962C8B-B14F-4D97-AF65-F5344CB8AC3E}">
        <p14:creationId xmlns:p14="http://schemas.microsoft.com/office/powerpoint/2010/main" val="538988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BUDGET</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4230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FACTS</a:t>
            </a:r>
            <a:endParaRPr lang="en-US" dirty="0"/>
          </a:p>
        </p:txBody>
      </p:sp>
      <p:sp>
        <p:nvSpPr>
          <p:cNvPr id="3" name="Content Placeholder 2"/>
          <p:cNvSpPr>
            <a:spLocks noGrp="1"/>
          </p:cNvSpPr>
          <p:nvPr>
            <p:ph idx="1"/>
          </p:nvPr>
        </p:nvSpPr>
        <p:spPr>
          <a:xfrm>
            <a:off x="680321" y="2336873"/>
            <a:ext cx="9613861" cy="3954512"/>
          </a:xfrm>
        </p:spPr>
        <p:txBody>
          <a:bodyPr>
            <a:normAutofit fontScale="92500"/>
          </a:bodyPr>
          <a:lstStyle/>
          <a:p>
            <a:r>
              <a:rPr lang="en-US" dirty="0" smtClean="0"/>
              <a:t>Students must complete all necessary paperwork with Human Resources </a:t>
            </a:r>
            <a:r>
              <a:rPr lang="en-US" u="sng" dirty="0" smtClean="0"/>
              <a:t>before</a:t>
            </a:r>
            <a:r>
              <a:rPr lang="en-US" dirty="0" smtClean="0"/>
              <a:t> they can begin work.</a:t>
            </a:r>
          </a:p>
          <a:p>
            <a:r>
              <a:rPr lang="en-US" dirty="0" smtClean="0"/>
              <a:t>“If the student’s rate of pay exceeds the minimum wage, the request form and justification memo must be sent to the VP of Administration and Finance for approval, BEFORE it is routed to the Human Resource Office.” (Student Employment Handbook)</a:t>
            </a:r>
          </a:p>
          <a:p>
            <a:r>
              <a:rPr lang="en-US" dirty="0" smtClean="0"/>
              <a:t>“Request forms received after the 22</a:t>
            </a:r>
            <a:r>
              <a:rPr lang="en-US" baseline="30000" dirty="0" smtClean="0"/>
              <a:t>nd</a:t>
            </a:r>
            <a:r>
              <a:rPr lang="en-US" dirty="0" smtClean="0"/>
              <a:t> of the month may not be processed until the following month.” (Student Employment Handbook)</a:t>
            </a:r>
          </a:p>
          <a:p>
            <a:r>
              <a:rPr lang="en-US" dirty="0" smtClean="0"/>
              <a:t>Requests must be signed by someone at the department head level or above. The department head or above may designate the time sheet approver. </a:t>
            </a:r>
            <a:endParaRPr lang="en-US" dirty="0"/>
          </a:p>
        </p:txBody>
      </p:sp>
    </p:spTree>
    <p:extLst>
      <p:ext uri="{BB962C8B-B14F-4D97-AF65-F5344CB8AC3E}">
        <p14:creationId xmlns:p14="http://schemas.microsoft.com/office/powerpoint/2010/main" val="3577330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FACTS CONT.</a:t>
            </a:r>
            <a:endParaRPr lang="en-US" dirty="0"/>
          </a:p>
        </p:txBody>
      </p:sp>
      <p:sp>
        <p:nvSpPr>
          <p:cNvPr id="3" name="Content Placeholder 2"/>
          <p:cNvSpPr>
            <a:spLocks noGrp="1"/>
          </p:cNvSpPr>
          <p:nvPr>
            <p:ph idx="1"/>
          </p:nvPr>
        </p:nvSpPr>
        <p:spPr/>
        <p:txBody>
          <a:bodyPr/>
          <a:lstStyle/>
          <a:p>
            <a:r>
              <a:rPr lang="en-US" dirty="0" smtClean="0"/>
              <a:t>Student workers are not to exceed 28 hours per week.</a:t>
            </a:r>
          </a:p>
          <a:p>
            <a:r>
              <a:rPr lang="en-US" dirty="0" smtClean="0"/>
              <a:t>If a student works in more than one department, it is the responsibility of the student to divide the hours accordingly so as not to exceed the 28 hour limit.</a:t>
            </a:r>
            <a:r>
              <a:rPr lang="en-US" dirty="0"/>
              <a:t> </a:t>
            </a:r>
            <a:endParaRPr lang="en-US" dirty="0" smtClean="0"/>
          </a:p>
          <a:p>
            <a:r>
              <a:rPr lang="en-US" dirty="0" smtClean="0"/>
              <a:t>International </a:t>
            </a:r>
            <a:r>
              <a:rPr lang="en-US" dirty="0"/>
              <a:t>Students cannot work more than 20 hours per week during the school year</a:t>
            </a:r>
            <a:r>
              <a:rPr lang="en-US" dirty="0" smtClean="0"/>
              <a:t>.</a:t>
            </a:r>
          </a:p>
          <a:p>
            <a:r>
              <a:rPr lang="en-US" dirty="0" smtClean="0"/>
              <a:t>A work week is considered Sunday through Saturday.</a:t>
            </a:r>
          </a:p>
          <a:p>
            <a:r>
              <a:rPr lang="en-US" dirty="0" smtClean="0"/>
              <a:t>If the week crosses over into the next month, the hours are still counted the same as a week. </a:t>
            </a:r>
            <a:endParaRPr lang="en-US" dirty="0"/>
          </a:p>
        </p:txBody>
      </p:sp>
    </p:spTree>
    <p:extLst>
      <p:ext uri="{BB962C8B-B14F-4D97-AF65-F5344CB8AC3E}">
        <p14:creationId xmlns:p14="http://schemas.microsoft.com/office/powerpoint/2010/main" val="3772982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QUESTIONS???</a:t>
            </a:r>
            <a:endParaRPr lang="en-US" sz="4000" dirty="0"/>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06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Office</a:t>
            </a:r>
            <a:endParaRPr lang="en-US" dirty="0"/>
          </a:p>
        </p:txBody>
      </p:sp>
      <p:sp>
        <p:nvSpPr>
          <p:cNvPr id="4" name="Text Placeholder 3"/>
          <p:cNvSpPr>
            <a:spLocks noGrp="1"/>
          </p:cNvSpPr>
          <p:nvPr>
            <p:ph type="body" idx="1"/>
          </p:nvPr>
        </p:nvSpPr>
        <p:spPr/>
        <p:txBody>
          <a:bodyPr/>
          <a:lstStyle/>
          <a:p>
            <a:r>
              <a:rPr lang="en-US" dirty="0" smtClean="0"/>
              <a:t>Lou Ann Reeves</a:t>
            </a:r>
            <a:endParaRPr lang="en-US" dirty="0"/>
          </a:p>
        </p:txBody>
      </p:sp>
      <p:sp>
        <p:nvSpPr>
          <p:cNvPr id="7" name="Text Placeholder 6"/>
          <p:cNvSpPr>
            <a:spLocks noGrp="1"/>
          </p:cNvSpPr>
          <p:nvPr>
            <p:ph type="body" sz="half" idx="15"/>
          </p:nvPr>
        </p:nvSpPr>
        <p:spPr/>
        <p:txBody>
          <a:bodyPr>
            <a:normAutofit/>
          </a:bodyPr>
          <a:lstStyle/>
          <a:p>
            <a:r>
              <a:rPr lang="en-US" sz="1600" dirty="0" smtClean="0"/>
              <a:t>College Work Study</a:t>
            </a:r>
          </a:p>
          <a:p>
            <a:endParaRPr lang="en-US" sz="1600" dirty="0" smtClean="0"/>
          </a:p>
          <a:p>
            <a:r>
              <a:rPr lang="en-US" sz="1600" dirty="0" smtClean="0"/>
              <a:t>Office: 964-0821 Ext 3508</a:t>
            </a:r>
          </a:p>
          <a:p>
            <a:endParaRPr lang="en-US" sz="1600" dirty="0" smtClean="0"/>
          </a:p>
          <a:p>
            <a:r>
              <a:rPr lang="en-US" sz="1600" dirty="0" smtClean="0"/>
              <a:t>Email: rreeves5@atu.edu</a:t>
            </a:r>
            <a:endParaRPr lang="en-US" sz="1600" dirty="0"/>
          </a:p>
        </p:txBody>
      </p:sp>
      <p:sp>
        <p:nvSpPr>
          <p:cNvPr id="5" name="Text Placeholder 4"/>
          <p:cNvSpPr>
            <a:spLocks noGrp="1"/>
          </p:cNvSpPr>
          <p:nvPr>
            <p:ph type="body" sz="quarter" idx="3"/>
          </p:nvPr>
        </p:nvSpPr>
        <p:spPr/>
        <p:txBody>
          <a:bodyPr/>
          <a:lstStyle/>
          <a:p>
            <a:endParaRPr lang="en-US"/>
          </a:p>
        </p:txBody>
      </p:sp>
      <p:sp>
        <p:nvSpPr>
          <p:cNvPr id="8" name="Text Placeholder 7"/>
          <p:cNvSpPr>
            <a:spLocks noGrp="1"/>
          </p:cNvSpPr>
          <p:nvPr>
            <p:ph type="body" sz="half" idx="16"/>
          </p:nvPr>
        </p:nvSpPr>
        <p:spPr/>
        <p:txBody>
          <a:bodyPr/>
          <a:lstStyle/>
          <a:p>
            <a:endParaRPr lang="en-US"/>
          </a:p>
        </p:txBody>
      </p:sp>
      <p:sp>
        <p:nvSpPr>
          <p:cNvPr id="6" name="Text Placeholder 5"/>
          <p:cNvSpPr>
            <a:spLocks noGrp="1"/>
          </p:cNvSpPr>
          <p:nvPr>
            <p:ph type="body" sz="quarter" idx="13"/>
          </p:nvPr>
        </p:nvSpPr>
        <p:spPr/>
        <p:txBody>
          <a:bodyPr/>
          <a:lstStyle/>
          <a:p>
            <a:endParaRPr lang="en-US"/>
          </a:p>
        </p:txBody>
      </p:sp>
      <p:sp>
        <p:nvSpPr>
          <p:cNvPr id="9" name="Text Placeholder 8"/>
          <p:cNvSpPr>
            <a:spLocks noGrp="1"/>
          </p:cNvSpPr>
          <p:nvPr>
            <p:ph type="body" sz="half" idx="17"/>
          </p:nvPr>
        </p:nvSpPr>
        <p:spPr>
          <a:xfrm>
            <a:off x="7677237" y="3610030"/>
            <a:ext cx="2616944" cy="1738797"/>
          </a:xfrm>
        </p:spPr>
        <p:txBody>
          <a:bodyPr>
            <a:noAutofit/>
          </a:bodyPr>
          <a:lstStyle/>
          <a:p>
            <a:r>
              <a:rPr lang="en-US" sz="1800" dirty="0" smtClean="0"/>
              <a:t>Brown Hall, Suite 406</a:t>
            </a:r>
          </a:p>
          <a:p>
            <a:r>
              <a:rPr lang="en-US" sz="1800" dirty="0" smtClean="0"/>
              <a:t>105 West O Street</a:t>
            </a:r>
          </a:p>
          <a:p>
            <a:r>
              <a:rPr lang="en-US" sz="1800" dirty="0" smtClean="0"/>
              <a:t>Russellville, </a:t>
            </a:r>
            <a:r>
              <a:rPr lang="en-US" sz="1800" smtClean="0"/>
              <a:t>AR 72801</a:t>
            </a:r>
            <a:endParaRPr lang="en-US" sz="1800" dirty="0" smtClean="0"/>
          </a:p>
          <a:p>
            <a:r>
              <a:rPr lang="en-US" sz="1800" dirty="0" smtClean="0"/>
              <a:t>Phone: (479) 964-0821</a:t>
            </a:r>
            <a:endParaRPr lang="en-US" sz="1800" dirty="0"/>
          </a:p>
        </p:txBody>
      </p:sp>
    </p:spTree>
    <p:extLst>
      <p:ext uri="{BB962C8B-B14F-4D97-AF65-F5344CB8AC3E}">
        <p14:creationId xmlns:p14="http://schemas.microsoft.com/office/powerpoint/2010/main" val="313213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Work Study Funds</a:t>
            </a:r>
            <a:endParaRPr lang="en-US" dirty="0"/>
          </a:p>
        </p:txBody>
      </p:sp>
      <p:sp>
        <p:nvSpPr>
          <p:cNvPr id="3" name="Content Placeholder 2"/>
          <p:cNvSpPr>
            <a:spLocks noGrp="1"/>
          </p:cNvSpPr>
          <p:nvPr>
            <p:ph idx="1"/>
          </p:nvPr>
        </p:nvSpPr>
        <p:spPr>
          <a:xfrm>
            <a:off x="680321" y="2133600"/>
            <a:ext cx="9613861" cy="4497859"/>
          </a:xfrm>
        </p:spPr>
        <p:txBody>
          <a:bodyPr>
            <a:noAutofit/>
          </a:bodyPr>
          <a:lstStyle/>
          <a:p>
            <a:r>
              <a:rPr lang="en-US" dirty="0" smtClean="0"/>
              <a:t>College work study funding is a federal award granted to ATU for the benefit of our student workers. Campus wide-cooperation is vital to the usage and expenditure of these funds each fiscal year to benefit all eligible students.  </a:t>
            </a:r>
          </a:p>
          <a:p>
            <a:r>
              <a:rPr lang="en-US" dirty="0" smtClean="0"/>
              <a:t>Department budget shows 25% portion.</a:t>
            </a:r>
          </a:p>
          <a:p>
            <a:pPr lvl="1"/>
            <a:r>
              <a:rPr lang="en-US" dirty="0" smtClean="0"/>
              <a:t>Only portion that should be listed when completing a budget transfer if asked to provide funds for your department. </a:t>
            </a:r>
          </a:p>
          <a:p>
            <a:r>
              <a:rPr lang="en-US" dirty="0" smtClean="0"/>
              <a:t>Some funds are budgeted in the department, but most are held in contingency pools that feed the departments.</a:t>
            </a:r>
          </a:p>
        </p:txBody>
      </p:sp>
    </p:spTree>
    <p:extLst>
      <p:ext uri="{BB962C8B-B14F-4D97-AF65-F5344CB8AC3E}">
        <p14:creationId xmlns:p14="http://schemas.microsoft.com/office/powerpoint/2010/main" val="1824889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a:t>
            </a:r>
            <a:endParaRPr lang="en-US" dirty="0"/>
          </a:p>
        </p:txBody>
      </p:sp>
      <p:sp>
        <p:nvSpPr>
          <p:cNvPr id="3" name="Content Placeholder 2"/>
          <p:cNvSpPr>
            <a:spLocks noGrp="1"/>
          </p:cNvSpPr>
          <p:nvPr>
            <p:ph idx="1"/>
          </p:nvPr>
        </p:nvSpPr>
        <p:spPr>
          <a:xfrm>
            <a:off x="680321" y="2336873"/>
            <a:ext cx="9613861" cy="4181158"/>
          </a:xfrm>
        </p:spPr>
        <p:txBody>
          <a:bodyPr>
            <a:normAutofit fontScale="77500" lnSpcReduction="20000"/>
          </a:bodyPr>
          <a:lstStyle/>
          <a:p>
            <a:r>
              <a:rPr lang="en-US" dirty="0"/>
              <a:t>All paperwork must be completed and turned into Human </a:t>
            </a:r>
            <a:r>
              <a:rPr lang="en-US" dirty="0" smtClean="0"/>
              <a:t>Resources. Human Resources will forward the paperwork to Financial Aid who will then forward to the Payroll Office. Requests must be received by the 22</a:t>
            </a:r>
            <a:r>
              <a:rPr lang="en-US" baseline="30000" dirty="0" smtClean="0"/>
              <a:t>nd</a:t>
            </a:r>
            <a:r>
              <a:rPr lang="en-US" dirty="0" smtClean="0"/>
              <a:t> </a:t>
            </a:r>
            <a:r>
              <a:rPr lang="en-US" dirty="0"/>
              <a:t>of the </a:t>
            </a:r>
            <a:r>
              <a:rPr lang="en-US" dirty="0" smtClean="0"/>
              <a:t>month. (ATU </a:t>
            </a:r>
            <a:r>
              <a:rPr lang="en-US" dirty="0"/>
              <a:t>Student Employment Handbook)</a:t>
            </a:r>
          </a:p>
          <a:p>
            <a:r>
              <a:rPr lang="en-US" dirty="0"/>
              <a:t>Eligibility: based on FAFSA information </a:t>
            </a:r>
          </a:p>
          <a:p>
            <a:r>
              <a:rPr lang="en-US" dirty="0"/>
              <a:t>Award: Amount student is allowed to work given the department budget and request </a:t>
            </a:r>
            <a:r>
              <a:rPr lang="en-US" dirty="0" smtClean="0"/>
              <a:t>submitted</a:t>
            </a:r>
          </a:p>
          <a:p>
            <a:r>
              <a:rPr lang="en-US" dirty="0" smtClean="0"/>
              <a:t>Benefits:</a:t>
            </a:r>
          </a:p>
          <a:p>
            <a:pPr lvl="1"/>
            <a:r>
              <a:rPr lang="en-US" dirty="0" smtClean="0"/>
              <a:t>Less taxes for the students</a:t>
            </a:r>
          </a:p>
          <a:p>
            <a:pPr lvl="1"/>
            <a:r>
              <a:rPr lang="en-US" dirty="0" smtClean="0"/>
              <a:t>Cheaper option for the department</a:t>
            </a:r>
          </a:p>
          <a:p>
            <a:r>
              <a:rPr lang="en-US" dirty="0" smtClean="0"/>
              <a:t>Student assignments do not show as encumbrances on Self-Service Banner</a:t>
            </a:r>
            <a:endParaRPr lang="en-US" dirty="0"/>
          </a:p>
          <a:p>
            <a:r>
              <a:rPr lang="en-US" dirty="0"/>
              <a:t>Assignments will be reduced to earnings after the last semester payroll is processed. After reduction, available funds are assessed and distributed to areas in need. Campus-wide cooperation is necessary to ensure funds are expensed before the end of the fiscal year. Any unexpended funds could result in a decrease of future federal award funding.</a:t>
            </a:r>
          </a:p>
          <a:p>
            <a:endParaRPr lang="en-US" dirty="0"/>
          </a:p>
        </p:txBody>
      </p:sp>
    </p:spTree>
    <p:extLst>
      <p:ext uri="{BB962C8B-B14F-4D97-AF65-F5344CB8AC3E}">
        <p14:creationId xmlns:p14="http://schemas.microsoft.com/office/powerpoint/2010/main" val="383880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How much student labor is needed to help our department?</a:t>
            </a:r>
          </a:p>
          <a:p>
            <a:r>
              <a:rPr lang="en-US" dirty="0" smtClean="0"/>
              <a:t>How many students will it take to cover the need?</a:t>
            </a:r>
          </a:p>
          <a:p>
            <a:r>
              <a:rPr lang="en-US" dirty="0" smtClean="0"/>
              <a:t>What are the college work study and non-work study department balances?</a:t>
            </a:r>
          </a:p>
          <a:p>
            <a:r>
              <a:rPr lang="en-US" dirty="0" smtClean="0"/>
              <a:t>Identify the students to work.</a:t>
            </a:r>
          </a:p>
          <a:p>
            <a:r>
              <a:rPr lang="en-US" dirty="0" smtClean="0"/>
              <a:t>Are the students college work study eligible?</a:t>
            </a:r>
          </a:p>
          <a:p>
            <a:pPr lvl="1"/>
            <a:r>
              <a:rPr lang="en-US" dirty="0" smtClean="0"/>
              <a:t>If so, determine eligibility</a:t>
            </a:r>
          </a:p>
          <a:p>
            <a:r>
              <a:rPr lang="en-US" dirty="0" smtClean="0"/>
              <a:t>Submit student worker request for hours </a:t>
            </a:r>
            <a:r>
              <a:rPr lang="en-US" u="sng" dirty="0" smtClean="0"/>
              <a:t>TO BE</a:t>
            </a:r>
            <a:r>
              <a:rPr lang="en-US" dirty="0" smtClean="0"/>
              <a:t> worked.</a:t>
            </a:r>
          </a:p>
          <a:p>
            <a:pPr lvl="1"/>
            <a:r>
              <a:rPr lang="en-US" dirty="0" smtClean="0"/>
              <a:t>Make sure to use college work study funds first! (if available)</a:t>
            </a:r>
            <a:endParaRPr lang="en-US" dirty="0"/>
          </a:p>
        </p:txBody>
      </p:sp>
    </p:spTree>
    <p:extLst>
      <p:ext uri="{BB962C8B-B14F-4D97-AF65-F5344CB8AC3E}">
        <p14:creationId xmlns:p14="http://schemas.microsoft.com/office/powerpoint/2010/main" val="2049992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HUMAN RESOURCES</a:t>
            </a:r>
            <a:endParaRPr lang="en-US" dirty="0"/>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708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Human Resources</a:t>
            </a:r>
            <a:endParaRPr lang="en-US" dirty="0"/>
          </a:p>
        </p:txBody>
      </p:sp>
      <p:sp>
        <p:nvSpPr>
          <p:cNvPr id="3" name="Content Placeholder 2"/>
          <p:cNvSpPr>
            <a:spLocks noGrp="1"/>
          </p:cNvSpPr>
          <p:nvPr>
            <p:ph type="body" idx="1"/>
          </p:nvPr>
        </p:nvSpPr>
        <p:spPr/>
        <p:txBody>
          <a:bodyPr/>
          <a:lstStyle/>
          <a:p>
            <a:r>
              <a:rPr lang="en-US" dirty="0" smtClean="0"/>
              <a:t>Mervin Vergara</a:t>
            </a:r>
            <a:endParaRPr lang="en-US" dirty="0"/>
          </a:p>
        </p:txBody>
      </p:sp>
      <p:sp>
        <p:nvSpPr>
          <p:cNvPr id="16" name="Text Placeholder 15"/>
          <p:cNvSpPr>
            <a:spLocks noGrp="1"/>
          </p:cNvSpPr>
          <p:nvPr>
            <p:ph type="body" sz="half" idx="15"/>
          </p:nvPr>
        </p:nvSpPr>
        <p:spPr/>
        <p:txBody>
          <a:bodyPr>
            <a:normAutofit/>
          </a:bodyPr>
          <a:lstStyle/>
          <a:p>
            <a:r>
              <a:rPr lang="en-US" sz="1600" dirty="0" smtClean="0"/>
              <a:t>Student Workers</a:t>
            </a:r>
          </a:p>
          <a:p>
            <a:endParaRPr lang="en-US" sz="1600" dirty="0"/>
          </a:p>
          <a:p>
            <a:r>
              <a:rPr lang="en-US" sz="1600" dirty="0" smtClean="0"/>
              <a:t>Office: 964-0583 Ext 2209</a:t>
            </a:r>
          </a:p>
          <a:p>
            <a:endParaRPr lang="en-US" sz="1600" dirty="0"/>
          </a:p>
          <a:p>
            <a:r>
              <a:rPr lang="en-US" sz="1600" dirty="0" smtClean="0"/>
              <a:t>Email: mvergara@atu.edu</a:t>
            </a:r>
            <a:endParaRPr lang="en-US" sz="1600" dirty="0"/>
          </a:p>
        </p:txBody>
      </p:sp>
      <p:sp>
        <p:nvSpPr>
          <p:cNvPr id="14" name="Text Placeholder 13"/>
          <p:cNvSpPr>
            <a:spLocks noGrp="1"/>
          </p:cNvSpPr>
          <p:nvPr>
            <p:ph type="body" sz="quarter" idx="3"/>
          </p:nvPr>
        </p:nvSpPr>
        <p:spPr/>
        <p:txBody>
          <a:bodyPr/>
          <a:lstStyle/>
          <a:p>
            <a:endParaRPr lang="en-US"/>
          </a:p>
        </p:txBody>
      </p:sp>
      <p:sp>
        <p:nvSpPr>
          <p:cNvPr id="17" name="Text Placeholder 16"/>
          <p:cNvSpPr>
            <a:spLocks noGrp="1"/>
          </p:cNvSpPr>
          <p:nvPr>
            <p:ph type="body" sz="half" idx="16"/>
          </p:nvPr>
        </p:nvSpPr>
        <p:spPr/>
        <p:txBody>
          <a:bodyPr/>
          <a:lstStyle/>
          <a:p>
            <a:endParaRPr lang="en-US"/>
          </a:p>
        </p:txBody>
      </p:sp>
      <p:sp>
        <p:nvSpPr>
          <p:cNvPr id="15" name="Text Placeholder 14"/>
          <p:cNvSpPr>
            <a:spLocks noGrp="1"/>
          </p:cNvSpPr>
          <p:nvPr>
            <p:ph type="body" sz="quarter" idx="13"/>
          </p:nvPr>
        </p:nvSpPr>
        <p:spPr/>
        <p:txBody>
          <a:bodyPr/>
          <a:lstStyle/>
          <a:p>
            <a:endParaRPr lang="en-US"/>
          </a:p>
        </p:txBody>
      </p:sp>
      <p:sp>
        <p:nvSpPr>
          <p:cNvPr id="18" name="Text Placeholder 17"/>
          <p:cNvSpPr>
            <a:spLocks noGrp="1"/>
          </p:cNvSpPr>
          <p:nvPr>
            <p:ph type="body" sz="half" idx="17"/>
          </p:nvPr>
        </p:nvSpPr>
        <p:spPr>
          <a:xfrm>
            <a:off x="7751378" y="3415842"/>
            <a:ext cx="2611822" cy="1359857"/>
          </a:xfrm>
        </p:spPr>
        <p:txBody>
          <a:bodyPr>
            <a:noAutofit/>
          </a:bodyPr>
          <a:lstStyle/>
          <a:p>
            <a:r>
              <a:rPr lang="en-US" sz="1800" dirty="0" smtClean="0"/>
              <a:t>Brown Hall, Suite 434</a:t>
            </a:r>
          </a:p>
          <a:p>
            <a:r>
              <a:rPr lang="en-US" sz="1800" dirty="0" smtClean="0"/>
              <a:t>105 West O Street</a:t>
            </a:r>
          </a:p>
          <a:p>
            <a:r>
              <a:rPr lang="en-US" sz="1800" dirty="0" smtClean="0"/>
              <a:t>Russellville, AR 72801</a:t>
            </a:r>
          </a:p>
          <a:p>
            <a:r>
              <a:rPr lang="en-US" sz="1800" dirty="0" smtClean="0"/>
              <a:t>Phone: (479) 964-0583</a:t>
            </a:r>
          </a:p>
          <a:p>
            <a:r>
              <a:rPr lang="en-US" sz="1800" dirty="0" smtClean="0"/>
              <a:t>Fax: (479) 968-0693</a:t>
            </a:r>
            <a:endParaRPr lang="en-US" sz="1800" dirty="0"/>
          </a:p>
        </p:txBody>
      </p:sp>
    </p:spTree>
    <p:extLst>
      <p:ext uri="{BB962C8B-B14F-4D97-AF65-F5344CB8AC3E}">
        <p14:creationId xmlns:p14="http://schemas.microsoft.com/office/powerpoint/2010/main" val="276289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5814</TotalTime>
  <Words>1698</Words>
  <Application>Microsoft Office PowerPoint</Application>
  <PresentationFormat>Widescreen</PresentationFormat>
  <Paragraphs>194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Berlin</vt:lpstr>
      <vt:lpstr>College Work Study</vt:lpstr>
      <vt:lpstr>The Involvement Circle</vt:lpstr>
      <vt:lpstr>BUDGET</vt:lpstr>
      <vt:lpstr>Budget Office</vt:lpstr>
      <vt:lpstr>College Work Study Funds</vt:lpstr>
      <vt:lpstr>Important Facts</vt:lpstr>
      <vt:lpstr>Thinking Process</vt:lpstr>
      <vt:lpstr>HUMAN RESOURCES</vt:lpstr>
      <vt:lpstr>Office of Human Resources</vt:lpstr>
      <vt:lpstr>Human Resources Procedures</vt:lpstr>
      <vt:lpstr>Procedures for Student Workers</vt:lpstr>
      <vt:lpstr>Procedures Cont.</vt:lpstr>
      <vt:lpstr>PowerPoint Presentation</vt:lpstr>
      <vt:lpstr>I-9 Form</vt:lpstr>
      <vt:lpstr>Acceptable Documents</vt:lpstr>
      <vt:lpstr>Termination for Student Employees</vt:lpstr>
      <vt:lpstr>Termination Cont.</vt:lpstr>
      <vt:lpstr>FINANCIAL AID</vt:lpstr>
      <vt:lpstr>Office of Financial Aid</vt:lpstr>
      <vt:lpstr>Processing student employment requests</vt:lpstr>
      <vt:lpstr>Form Information</vt:lpstr>
      <vt:lpstr>Argos </vt:lpstr>
      <vt:lpstr>Argos Report</vt:lpstr>
      <vt:lpstr>PowerPoint Presentation</vt:lpstr>
      <vt:lpstr>Department CWS Eligibility Check</vt:lpstr>
      <vt:lpstr>Department CWS Eligibility Check Cont.</vt:lpstr>
      <vt:lpstr>Department CWS Limit Check</vt:lpstr>
      <vt:lpstr>Additional Information</vt:lpstr>
      <vt:lpstr>Office of Payroll</vt:lpstr>
      <vt:lpstr>PAYROLL FACTS</vt:lpstr>
      <vt:lpstr>PAYROLL FACTS CONT.</vt:lpstr>
      <vt:lpstr>QUESTIONS???</vt:lpstr>
    </vt:vector>
  </TitlesOfParts>
  <Company>Arkansas Tech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Work Study</dc:title>
  <dc:creator>Rebecca Reeves</dc:creator>
  <cp:lastModifiedBy>Rebecca Reeves</cp:lastModifiedBy>
  <cp:revision>50</cp:revision>
  <cp:lastPrinted>2018-09-17T14:08:24Z</cp:lastPrinted>
  <dcterms:created xsi:type="dcterms:W3CDTF">2018-09-12T14:19:15Z</dcterms:created>
  <dcterms:modified xsi:type="dcterms:W3CDTF">2018-09-19T14:48:02Z</dcterms:modified>
</cp:coreProperties>
</file>