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handoutMasterIdLst>
    <p:handoutMasterId r:id="rId9"/>
  </p:handoutMasterIdLst>
  <p:sldIdLst>
    <p:sldId id="256" r:id="rId2"/>
    <p:sldId id="257" r:id="rId3"/>
    <p:sldId id="260" r:id="rId4"/>
    <p:sldId id="258" r:id="rId5"/>
    <p:sldId id="269" r:id="rId6"/>
    <p:sldId id="270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D70CD-1138-4E94-96AB-9CEDD5681D9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932B-DE6C-4D99-B60A-8B43D59BE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8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04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9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07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3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D5A05-5FDB-4DBD-B4EC-B812DE0F1106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D00DF3-3C1E-4C5A-8B20-3634482B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183" y="1353023"/>
            <a:ext cx="4942703" cy="1222252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Budget Office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RCB Room 406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Phone: 964-0821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https://www.atu.edu/budget/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WHO WE ARE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65427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Budget Team</a:t>
            </a:r>
          </a:p>
          <a:p>
            <a:pPr lvl="1"/>
            <a:r>
              <a:rPr lang="en-US" dirty="0" smtClean="0"/>
              <a:t>Sandra Cheffer, Director of Budget</a:t>
            </a:r>
            <a:endParaRPr lang="en-US" dirty="0"/>
          </a:p>
          <a:p>
            <a:pPr lvl="1"/>
            <a:r>
              <a:rPr lang="en-US" dirty="0" smtClean="0"/>
              <a:t>Matt </a:t>
            </a:r>
            <a:r>
              <a:rPr lang="en-US" dirty="0"/>
              <a:t>Fraser, Assistant Budget Director</a:t>
            </a:r>
          </a:p>
          <a:p>
            <a:pPr lvl="1"/>
            <a:r>
              <a:rPr lang="en-US" dirty="0" smtClean="0"/>
              <a:t>Karen </a:t>
            </a:r>
            <a:r>
              <a:rPr lang="en-US" dirty="0"/>
              <a:t>Alexander, Coordinator of Grants Management</a:t>
            </a:r>
          </a:p>
          <a:p>
            <a:pPr lvl="1"/>
            <a:r>
              <a:rPr lang="en-US" dirty="0" smtClean="0"/>
              <a:t>Lou </a:t>
            </a:r>
            <a:r>
              <a:rPr lang="en-US" dirty="0"/>
              <a:t>Ann Reeves, Business Manager</a:t>
            </a:r>
          </a:p>
          <a:p>
            <a:pPr lvl="1"/>
            <a:r>
              <a:rPr lang="en-US" dirty="0" smtClean="0"/>
              <a:t>Becky </a:t>
            </a:r>
            <a:r>
              <a:rPr lang="en-US" dirty="0"/>
              <a:t>Summey, Budget Specialist</a:t>
            </a:r>
          </a:p>
          <a:p>
            <a:pPr lvl="1"/>
            <a:r>
              <a:rPr lang="en-US" dirty="0" smtClean="0"/>
              <a:t>Thomas </a:t>
            </a:r>
            <a:r>
              <a:rPr lang="en-US" dirty="0"/>
              <a:t>Walker, Restricted Fund </a:t>
            </a:r>
            <a:r>
              <a:rPr lang="en-US" dirty="0" smtClean="0"/>
              <a:t>Accountant</a:t>
            </a:r>
            <a:endParaRPr lang="en-US" sz="1800" dirty="0" smtClean="0"/>
          </a:p>
          <a:p>
            <a:r>
              <a:rPr lang="en-US" sz="2000" dirty="0" smtClean="0"/>
              <a:t>Responsible for: budget development, allocation and oversight, financial planning, grant and special projects management (restricted </a:t>
            </a:r>
            <a:r>
              <a:rPr lang="en-US" sz="2000" dirty="0"/>
              <a:t>funds </a:t>
            </a:r>
            <a:r>
              <a:rPr lang="en-US" sz="2000" dirty="0" smtClean="0"/>
              <a:t>accounting), </a:t>
            </a:r>
            <a:r>
              <a:rPr lang="en-US" sz="2000" dirty="0"/>
              <a:t>financial </a:t>
            </a:r>
            <a:r>
              <a:rPr lang="en-US" sz="2000" dirty="0" smtClean="0"/>
              <a:t>reporting</a:t>
            </a:r>
          </a:p>
          <a:p>
            <a:r>
              <a:rPr lang="en-US" sz="2000" dirty="0" smtClean="0"/>
              <a:t>Goal: to ensure </a:t>
            </a:r>
            <a:r>
              <a:rPr lang="en-US" sz="2000" dirty="0"/>
              <a:t>funds availability </a:t>
            </a:r>
            <a:r>
              <a:rPr lang="en-US" sz="2000" dirty="0" smtClean="0"/>
              <a:t>and proper handling of funds in compliance with budget, state, federal guidelines and laws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1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GRANTS &amp; SPECIAL PROJECTS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1665"/>
            <a:ext cx="8596668" cy="44596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Overview of E&amp;G and Restricted Funds</a:t>
            </a:r>
          </a:p>
          <a:p>
            <a:r>
              <a:rPr lang="en-US" sz="2000" dirty="0" smtClean="0"/>
              <a:t>SPUI and Budget Grant roles</a:t>
            </a:r>
          </a:p>
          <a:p>
            <a:pPr lvl="1"/>
            <a:r>
              <a:rPr lang="en-US" sz="2000" dirty="0" smtClean="0"/>
              <a:t>SPUI</a:t>
            </a:r>
          </a:p>
          <a:p>
            <a:pPr lvl="1"/>
            <a:r>
              <a:rPr lang="en-US" sz="2000" dirty="0" smtClean="0"/>
              <a:t>Budget</a:t>
            </a:r>
          </a:p>
          <a:p>
            <a:r>
              <a:rPr lang="en-US" sz="2000" dirty="0" smtClean="0"/>
              <a:t>Expenditure alignment with grant guidelines</a:t>
            </a:r>
          </a:p>
          <a:p>
            <a:r>
              <a:rPr lang="en-US" sz="2000" dirty="0" smtClean="0"/>
              <a:t>Time and Effort reports</a:t>
            </a:r>
          </a:p>
          <a:p>
            <a:r>
              <a:rPr lang="en-US" sz="2000" dirty="0" smtClean="0"/>
              <a:t>P-card purchases</a:t>
            </a:r>
          </a:p>
          <a:p>
            <a:r>
              <a:rPr lang="en-US" sz="2000" dirty="0" smtClean="0"/>
              <a:t>Matching</a:t>
            </a:r>
          </a:p>
          <a:p>
            <a:r>
              <a:rPr lang="en-US" sz="2000" smtClean="0"/>
              <a:t>Indirect Cost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44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62082" cy="13208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BUDGET ALLOCATION AND OVERSIGHT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2855"/>
            <a:ext cx="8596668" cy="461318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FOAPAL</a:t>
            </a:r>
          </a:p>
          <a:p>
            <a:pPr lvl="1"/>
            <a:r>
              <a:rPr lang="en-US" sz="2400" dirty="0" smtClean="0"/>
              <a:t>F: Fund – Russellville, Ozark, Grant, Camp, Restricted</a:t>
            </a:r>
          </a:p>
          <a:p>
            <a:pPr lvl="1"/>
            <a:r>
              <a:rPr lang="en-US" sz="2400" dirty="0" smtClean="0"/>
              <a:t>O: Organization – Department </a:t>
            </a:r>
          </a:p>
          <a:p>
            <a:pPr lvl="1"/>
            <a:r>
              <a:rPr lang="en-US" sz="2400" dirty="0" smtClean="0"/>
              <a:t>A: Account – Expense category</a:t>
            </a:r>
          </a:p>
          <a:p>
            <a:pPr lvl="1"/>
            <a:r>
              <a:rPr lang="en-US" sz="2400" dirty="0" smtClean="0"/>
              <a:t>P: Program – Activity</a:t>
            </a:r>
          </a:p>
          <a:p>
            <a:r>
              <a:rPr lang="en-US" sz="2400" dirty="0" smtClean="0"/>
              <a:t>Budget transfer </a:t>
            </a:r>
          </a:p>
          <a:p>
            <a:pPr lvl="1"/>
            <a:r>
              <a:rPr lang="en-US" sz="2400" dirty="0" smtClean="0"/>
              <a:t>Paper form available on website</a:t>
            </a:r>
          </a:p>
          <a:p>
            <a:pPr lvl="1"/>
            <a:r>
              <a:rPr lang="en-US" sz="2400" dirty="0" smtClean="0"/>
              <a:t>Work Flow</a:t>
            </a:r>
          </a:p>
          <a:p>
            <a:r>
              <a:rPr lang="en-US" sz="2400" dirty="0" smtClean="0"/>
              <a:t>Budget transfer vs. recode of expense</a:t>
            </a:r>
          </a:p>
          <a:p>
            <a:pPr lvl="1"/>
            <a:r>
              <a:rPr lang="en-US" sz="2400" dirty="0" smtClean="0"/>
              <a:t>Transfer – before expense occurs</a:t>
            </a:r>
          </a:p>
          <a:p>
            <a:pPr lvl="1"/>
            <a:r>
              <a:rPr lang="en-US" sz="2400" dirty="0" smtClean="0"/>
              <a:t>Recode – after expense has occurred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NEW TOOLS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!!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One </a:t>
            </a:r>
            <a:r>
              <a:rPr lang="en-US" sz="2200" dirty="0" smtClean="0"/>
              <a:t>Tech </a:t>
            </a:r>
            <a:r>
              <a:rPr lang="en-US" sz="2200" smtClean="0"/>
              <a:t>Financial Advisor </a:t>
            </a:r>
            <a:r>
              <a:rPr lang="en-US" sz="2200" dirty="0" smtClean="0"/>
              <a:t>Dashboard</a:t>
            </a:r>
          </a:p>
          <a:p>
            <a:r>
              <a:rPr lang="en-US" sz="2200" dirty="0"/>
              <a:t>Excel Budget and Payroll </a:t>
            </a:r>
            <a:r>
              <a:rPr lang="en-US" sz="2200" dirty="0" smtClean="0"/>
              <a:t>Spreadsheet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579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Financial Advisor Dashboard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035" y="2160588"/>
            <a:ext cx="711596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37" y="584887"/>
            <a:ext cx="8596668" cy="13208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</a:rPr>
              <a:t>FUTURE TRAINING SESSIONS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College Work Study</a:t>
            </a:r>
          </a:p>
          <a:p>
            <a:pPr lvl="1"/>
            <a:r>
              <a:rPr lang="en-US" sz="2200" dirty="0" smtClean="0"/>
              <a:t>August 16 in RPL 331</a:t>
            </a:r>
          </a:p>
          <a:p>
            <a:pPr lvl="1"/>
            <a:r>
              <a:rPr lang="en-US" sz="2200" dirty="0" smtClean="0"/>
              <a:t>9:30-11:00 and 2:30-4:00</a:t>
            </a:r>
          </a:p>
          <a:p>
            <a:r>
              <a:rPr lang="en-US" sz="2200" dirty="0" smtClean="0"/>
              <a:t>Self-Service Budget Viewing</a:t>
            </a:r>
          </a:p>
          <a:p>
            <a:pPr lvl="1"/>
            <a:r>
              <a:rPr lang="en-US" sz="2200" dirty="0" smtClean="0"/>
              <a:t>October 30 in RPL 331</a:t>
            </a:r>
          </a:p>
          <a:p>
            <a:pPr lvl="1"/>
            <a:r>
              <a:rPr lang="en-US" sz="2200" dirty="0" smtClean="0"/>
              <a:t>9:00 and 2:00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87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2993</TotalTime>
  <Words>234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Budget Office</vt:lpstr>
      <vt:lpstr>WHO WE ARE</vt:lpstr>
      <vt:lpstr>GRANTS &amp; SPECIAL PROJECTS</vt:lpstr>
      <vt:lpstr>BUDGET ALLOCATION AND OVERSIGHT</vt:lpstr>
      <vt:lpstr>NEW TOOLS!!</vt:lpstr>
      <vt:lpstr>Financial Advisor Dashboard</vt:lpstr>
      <vt:lpstr>FUTURE TRAINING SESSIONS</vt:lpstr>
    </vt:vector>
  </TitlesOfParts>
  <Company>Arkansas Tech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Office</dc:title>
  <dc:creator>Rebecca Reeves</dc:creator>
  <cp:lastModifiedBy>Rebecca Reeves</cp:lastModifiedBy>
  <cp:revision>34</cp:revision>
  <cp:lastPrinted>2019-08-05T21:31:44Z</cp:lastPrinted>
  <dcterms:created xsi:type="dcterms:W3CDTF">2018-08-03T19:05:09Z</dcterms:created>
  <dcterms:modified xsi:type="dcterms:W3CDTF">2019-08-07T13:44:02Z</dcterms:modified>
</cp:coreProperties>
</file>